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media/image5.jpg" ContentType="image/jpeg"/>
  <Override PartName="/ppt/media/image7.jpg" ContentType="image/jpeg"/>
  <Override PartName="/ppt/media/image12.jpg" ContentType="image/jpeg"/>
  <Override PartName="/ppt/media/image14.jpg" ContentType="image/jpeg"/>
  <Override PartName="/ppt/media/image15.jpg" ContentType="image/jpeg"/>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media/image28.jpg" ContentType="image/jpeg"/>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media/image38.jpg" ContentType="image/jpeg"/>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media/image45.jpg" ContentType="image/jpeg"/>
  <Override PartName="/ppt/notesSlides/notesSlide20.xml" ContentType="application/vnd.openxmlformats-officedocument.presentationml.notesSlide+xml"/>
  <Override PartName="/ppt/media/image46.jpg" ContentType="image/jpeg"/>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media/image47.jpg" ContentType="image/jpeg"/>
  <Override PartName="/ppt/notesSlides/notesSlide25.xml" ContentType="application/vnd.openxmlformats-officedocument.presentationml.notesSlide+xml"/>
  <Override PartName="/ppt/media/image49.jpg" ContentType="image/jpeg"/>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media/image52.jpg" ContentType="image/jpeg"/>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media/image58.jpg" ContentType="image/jpeg"/>
  <Override PartName="/ppt/media/image60.jpg" ContentType="image/jpeg"/>
  <Override PartName="/ppt/notesSlides/notesSlide37.xml" ContentType="application/vnd.openxmlformats-officedocument.presentationml.notesSlide+xml"/>
  <Override PartName="/ppt/notesSlides/notesSlide38.xml" ContentType="application/vnd.openxmlformats-officedocument.presentationml.notesSlide+xml"/>
  <Override PartName="/ppt/media/image63.jpg" ContentType="image/jpeg"/>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7" r:id="rId2"/>
    <p:sldMasterId id="2147483670" r:id="rId3"/>
  </p:sldMasterIdLst>
  <p:notesMasterIdLst>
    <p:notesMasterId r:id="rId64"/>
  </p:notesMasterIdLst>
  <p:sldIdLst>
    <p:sldId id="511" r:id="rId4"/>
    <p:sldId id="512" r:id="rId5"/>
    <p:sldId id="515" r:id="rId6"/>
    <p:sldId id="514" r:id="rId7"/>
    <p:sldId id="508" r:id="rId8"/>
    <p:sldId id="293" r:id="rId9"/>
    <p:sldId id="324" r:id="rId10"/>
    <p:sldId id="320" r:id="rId11"/>
    <p:sldId id="323" r:id="rId12"/>
    <p:sldId id="322" r:id="rId13"/>
    <p:sldId id="326" r:id="rId14"/>
    <p:sldId id="325" r:id="rId15"/>
    <p:sldId id="286" r:id="rId16"/>
    <p:sldId id="327" r:id="rId17"/>
    <p:sldId id="328" r:id="rId18"/>
    <p:sldId id="268" r:id="rId19"/>
    <p:sldId id="273" r:id="rId20"/>
    <p:sldId id="258" r:id="rId21"/>
    <p:sldId id="279" r:id="rId22"/>
    <p:sldId id="277" r:id="rId23"/>
    <p:sldId id="259" r:id="rId24"/>
    <p:sldId id="498" r:id="rId25"/>
    <p:sldId id="499" r:id="rId26"/>
    <p:sldId id="407" r:id="rId27"/>
    <p:sldId id="416" r:id="rId28"/>
    <p:sldId id="486" r:id="rId29"/>
    <p:sldId id="410" r:id="rId30"/>
    <p:sldId id="406" r:id="rId31"/>
    <p:sldId id="405" r:id="rId32"/>
    <p:sldId id="495" r:id="rId33"/>
    <p:sldId id="411" r:id="rId34"/>
    <p:sldId id="413" r:id="rId35"/>
    <p:sldId id="497" r:id="rId36"/>
    <p:sldId id="283" r:id="rId37"/>
    <p:sldId id="281" r:id="rId38"/>
    <p:sldId id="261" r:id="rId39"/>
    <p:sldId id="500" r:id="rId40"/>
    <p:sldId id="501" r:id="rId41"/>
    <p:sldId id="502" r:id="rId42"/>
    <p:sldId id="329" r:id="rId43"/>
    <p:sldId id="503" r:id="rId44"/>
    <p:sldId id="330" r:id="rId45"/>
    <p:sldId id="504" r:id="rId46"/>
    <p:sldId id="505" r:id="rId47"/>
    <p:sldId id="506" r:id="rId48"/>
    <p:sldId id="331" r:id="rId49"/>
    <p:sldId id="332" r:id="rId50"/>
    <p:sldId id="333" r:id="rId51"/>
    <p:sldId id="265" r:id="rId52"/>
    <p:sldId id="507" r:id="rId53"/>
    <p:sldId id="345" r:id="rId54"/>
    <p:sldId id="346" r:id="rId55"/>
    <p:sldId id="337" r:id="rId56"/>
    <p:sldId id="341" r:id="rId57"/>
    <p:sldId id="343" r:id="rId58"/>
    <p:sldId id="256" r:id="rId59"/>
    <p:sldId id="257" r:id="rId60"/>
    <p:sldId id="516" r:id="rId61"/>
    <p:sldId id="517" r:id="rId62"/>
    <p:sldId id="518" r:id="rId6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0" autoAdjust="0"/>
    <p:restoredTop sz="94660"/>
  </p:normalViewPr>
  <p:slideViewPr>
    <p:cSldViewPr snapToGrid="0">
      <p:cViewPr varScale="1">
        <p:scale>
          <a:sx n="112" d="100"/>
          <a:sy n="112" d="100"/>
        </p:scale>
        <p:origin x="43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viewProps" Target="viewProps.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notesMaster" Target="notesMasters/notesMaster1.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theme" Target="theme/theme1.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CD6E78B-9C03-41C2-B0FF-98C32E62E53F}" type="doc">
      <dgm:prSet loTypeId="urn:microsoft.com/office/officeart/2005/8/layout/hProcess11" loCatId="process" qsTypeId="urn:microsoft.com/office/officeart/2005/8/quickstyle/simple1" qsCatId="simple" csTypeId="urn:microsoft.com/office/officeart/2005/8/colors/accent1_2" csCatId="accent1" phldr="1"/>
      <dgm:spPr/>
      <dgm:t>
        <a:bodyPr/>
        <a:lstStyle/>
        <a:p>
          <a:endParaRPr lang="en-US"/>
        </a:p>
      </dgm:t>
    </dgm:pt>
    <dgm:pt modelId="{76888B50-9D36-4D1F-9486-9FCA02EE9DE9}">
      <dgm:prSet phldrT="[Text]" custT="1"/>
      <dgm:spPr/>
      <dgm:t>
        <a:bodyPr/>
        <a:lstStyle/>
        <a:p>
          <a:endParaRPr lang="en-US" sz="1600" b="1" dirty="0"/>
        </a:p>
      </dgm:t>
    </dgm:pt>
    <dgm:pt modelId="{584A622D-EE5E-4EB9-9580-89F8A60EC3A5}" type="parTrans" cxnId="{55146164-0D69-4A9D-B005-4AF29307256C}">
      <dgm:prSet/>
      <dgm:spPr/>
      <dgm:t>
        <a:bodyPr/>
        <a:lstStyle/>
        <a:p>
          <a:endParaRPr lang="en-US"/>
        </a:p>
      </dgm:t>
    </dgm:pt>
    <dgm:pt modelId="{30AF87EC-1FB7-40DF-8EBE-5EB251F198B4}" type="sibTrans" cxnId="{55146164-0D69-4A9D-B005-4AF29307256C}">
      <dgm:prSet/>
      <dgm:spPr/>
      <dgm:t>
        <a:bodyPr/>
        <a:lstStyle/>
        <a:p>
          <a:endParaRPr lang="en-US"/>
        </a:p>
      </dgm:t>
    </dgm:pt>
    <dgm:pt modelId="{18AC2FE2-D554-4EC4-AF19-FB6BBE8433D2}">
      <dgm:prSet phldrT="[Text]" custT="1"/>
      <dgm:spPr/>
      <dgm:t>
        <a:bodyPr/>
        <a:lstStyle/>
        <a:p>
          <a:endParaRPr lang="en-US" sz="1600" b="1" dirty="0"/>
        </a:p>
      </dgm:t>
    </dgm:pt>
    <dgm:pt modelId="{825DE4E9-0E86-4B1D-80F7-01AD78C408CA}" type="parTrans" cxnId="{7EABC4EF-8DBB-4901-97CB-F7219B7A7253}">
      <dgm:prSet/>
      <dgm:spPr/>
      <dgm:t>
        <a:bodyPr/>
        <a:lstStyle/>
        <a:p>
          <a:endParaRPr lang="en-US"/>
        </a:p>
      </dgm:t>
    </dgm:pt>
    <dgm:pt modelId="{F27814E2-05DF-4FE4-98FF-A83F44BF7EC6}" type="sibTrans" cxnId="{7EABC4EF-8DBB-4901-97CB-F7219B7A7253}">
      <dgm:prSet/>
      <dgm:spPr/>
      <dgm:t>
        <a:bodyPr/>
        <a:lstStyle/>
        <a:p>
          <a:endParaRPr lang="en-US"/>
        </a:p>
      </dgm:t>
    </dgm:pt>
    <dgm:pt modelId="{A3766AB4-C96A-420B-9340-0F0B2DB93D71}">
      <dgm:prSet phldrT="[Text]" custT="1"/>
      <dgm:spPr/>
      <dgm:t>
        <a:bodyPr/>
        <a:lstStyle/>
        <a:p>
          <a:endParaRPr lang="en-US" sz="2800" b="1" dirty="0"/>
        </a:p>
      </dgm:t>
    </dgm:pt>
    <dgm:pt modelId="{FC58F4B2-258C-4795-A308-264E5518378D}" type="parTrans" cxnId="{AD0DB3CB-2FEC-49B9-8904-5B3CD46E35F4}">
      <dgm:prSet/>
      <dgm:spPr/>
      <dgm:t>
        <a:bodyPr/>
        <a:lstStyle/>
        <a:p>
          <a:endParaRPr lang="en-US"/>
        </a:p>
      </dgm:t>
    </dgm:pt>
    <dgm:pt modelId="{8630C9F3-A687-49DE-B9CE-0C92B9D1A924}" type="sibTrans" cxnId="{AD0DB3CB-2FEC-49B9-8904-5B3CD46E35F4}">
      <dgm:prSet/>
      <dgm:spPr/>
      <dgm:t>
        <a:bodyPr/>
        <a:lstStyle/>
        <a:p>
          <a:endParaRPr lang="en-US"/>
        </a:p>
      </dgm:t>
    </dgm:pt>
    <dgm:pt modelId="{36234940-C64D-43FE-9BD4-4214C0045086}">
      <dgm:prSet custT="1"/>
      <dgm:spPr/>
      <dgm:t>
        <a:bodyPr/>
        <a:lstStyle/>
        <a:p>
          <a:endParaRPr lang="en-US" sz="2500" b="1" dirty="0"/>
        </a:p>
      </dgm:t>
    </dgm:pt>
    <dgm:pt modelId="{6056248E-4DFD-4024-96B2-906635264D74}" type="parTrans" cxnId="{82670921-E8C8-4B49-BCF0-2EE04163E07A}">
      <dgm:prSet/>
      <dgm:spPr/>
      <dgm:t>
        <a:bodyPr/>
        <a:lstStyle/>
        <a:p>
          <a:endParaRPr lang="en-US"/>
        </a:p>
      </dgm:t>
    </dgm:pt>
    <dgm:pt modelId="{0F19ED00-C3F0-4A48-A3E5-139F7ECA48C6}" type="sibTrans" cxnId="{82670921-E8C8-4B49-BCF0-2EE04163E07A}">
      <dgm:prSet/>
      <dgm:spPr/>
      <dgm:t>
        <a:bodyPr/>
        <a:lstStyle/>
        <a:p>
          <a:endParaRPr lang="en-US"/>
        </a:p>
      </dgm:t>
    </dgm:pt>
    <dgm:pt modelId="{DF184F7F-EB23-4BEB-80D5-81B9A27FC406}">
      <dgm:prSet custT="1"/>
      <dgm:spPr/>
      <dgm:t>
        <a:bodyPr/>
        <a:lstStyle/>
        <a:p>
          <a:endParaRPr lang="en-US" sz="2800" dirty="0"/>
        </a:p>
      </dgm:t>
    </dgm:pt>
    <dgm:pt modelId="{5086C992-EE3E-4539-B772-A684D24ADB5F}" type="parTrans" cxnId="{81D34FF9-E1BD-4E58-A772-7A81E56C707B}">
      <dgm:prSet/>
      <dgm:spPr/>
      <dgm:t>
        <a:bodyPr/>
        <a:lstStyle/>
        <a:p>
          <a:endParaRPr lang="en-US"/>
        </a:p>
      </dgm:t>
    </dgm:pt>
    <dgm:pt modelId="{7B1482F5-E9F7-44A0-AD4F-F41938DBF00D}" type="sibTrans" cxnId="{81D34FF9-E1BD-4E58-A772-7A81E56C707B}">
      <dgm:prSet/>
      <dgm:spPr/>
      <dgm:t>
        <a:bodyPr/>
        <a:lstStyle/>
        <a:p>
          <a:endParaRPr lang="en-US"/>
        </a:p>
      </dgm:t>
    </dgm:pt>
    <dgm:pt modelId="{E8D7A199-495F-454A-B979-DC1DEE277E15}">
      <dgm:prSet/>
      <dgm:spPr/>
      <dgm:t>
        <a:bodyPr/>
        <a:lstStyle/>
        <a:p>
          <a:endParaRPr lang="en-US" dirty="0"/>
        </a:p>
      </dgm:t>
    </dgm:pt>
    <dgm:pt modelId="{0DAC348F-9DD4-43E0-B0D8-0606B3631FD7}" type="parTrans" cxnId="{F15C5149-072E-42EC-AF37-A208BCB138D9}">
      <dgm:prSet/>
      <dgm:spPr/>
      <dgm:t>
        <a:bodyPr/>
        <a:lstStyle/>
        <a:p>
          <a:endParaRPr lang="en-US"/>
        </a:p>
      </dgm:t>
    </dgm:pt>
    <dgm:pt modelId="{8D6B1E94-5D4D-4EB5-B961-01838BA80F11}" type="sibTrans" cxnId="{F15C5149-072E-42EC-AF37-A208BCB138D9}">
      <dgm:prSet/>
      <dgm:spPr/>
      <dgm:t>
        <a:bodyPr/>
        <a:lstStyle/>
        <a:p>
          <a:endParaRPr lang="en-US"/>
        </a:p>
      </dgm:t>
    </dgm:pt>
    <dgm:pt modelId="{CC2A2B0F-FA59-443D-AC8E-99F602DA0126}">
      <dgm:prSet/>
      <dgm:spPr/>
      <dgm:t>
        <a:bodyPr/>
        <a:lstStyle/>
        <a:p>
          <a:endParaRPr lang="en-US"/>
        </a:p>
      </dgm:t>
    </dgm:pt>
    <dgm:pt modelId="{CA61ACA6-AB1B-4F1A-BA27-E4CE550EFB23}" type="parTrans" cxnId="{3C55D30D-FDC9-4682-817E-C32B763D0E35}">
      <dgm:prSet/>
      <dgm:spPr/>
      <dgm:t>
        <a:bodyPr/>
        <a:lstStyle/>
        <a:p>
          <a:endParaRPr lang="en-US"/>
        </a:p>
      </dgm:t>
    </dgm:pt>
    <dgm:pt modelId="{C8B17CBB-2462-4B14-A7D4-E0DC5C7B2964}" type="sibTrans" cxnId="{3C55D30D-FDC9-4682-817E-C32B763D0E35}">
      <dgm:prSet/>
      <dgm:spPr/>
      <dgm:t>
        <a:bodyPr/>
        <a:lstStyle/>
        <a:p>
          <a:endParaRPr lang="en-US"/>
        </a:p>
      </dgm:t>
    </dgm:pt>
    <dgm:pt modelId="{DFD5CB81-4075-41FE-A31C-C5E60B47BA8B}">
      <dgm:prSet/>
      <dgm:spPr/>
      <dgm:t>
        <a:bodyPr/>
        <a:lstStyle/>
        <a:p>
          <a:endParaRPr lang="en-US" dirty="0"/>
        </a:p>
      </dgm:t>
    </dgm:pt>
    <dgm:pt modelId="{E19B7EB3-8CFC-4086-A61A-B8DEC6EBED07}" type="parTrans" cxnId="{9274A5A1-E66B-47FA-9505-55F628984CA1}">
      <dgm:prSet/>
      <dgm:spPr/>
      <dgm:t>
        <a:bodyPr/>
        <a:lstStyle/>
        <a:p>
          <a:endParaRPr lang="en-US"/>
        </a:p>
      </dgm:t>
    </dgm:pt>
    <dgm:pt modelId="{FDE9085B-1C9E-4A86-B72A-104B5D95C947}" type="sibTrans" cxnId="{9274A5A1-E66B-47FA-9505-55F628984CA1}">
      <dgm:prSet/>
      <dgm:spPr/>
      <dgm:t>
        <a:bodyPr/>
        <a:lstStyle/>
        <a:p>
          <a:endParaRPr lang="en-US"/>
        </a:p>
      </dgm:t>
    </dgm:pt>
    <dgm:pt modelId="{617696D6-5632-43C1-AFC3-23040AC4BCF8}">
      <dgm:prSet/>
      <dgm:spPr/>
      <dgm:t>
        <a:bodyPr/>
        <a:lstStyle/>
        <a:p>
          <a:endParaRPr lang="en-US" b="1" dirty="0"/>
        </a:p>
      </dgm:t>
    </dgm:pt>
    <dgm:pt modelId="{EE0D09C9-594D-46CA-8BB7-2C4F58EE1800}" type="sibTrans" cxnId="{3A4D6E4B-B2CC-41C9-9B68-8655944144A6}">
      <dgm:prSet/>
      <dgm:spPr/>
      <dgm:t>
        <a:bodyPr/>
        <a:lstStyle/>
        <a:p>
          <a:endParaRPr lang="en-US"/>
        </a:p>
      </dgm:t>
    </dgm:pt>
    <dgm:pt modelId="{25102EEB-D103-4B4B-9AA0-2FDEAC1404A4}" type="parTrans" cxnId="{3A4D6E4B-B2CC-41C9-9B68-8655944144A6}">
      <dgm:prSet/>
      <dgm:spPr/>
      <dgm:t>
        <a:bodyPr/>
        <a:lstStyle/>
        <a:p>
          <a:endParaRPr lang="en-US"/>
        </a:p>
      </dgm:t>
    </dgm:pt>
    <dgm:pt modelId="{F3B17686-E2A9-4DDF-944B-9837F3D9A20D}" type="pres">
      <dgm:prSet presAssocID="{CCD6E78B-9C03-41C2-B0FF-98C32E62E53F}" presName="Name0" presStyleCnt="0">
        <dgm:presLayoutVars>
          <dgm:dir/>
          <dgm:resizeHandles val="exact"/>
        </dgm:presLayoutVars>
      </dgm:prSet>
      <dgm:spPr/>
    </dgm:pt>
    <dgm:pt modelId="{1260CEB3-A66E-49D8-8C27-8601C06C6C40}" type="pres">
      <dgm:prSet presAssocID="{CCD6E78B-9C03-41C2-B0FF-98C32E62E53F}" presName="arrow" presStyleLbl="bgShp" presStyleIdx="0" presStyleCnt="1"/>
      <dgm:spPr/>
    </dgm:pt>
    <dgm:pt modelId="{7EA52734-BB3F-4B47-8F7E-D52F90F6390C}" type="pres">
      <dgm:prSet presAssocID="{CCD6E78B-9C03-41C2-B0FF-98C32E62E53F}" presName="points" presStyleCnt="0"/>
      <dgm:spPr/>
    </dgm:pt>
    <dgm:pt modelId="{F62045DF-1FE1-43D7-BA40-ECEDE9DFFDD6}" type="pres">
      <dgm:prSet presAssocID="{617696D6-5632-43C1-AFC3-23040AC4BCF8}" presName="compositeA" presStyleCnt="0"/>
      <dgm:spPr/>
    </dgm:pt>
    <dgm:pt modelId="{988B3E47-0545-4EB1-A204-1151291513CA}" type="pres">
      <dgm:prSet presAssocID="{617696D6-5632-43C1-AFC3-23040AC4BCF8}" presName="textA" presStyleLbl="revTx" presStyleIdx="0" presStyleCnt="9">
        <dgm:presLayoutVars>
          <dgm:bulletEnabled val="1"/>
        </dgm:presLayoutVars>
      </dgm:prSet>
      <dgm:spPr/>
    </dgm:pt>
    <dgm:pt modelId="{13DCE5C3-FBE4-4BAE-837B-21A53BB5C90F}" type="pres">
      <dgm:prSet presAssocID="{617696D6-5632-43C1-AFC3-23040AC4BCF8}" presName="circleA" presStyleLbl="node1" presStyleIdx="0" presStyleCnt="9"/>
      <dgm:spPr>
        <a:solidFill>
          <a:srgbClr val="FF0000"/>
        </a:solidFill>
      </dgm:spPr>
    </dgm:pt>
    <dgm:pt modelId="{9218DD21-20CC-48FD-8A99-4BE5078407CA}" type="pres">
      <dgm:prSet presAssocID="{617696D6-5632-43C1-AFC3-23040AC4BCF8}" presName="spaceA" presStyleCnt="0"/>
      <dgm:spPr/>
    </dgm:pt>
    <dgm:pt modelId="{864AC3F3-19AF-4A2B-B0E4-0D34CB158FF0}" type="pres">
      <dgm:prSet presAssocID="{EE0D09C9-594D-46CA-8BB7-2C4F58EE1800}" presName="space" presStyleCnt="0"/>
      <dgm:spPr/>
    </dgm:pt>
    <dgm:pt modelId="{C67B1A5E-0743-41DD-911C-1731B898E453}" type="pres">
      <dgm:prSet presAssocID="{DFD5CB81-4075-41FE-A31C-C5E60B47BA8B}" presName="compositeB" presStyleCnt="0"/>
      <dgm:spPr/>
    </dgm:pt>
    <dgm:pt modelId="{A2A9814C-C256-4579-BC1B-64FA8A60F57A}" type="pres">
      <dgm:prSet presAssocID="{DFD5CB81-4075-41FE-A31C-C5E60B47BA8B}" presName="textB" presStyleLbl="revTx" presStyleIdx="1" presStyleCnt="9">
        <dgm:presLayoutVars>
          <dgm:bulletEnabled val="1"/>
        </dgm:presLayoutVars>
      </dgm:prSet>
      <dgm:spPr/>
    </dgm:pt>
    <dgm:pt modelId="{C74FC71A-0F51-42E9-B2F9-E2E2C608291B}" type="pres">
      <dgm:prSet presAssocID="{DFD5CB81-4075-41FE-A31C-C5E60B47BA8B}" presName="circleB" presStyleLbl="node1" presStyleIdx="1" presStyleCnt="9"/>
      <dgm:spPr/>
    </dgm:pt>
    <dgm:pt modelId="{5794FE78-3BC6-49F4-B4D6-974EB39D62FF}" type="pres">
      <dgm:prSet presAssocID="{DFD5CB81-4075-41FE-A31C-C5E60B47BA8B}" presName="spaceB" presStyleCnt="0"/>
      <dgm:spPr/>
    </dgm:pt>
    <dgm:pt modelId="{51D70C1A-A505-4C5E-8A4A-13D35083F5BB}" type="pres">
      <dgm:prSet presAssocID="{FDE9085B-1C9E-4A86-B72A-104B5D95C947}" presName="space" presStyleCnt="0"/>
      <dgm:spPr/>
    </dgm:pt>
    <dgm:pt modelId="{366CEE6A-FFA8-47CD-81DF-7FCB14D4D176}" type="pres">
      <dgm:prSet presAssocID="{E8D7A199-495F-454A-B979-DC1DEE277E15}" presName="compositeA" presStyleCnt="0"/>
      <dgm:spPr/>
    </dgm:pt>
    <dgm:pt modelId="{24C20B4B-9771-44A5-A153-5037F06DA5E8}" type="pres">
      <dgm:prSet presAssocID="{E8D7A199-495F-454A-B979-DC1DEE277E15}" presName="textA" presStyleLbl="revTx" presStyleIdx="2" presStyleCnt="9">
        <dgm:presLayoutVars>
          <dgm:bulletEnabled val="1"/>
        </dgm:presLayoutVars>
      </dgm:prSet>
      <dgm:spPr/>
    </dgm:pt>
    <dgm:pt modelId="{F90C6A5F-1DD1-4B0C-97CE-336F9F6E2848}" type="pres">
      <dgm:prSet presAssocID="{E8D7A199-495F-454A-B979-DC1DEE277E15}" presName="circleA" presStyleLbl="node1" presStyleIdx="2" presStyleCnt="9"/>
      <dgm:spPr/>
    </dgm:pt>
    <dgm:pt modelId="{FB2A8747-409E-4A66-B6E8-9E30CFAD06EB}" type="pres">
      <dgm:prSet presAssocID="{E8D7A199-495F-454A-B979-DC1DEE277E15}" presName="spaceA" presStyleCnt="0"/>
      <dgm:spPr/>
    </dgm:pt>
    <dgm:pt modelId="{1B3FB894-32DE-43EA-B7CE-63CD5CA0904F}" type="pres">
      <dgm:prSet presAssocID="{8D6B1E94-5D4D-4EB5-B961-01838BA80F11}" presName="space" presStyleCnt="0"/>
      <dgm:spPr/>
    </dgm:pt>
    <dgm:pt modelId="{8BEB5831-C165-4FD1-8512-4AD318DEC342}" type="pres">
      <dgm:prSet presAssocID="{76888B50-9D36-4D1F-9486-9FCA02EE9DE9}" presName="compositeB" presStyleCnt="0"/>
      <dgm:spPr/>
    </dgm:pt>
    <dgm:pt modelId="{99F4D7AF-2A00-426A-9FF1-3111D6EB5D30}" type="pres">
      <dgm:prSet presAssocID="{76888B50-9D36-4D1F-9486-9FCA02EE9DE9}" presName="textB" presStyleLbl="revTx" presStyleIdx="3" presStyleCnt="9">
        <dgm:presLayoutVars>
          <dgm:bulletEnabled val="1"/>
        </dgm:presLayoutVars>
      </dgm:prSet>
      <dgm:spPr/>
    </dgm:pt>
    <dgm:pt modelId="{60DDF58E-CC04-47C7-AAD0-FFBBB40247EF}" type="pres">
      <dgm:prSet presAssocID="{76888B50-9D36-4D1F-9486-9FCA02EE9DE9}" presName="circleB" presStyleLbl="node1" presStyleIdx="3" presStyleCnt="9"/>
      <dgm:spPr>
        <a:solidFill>
          <a:srgbClr val="FF0000"/>
        </a:solidFill>
      </dgm:spPr>
    </dgm:pt>
    <dgm:pt modelId="{817C51EC-0FCD-4DA6-AA4F-238C5E368A76}" type="pres">
      <dgm:prSet presAssocID="{76888B50-9D36-4D1F-9486-9FCA02EE9DE9}" presName="spaceB" presStyleCnt="0"/>
      <dgm:spPr/>
    </dgm:pt>
    <dgm:pt modelId="{531921D7-CE08-416B-AD9A-DE1212EFA883}" type="pres">
      <dgm:prSet presAssocID="{30AF87EC-1FB7-40DF-8EBE-5EB251F198B4}" presName="space" presStyleCnt="0"/>
      <dgm:spPr/>
    </dgm:pt>
    <dgm:pt modelId="{33FD0FFB-8FD9-41F3-9DBA-6225929DBB95}" type="pres">
      <dgm:prSet presAssocID="{18AC2FE2-D554-4EC4-AF19-FB6BBE8433D2}" presName="compositeA" presStyleCnt="0"/>
      <dgm:spPr/>
    </dgm:pt>
    <dgm:pt modelId="{BA3D59CF-05E6-4278-A970-95E861FC071C}" type="pres">
      <dgm:prSet presAssocID="{18AC2FE2-D554-4EC4-AF19-FB6BBE8433D2}" presName="textA" presStyleLbl="revTx" presStyleIdx="4" presStyleCnt="9">
        <dgm:presLayoutVars>
          <dgm:bulletEnabled val="1"/>
        </dgm:presLayoutVars>
      </dgm:prSet>
      <dgm:spPr/>
    </dgm:pt>
    <dgm:pt modelId="{81662C35-1616-4A2C-A860-4CB584D4EBDC}" type="pres">
      <dgm:prSet presAssocID="{18AC2FE2-D554-4EC4-AF19-FB6BBE8433D2}" presName="circleA" presStyleLbl="node1" presStyleIdx="4" presStyleCnt="9"/>
      <dgm:spPr>
        <a:solidFill>
          <a:srgbClr val="FF0000"/>
        </a:solidFill>
      </dgm:spPr>
    </dgm:pt>
    <dgm:pt modelId="{925F6AB3-D53A-4B72-88D2-133729DE4FDA}" type="pres">
      <dgm:prSet presAssocID="{18AC2FE2-D554-4EC4-AF19-FB6BBE8433D2}" presName="spaceA" presStyleCnt="0"/>
      <dgm:spPr/>
    </dgm:pt>
    <dgm:pt modelId="{E598BF1A-0281-4292-A7A7-D09AC7CA34D8}" type="pres">
      <dgm:prSet presAssocID="{F27814E2-05DF-4FE4-98FF-A83F44BF7EC6}" presName="space" presStyleCnt="0"/>
      <dgm:spPr/>
    </dgm:pt>
    <dgm:pt modelId="{2C11EEBE-A145-4940-B66E-05BA3CC87DDA}" type="pres">
      <dgm:prSet presAssocID="{A3766AB4-C96A-420B-9340-0F0B2DB93D71}" presName="compositeB" presStyleCnt="0"/>
      <dgm:spPr/>
    </dgm:pt>
    <dgm:pt modelId="{A4CA8DFC-E73F-4BF4-8861-C72A8BD0474D}" type="pres">
      <dgm:prSet presAssocID="{A3766AB4-C96A-420B-9340-0F0B2DB93D71}" presName="textB" presStyleLbl="revTx" presStyleIdx="5" presStyleCnt="9">
        <dgm:presLayoutVars>
          <dgm:bulletEnabled val="1"/>
        </dgm:presLayoutVars>
      </dgm:prSet>
      <dgm:spPr/>
    </dgm:pt>
    <dgm:pt modelId="{DA4DA4C7-D81C-4F6A-81A9-C0C104ADACE6}" type="pres">
      <dgm:prSet presAssocID="{A3766AB4-C96A-420B-9340-0F0B2DB93D71}" presName="circleB" presStyleLbl="node1" presStyleIdx="5" presStyleCnt="9"/>
      <dgm:spPr>
        <a:solidFill>
          <a:srgbClr val="FF0000"/>
        </a:solidFill>
      </dgm:spPr>
    </dgm:pt>
    <dgm:pt modelId="{B38AD482-F4D6-4E03-9B45-04F47C89B6EF}" type="pres">
      <dgm:prSet presAssocID="{A3766AB4-C96A-420B-9340-0F0B2DB93D71}" presName="spaceB" presStyleCnt="0"/>
      <dgm:spPr/>
    </dgm:pt>
    <dgm:pt modelId="{3120D28D-B530-4DAB-9D7B-5721B0CF04A4}" type="pres">
      <dgm:prSet presAssocID="{8630C9F3-A687-49DE-B9CE-0C92B9D1A924}" presName="space" presStyleCnt="0"/>
      <dgm:spPr/>
    </dgm:pt>
    <dgm:pt modelId="{45EFA1AC-49F5-48D6-BF7B-C07139E4D580}" type="pres">
      <dgm:prSet presAssocID="{36234940-C64D-43FE-9BD4-4214C0045086}" presName="compositeA" presStyleCnt="0"/>
      <dgm:spPr/>
    </dgm:pt>
    <dgm:pt modelId="{398F0AA1-1A5F-4CEE-8E63-3047249B7E1F}" type="pres">
      <dgm:prSet presAssocID="{36234940-C64D-43FE-9BD4-4214C0045086}" presName="textA" presStyleLbl="revTx" presStyleIdx="6" presStyleCnt="9" custScaleY="59375" custLinFactNeighborX="935" custLinFactNeighborY="10156">
        <dgm:presLayoutVars>
          <dgm:bulletEnabled val="1"/>
        </dgm:presLayoutVars>
      </dgm:prSet>
      <dgm:spPr/>
    </dgm:pt>
    <dgm:pt modelId="{235FFC6A-EC89-4C4A-A312-C7AD4071574C}" type="pres">
      <dgm:prSet presAssocID="{36234940-C64D-43FE-9BD4-4214C0045086}" presName="circleA" presStyleLbl="node1" presStyleIdx="6" presStyleCnt="9" custLinFactNeighborX="1628" custLinFactNeighborY="35741"/>
      <dgm:spPr>
        <a:solidFill>
          <a:srgbClr val="FF0000"/>
        </a:solidFill>
      </dgm:spPr>
    </dgm:pt>
    <dgm:pt modelId="{F5288391-EA6B-45DD-A5A7-F6638E3DFA3F}" type="pres">
      <dgm:prSet presAssocID="{36234940-C64D-43FE-9BD4-4214C0045086}" presName="spaceA" presStyleCnt="0"/>
      <dgm:spPr/>
    </dgm:pt>
    <dgm:pt modelId="{58601A52-2078-430D-9D89-DF0D01AC1C13}" type="pres">
      <dgm:prSet presAssocID="{0F19ED00-C3F0-4A48-A3E5-139F7ECA48C6}" presName="space" presStyleCnt="0"/>
      <dgm:spPr/>
    </dgm:pt>
    <dgm:pt modelId="{E368DAD3-7FEE-4818-BEDF-15ECA03CCB4E}" type="pres">
      <dgm:prSet presAssocID="{DF184F7F-EB23-4BEB-80D5-81B9A27FC406}" presName="compositeB" presStyleCnt="0"/>
      <dgm:spPr/>
    </dgm:pt>
    <dgm:pt modelId="{4AE4F610-E516-4AF6-80B8-6565E61C79F5}" type="pres">
      <dgm:prSet presAssocID="{DF184F7F-EB23-4BEB-80D5-81B9A27FC406}" presName="textB" presStyleLbl="revTx" presStyleIdx="7" presStyleCnt="9">
        <dgm:presLayoutVars>
          <dgm:bulletEnabled val="1"/>
        </dgm:presLayoutVars>
      </dgm:prSet>
      <dgm:spPr/>
    </dgm:pt>
    <dgm:pt modelId="{0A58ECE8-BBBE-4378-8AEF-95A935080195}" type="pres">
      <dgm:prSet presAssocID="{DF184F7F-EB23-4BEB-80D5-81B9A27FC406}" presName="circleB" presStyleLbl="node1" presStyleIdx="7" presStyleCnt="9"/>
      <dgm:spPr>
        <a:solidFill>
          <a:srgbClr val="FF0000"/>
        </a:solidFill>
      </dgm:spPr>
    </dgm:pt>
    <dgm:pt modelId="{5B73B5D6-8C8C-4F72-BC0C-AD3CEA341D8F}" type="pres">
      <dgm:prSet presAssocID="{DF184F7F-EB23-4BEB-80D5-81B9A27FC406}" presName="spaceB" presStyleCnt="0"/>
      <dgm:spPr/>
    </dgm:pt>
    <dgm:pt modelId="{C5876903-67BD-469F-8854-C48DEB7C2089}" type="pres">
      <dgm:prSet presAssocID="{7B1482F5-E9F7-44A0-AD4F-F41938DBF00D}" presName="space" presStyleCnt="0"/>
      <dgm:spPr/>
    </dgm:pt>
    <dgm:pt modelId="{561EB3BD-80AA-4BB7-A085-8499BD07A328}" type="pres">
      <dgm:prSet presAssocID="{CC2A2B0F-FA59-443D-AC8E-99F602DA0126}" presName="compositeA" presStyleCnt="0"/>
      <dgm:spPr/>
    </dgm:pt>
    <dgm:pt modelId="{487A55FF-CFF6-41D2-8EB0-9CA2F87A2419}" type="pres">
      <dgm:prSet presAssocID="{CC2A2B0F-FA59-443D-AC8E-99F602DA0126}" presName="textA" presStyleLbl="revTx" presStyleIdx="8" presStyleCnt="9">
        <dgm:presLayoutVars>
          <dgm:bulletEnabled val="1"/>
        </dgm:presLayoutVars>
      </dgm:prSet>
      <dgm:spPr/>
    </dgm:pt>
    <dgm:pt modelId="{BC404C2A-0ED1-4FAE-973E-AB0165B302EE}" type="pres">
      <dgm:prSet presAssocID="{CC2A2B0F-FA59-443D-AC8E-99F602DA0126}" presName="circleA" presStyleLbl="node1" presStyleIdx="8" presStyleCnt="9"/>
      <dgm:spPr/>
    </dgm:pt>
    <dgm:pt modelId="{A1587A4D-87E1-41C3-B425-91B26ECA03CD}" type="pres">
      <dgm:prSet presAssocID="{CC2A2B0F-FA59-443D-AC8E-99F602DA0126}" presName="spaceA" presStyleCnt="0"/>
      <dgm:spPr/>
    </dgm:pt>
  </dgm:ptLst>
  <dgm:cxnLst>
    <dgm:cxn modelId="{3C55D30D-FDC9-4682-817E-C32B763D0E35}" srcId="{CCD6E78B-9C03-41C2-B0FF-98C32E62E53F}" destId="{CC2A2B0F-FA59-443D-AC8E-99F602DA0126}" srcOrd="8" destOrd="0" parTransId="{CA61ACA6-AB1B-4F1A-BA27-E4CE550EFB23}" sibTransId="{C8B17CBB-2462-4B14-A7D4-E0DC5C7B2964}"/>
    <dgm:cxn modelId="{9FF95310-0DDC-477A-B67E-84A710603B85}" type="presOf" srcId="{CC2A2B0F-FA59-443D-AC8E-99F602DA0126}" destId="{487A55FF-CFF6-41D2-8EB0-9CA2F87A2419}" srcOrd="0" destOrd="0" presId="urn:microsoft.com/office/officeart/2005/8/layout/hProcess11"/>
    <dgm:cxn modelId="{82670921-E8C8-4B49-BCF0-2EE04163E07A}" srcId="{CCD6E78B-9C03-41C2-B0FF-98C32E62E53F}" destId="{36234940-C64D-43FE-9BD4-4214C0045086}" srcOrd="6" destOrd="0" parTransId="{6056248E-4DFD-4024-96B2-906635264D74}" sibTransId="{0F19ED00-C3F0-4A48-A3E5-139F7ECA48C6}"/>
    <dgm:cxn modelId="{55146164-0D69-4A9D-B005-4AF29307256C}" srcId="{CCD6E78B-9C03-41C2-B0FF-98C32E62E53F}" destId="{76888B50-9D36-4D1F-9486-9FCA02EE9DE9}" srcOrd="3" destOrd="0" parTransId="{584A622D-EE5E-4EB9-9580-89F8A60EC3A5}" sibTransId="{30AF87EC-1FB7-40DF-8EBE-5EB251F198B4}"/>
    <dgm:cxn modelId="{F15C5149-072E-42EC-AF37-A208BCB138D9}" srcId="{CCD6E78B-9C03-41C2-B0FF-98C32E62E53F}" destId="{E8D7A199-495F-454A-B979-DC1DEE277E15}" srcOrd="2" destOrd="0" parTransId="{0DAC348F-9DD4-43E0-B0D8-0606B3631FD7}" sibTransId="{8D6B1E94-5D4D-4EB5-B961-01838BA80F11}"/>
    <dgm:cxn modelId="{F5C4D569-5EF2-4D1D-BA72-77A6F90F3780}" type="presOf" srcId="{CCD6E78B-9C03-41C2-B0FF-98C32E62E53F}" destId="{F3B17686-E2A9-4DDF-944B-9837F3D9A20D}" srcOrd="0" destOrd="0" presId="urn:microsoft.com/office/officeart/2005/8/layout/hProcess11"/>
    <dgm:cxn modelId="{3A4D6E4B-B2CC-41C9-9B68-8655944144A6}" srcId="{CCD6E78B-9C03-41C2-B0FF-98C32E62E53F}" destId="{617696D6-5632-43C1-AFC3-23040AC4BCF8}" srcOrd="0" destOrd="0" parTransId="{25102EEB-D103-4B4B-9AA0-2FDEAC1404A4}" sibTransId="{EE0D09C9-594D-46CA-8BB7-2C4F58EE1800}"/>
    <dgm:cxn modelId="{4DD44F4C-823E-454E-BE92-146BE0FB7583}" type="presOf" srcId="{76888B50-9D36-4D1F-9486-9FCA02EE9DE9}" destId="{99F4D7AF-2A00-426A-9FF1-3111D6EB5D30}" srcOrd="0" destOrd="0" presId="urn:microsoft.com/office/officeart/2005/8/layout/hProcess11"/>
    <dgm:cxn modelId="{388A7350-B65E-483D-A113-A746978FAF77}" type="presOf" srcId="{E8D7A199-495F-454A-B979-DC1DEE277E15}" destId="{24C20B4B-9771-44A5-A153-5037F06DA5E8}" srcOrd="0" destOrd="0" presId="urn:microsoft.com/office/officeart/2005/8/layout/hProcess11"/>
    <dgm:cxn modelId="{3DACC480-63B7-49AF-AEF6-DB3BF2CC579E}" type="presOf" srcId="{A3766AB4-C96A-420B-9340-0F0B2DB93D71}" destId="{A4CA8DFC-E73F-4BF4-8861-C72A8BD0474D}" srcOrd="0" destOrd="0" presId="urn:microsoft.com/office/officeart/2005/8/layout/hProcess11"/>
    <dgm:cxn modelId="{D35A3C81-5A66-4035-81D6-08F5623DD449}" type="presOf" srcId="{DFD5CB81-4075-41FE-A31C-C5E60B47BA8B}" destId="{A2A9814C-C256-4579-BC1B-64FA8A60F57A}" srcOrd="0" destOrd="0" presId="urn:microsoft.com/office/officeart/2005/8/layout/hProcess11"/>
    <dgm:cxn modelId="{1C74D586-6CE6-46C3-869A-2C2B4251CC78}" type="presOf" srcId="{18AC2FE2-D554-4EC4-AF19-FB6BBE8433D2}" destId="{BA3D59CF-05E6-4278-A970-95E861FC071C}" srcOrd="0" destOrd="0" presId="urn:microsoft.com/office/officeart/2005/8/layout/hProcess11"/>
    <dgm:cxn modelId="{E4ECA49A-DF43-413A-940C-0D897FE2F4DD}" type="presOf" srcId="{DF184F7F-EB23-4BEB-80D5-81B9A27FC406}" destId="{4AE4F610-E516-4AF6-80B8-6565E61C79F5}" srcOrd="0" destOrd="0" presId="urn:microsoft.com/office/officeart/2005/8/layout/hProcess11"/>
    <dgm:cxn modelId="{9274A5A1-E66B-47FA-9505-55F628984CA1}" srcId="{CCD6E78B-9C03-41C2-B0FF-98C32E62E53F}" destId="{DFD5CB81-4075-41FE-A31C-C5E60B47BA8B}" srcOrd="1" destOrd="0" parTransId="{E19B7EB3-8CFC-4086-A61A-B8DEC6EBED07}" sibTransId="{FDE9085B-1C9E-4A86-B72A-104B5D95C947}"/>
    <dgm:cxn modelId="{AD0DB3CB-2FEC-49B9-8904-5B3CD46E35F4}" srcId="{CCD6E78B-9C03-41C2-B0FF-98C32E62E53F}" destId="{A3766AB4-C96A-420B-9340-0F0B2DB93D71}" srcOrd="5" destOrd="0" parTransId="{FC58F4B2-258C-4795-A308-264E5518378D}" sibTransId="{8630C9F3-A687-49DE-B9CE-0C92B9D1A924}"/>
    <dgm:cxn modelId="{D4BC72E4-9DAE-4DAF-BADC-3C6391FD435F}" type="presOf" srcId="{36234940-C64D-43FE-9BD4-4214C0045086}" destId="{398F0AA1-1A5F-4CEE-8E63-3047249B7E1F}" srcOrd="0" destOrd="0" presId="urn:microsoft.com/office/officeart/2005/8/layout/hProcess11"/>
    <dgm:cxn modelId="{2FCC1AE6-567D-4EF5-9AAD-A67512625C8A}" type="presOf" srcId="{617696D6-5632-43C1-AFC3-23040AC4BCF8}" destId="{988B3E47-0545-4EB1-A204-1151291513CA}" srcOrd="0" destOrd="0" presId="urn:microsoft.com/office/officeart/2005/8/layout/hProcess11"/>
    <dgm:cxn modelId="{7EABC4EF-8DBB-4901-97CB-F7219B7A7253}" srcId="{CCD6E78B-9C03-41C2-B0FF-98C32E62E53F}" destId="{18AC2FE2-D554-4EC4-AF19-FB6BBE8433D2}" srcOrd="4" destOrd="0" parTransId="{825DE4E9-0E86-4B1D-80F7-01AD78C408CA}" sibTransId="{F27814E2-05DF-4FE4-98FF-A83F44BF7EC6}"/>
    <dgm:cxn modelId="{81D34FF9-E1BD-4E58-A772-7A81E56C707B}" srcId="{CCD6E78B-9C03-41C2-B0FF-98C32E62E53F}" destId="{DF184F7F-EB23-4BEB-80D5-81B9A27FC406}" srcOrd="7" destOrd="0" parTransId="{5086C992-EE3E-4539-B772-A684D24ADB5F}" sibTransId="{7B1482F5-E9F7-44A0-AD4F-F41938DBF00D}"/>
    <dgm:cxn modelId="{BF886E8F-5EC4-4867-BD0F-E1E910930FD7}" type="presParOf" srcId="{F3B17686-E2A9-4DDF-944B-9837F3D9A20D}" destId="{1260CEB3-A66E-49D8-8C27-8601C06C6C40}" srcOrd="0" destOrd="0" presId="urn:microsoft.com/office/officeart/2005/8/layout/hProcess11"/>
    <dgm:cxn modelId="{05DABC09-5A7E-4214-97B4-9B2DBEEFC007}" type="presParOf" srcId="{F3B17686-E2A9-4DDF-944B-9837F3D9A20D}" destId="{7EA52734-BB3F-4B47-8F7E-D52F90F6390C}" srcOrd="1" destOrd="0" presId="urn:microsoft.com/office/officeart/2005/8/layout/hProcess11"/>
    <dgm:cxn modelId="{D014A5C5-4BF8-49CF-8C99-E77D8A023BB1}" type="presParOf" srcId="{7EA52734-BB3F-4B47-8F7E-D52F90F6390C}" destId="{F62045DF-1FE1-43D7-BA40-ECEDE9DFFDD6}" srcOrd="0" destOrd="0" presId="urn:microsoft.com/office/officeart/2005/8/layout/hProcess11"/>
    <dgm:cxn modelId="{70E8CA8B-36E3-4DCF-97D5-E3D60EA9EEDC}" type="presParOf" srcId="{F62045DF-1FE1-43D7-BA40-ECEDE9DFFDD6}" destId="{988B3E47-0545-4EB1-A204-1151291513CA}" srcOrd="0" destOrd="0" presId="urn:microsoft.com/office/officeart/2005/8/layout/hProcess11"/>
    <dgm:cxn modelId="{20B25FEC-1CA0-40B7-AEF6-F59A8341F1C5}" type="presParOf" srcId="{F62045DF-1FE1-43D7-BA40-ECEDE9DFFDD6}" destId="{13DCE5C3-FBE4-4BAE-837B-21A53BB5C90F}" srcOrd="1" destOrd="0" presId="urn:microsoft.com/office/officeart/2005/8/layout/hProcess11"/>
    <dgm:cxn modelId="{F8D1C3E8-4F49-4A67-A0BE-769E6B5E16AF}" type="presParOf" srcId="{F62045DF-1FE1-43D7-BA40-ECEDE9DFFDD6}" destId="{9218DD21-20CC-48FD-8A99-4BE5078407CA}" srcOrd="2" destOrd="0" presId="urn:microsoft.com/office/officeart/2005/8/layout/hProcess11"/>
    <dgm:cxn modelId="{E95FBBF1-F0DF-45CE-A629-57A40E12D484}" type="presParOf" srcId="{7EA52734-BB3F-4B47-8F7E-D52F90F6390C}" destId="{864AC3F3-19AF-4A2B-B0E4-0D34CB158FF0}" srcOrd="1" destOrd="0" presId="urn:microsoft.com/office/officeart/2005/8/layout/hProcess11"/>
    <dgm:cxn modelId="{8B1AA89E-51CF-49B3-98CE-7A7A142DF515}" type="presParOf" srcId="{7EA52734-BB3F-4B47-8F7E-D52F90F6390C}" destId="{C67B1A5E-0743-41DD-911C-1731B898E453}" srcOrd="2" destOrd="0" presId="urn:microsoft.com/office/officeart/2005/8/layout/hProcess11"/>
    <dgm:cxn modelId="{1DB89F73-6202-4AD5-A120-1D4C48A1D712}" type="presParOf" srcId="{C67B1A5E-0743-41DD-911C-1731B898E453}" destId="{A2A9814C-C256-4579-BC1B-64FA8A60F57A}" srcOrd="0" destOrd="0" presId="urn:microsoft.com/office/officeart/2005/8/layout/hProcess11"/>
    <dgm:cxn modelId="{B4A45CE8-C82E-4DC0-B157-51668A455FAE}" type="presParOf" srcId="{C67B1A5E-0743-41DD-911C-1731B898E453}" destId="{C74FC71A-0F51-42E9-B2F9-E2E2C608291B}" srcOrd="1" destOrd="0" presId="urn:microsoft.com/office/officeart/2005/8/layout/hProcess11"/>
    <dgm:cxn modelId="{B13E7B58-9724-455F-9D9E-22875EF36C56}" type="presParOf" srcId="{C67B1A5E-0743-41DD-911C-1731B898E453}" destId="{5794FE78-3BC6-49F4-B4D6-974EB39D62FF}" srcOrd="2" destOrd="0" presId="urn:microsoft.com/office/officeart/2005/8/layout/hProcess11"/>
    <dgm:cxn modelId="{12AD8021-0689-4DDB-9231-B3605DDB368B}" type="presParOf" srcId="{7EA52734-BB3F-4B47-8F7E-D52F90F6390C}" destId="{51D70C1A-A505-4C5E-8A4A-13D35083F5BB}" srcOrd="3" destOrd="0" presId="urn:microsoft.com/office/officeart/2005/8/layout/hProcess11"/>
    <dgm:cxn modelId="{6160199F-91B3-4C52-963D-19B14B229193}" type="presParOf" srcId="{7EA52734-BB3F-4B47-8F7E-D52F90F6390C}" destId="{366CEE6A-FFA8-47CD-81DF-7FCB14D4D176}" srcOrd="4" destOrd="0" presId="urn:microsoft.com/office/officeart/2005/8/layout/hProcess11"/>
    <dgm:cxn modelId="{1C9A300D-73DC-44E7-8066-AC34B96CD23A}" type="presParOf" srcId="{366CEE6A-FFA8-47CD-81DF-7FCB14D4D176}" destId="{24C20B4B-9771-44A5-A153-5037F06DA5E8}" srcOrd="0" destOrd="0" presId="urn:microsoft.com/office/officeart/2005/8/layout/hProcess11"/>
    <dgm:cxn modelId="{EE1AE294-D660-49E6-83B8-6238F0ABDA45}" type="presParOf" srcId="{366CEE6A-FFA8-47CD-81DF-7FCB14D4D176}" destId="{F90C6A5F-1DD1-4B0C-97CE-336F9F6E2848}" srcOrd="1" destOrd="0" presId="urn:microsoft.com/office/officeart/2005/8/layout/hProcess11"/>
    <dgm:cxn modelId="{48F72A3B-0D72-467C-9999-8933E3978556}" type="presParOf" srcId="{366CEE6A-FFA8-47CD-81DF-7FCB14D4D176}" destId="{FB2A8747-409E-4A66-B6E8-9E30CFAD06EB}" srcOrd="2" destOrd="0" presId="urn:microsoft.com/office/officeart/2005/8/layout/hProcess11"/>
    <dgm:cxn modelId="{B8D178B4-43EA-4B39-BF4C-3E783C32B791}" type="presParOf" srcId="{7EA52734-BB3F-4B47-8F7E-D52F90F6390C}" destId="{1B3FB894-32DE-43EA-B7CE-63CD5CA0904F}" srcOrd="5" destOrd="0" presId="urn:microsoft.com/office/officeart/2005/8/layout/hProcess11"/>
    <dgm:cxn modelId="{01F3A7BD-5D6F-4748-A972-6D41A584BD4C}" type="presParOf" srcId="{7EA52734-BB3F-4B47-8F7E-D52F90F6390C}" destId="{8BEB5831-C165-4FD1-8512-4AD318DEC342}" srcOrd="6" destOrd="0" presId="urn:microsoft.com/office/officeart/2005/8/layout/hProcess11"/>
    <dgm:cxn modelId="{AB33FDEC-6131-4A68-9DED-71DC61F83E15}" type="presParOf" srcId="{8BEB5831-C165-4FD1-8512-4AD318DEC342}" destId="{99F4D7AF-2A00-426A-9FF1-3111D6EB5D30}" srcOrd="0" destOrd="0" presId="urn:microsoft.com/office/officeart/2005/8/layout/hProcess11"/>
    <dgm:cxn modelId="{968036B3-06AB-4DC5-8B45-8600A4D02D5E}" type="presParOf" srcId="{8BEB5831-C165-4FD1-8512-4AD318DEC342}" destId="{60DDF58E-CC04-47C7-AAD0-FFBBB40247EF}" srcOrd="1" destOrd="0" presId="urn:microsoft.com/office/officeart/2005/8/layout/hProcess11"/>
    <dgm:cxn modelId="{AA1E9CB2-A1F6-45D9-8CBB-EBA9D7E698C5}" type="presParOf" srcId="{8BEB5831-C165-4FD1-8512-4AD318DEC342}" destId="{817C51EC-0FCD-4DA6-AA4F-238C5E368A76}" srcOrd="2" destOrd="0" presId="urn:microsoft.com/office/officeart/2005/8/layout/hProcess11"/>
    <dgm:cxn modelId="{F85B926D-E0D8-4573-918B-E643AE569D8B}" type="presParOf" srcId="{7EA52734-BB3F-4B47-8F7E-D52F90F6390C}" destId="{531921D7-CE08-416B-AD9A-DE1212EFA883}" srcOrd="7" destOrd="0" presId="urn:microsoft.com/office/officeart/2005/8/layout/hProcess11"/>
    <dgm:cxn modelId="{2A2BE36A-4323-48E5-9C9E-147AEC72A7D9}" type="presParOf" srcId="{7EA52734-BB3F-4B47-8F7E-D52F90F6390C}" destId="{33FD0FFB-8FD9-41F3-9DBA-6225929DBB95}" srcOrd="8" destOrd="0" presId="urn:microsoft.com/office/officeart/2005/8/layout/hProcess11"/>
    <dgm:cxn modelId="{20CB0BD2-A9DB-46C7-BDE0-FB46E47E16CE}" type="presParOf" srcId="{33FD0FFB-8FD9-41F3-9DBA-6225929DBB95}" destId="{BA3D59CF-05E6-4278-A970-95E861FC071C}" srcOrd="0" destOrd="0" presId="urn:microsoft.com/office/officeart/2005/8/layout/hProcess11"/>
    <dgm:cxn modelId="{F570A22A-107A-4BB0-8865-F1F9B99C1A77}" type="presParOf" srcId="{33FD0FFB-8FD9-41F3-9DBA-6225929DBB95}" destId="{81662C35-1616-4A2C-A860-4CB584D4EBDC}" srcOrd="1" destOrd="0" presId="urn:microsoft.com/office/officeart/2005/8/layout/hProcess11"/>
    <dgm:cxn modelId="{A0543006-D5C0-4458-92BD-66A8EB8491A1}" type="presParOf" srcId="{33FD0FFB-8FD9-41F3-9DBA-6225929DBB95}" destId="{925F6AB3-D53A-4B72-88D2-133729DE4FDA}" srcOrd="2" destOrd="0" presId="urn:microsoft.com/office/officeart/2005/8/layout/hProcess11"/>
    <dgm:cxn modelId="{0EBB79A5-AA45-4698-AA95-30F658CAD6A7}" type="presParOf" srcId="{7EA52734-BB3F-4B47-8F7E-D52F90F6390C}" destId="{E598BF1A-0281-4292-A7A7-D09AC7CA34D8}" srcOrd="9" destOrd="0" presId="urn:microsoft.com/office/officeart/2005/8/layout/hProcess11"/>
    <dgm:cxn modelId="{2BABFE48-E78A-4ABF-BE33-82176A2C8A8E}" type="presParOf" srcId="{7EA52734-BB3F-4B47-8F7E-D52F90F6390C}" destId="{2C11EEBE-A145-4940-B66E-05BA3CC87DDA}" srcOrd="10" destOrd="0" presId="urn:microsoft.com/office/officeart/2005/8/layout/hProcess11"/>
    <dgm:cxn modelId="{3006A31E-0AF0-4246-A672-0B4C35F9A055}" type="presParOf" srcId="{2C11EEBE-A145-4940-B66E-05BA3CC87DDA}" destId="{A4CA8DFC-E73F-4BF4-8861-C72A8BD0474D}" srcOrd="0" destOrd="0" presId="urn:microsoft.com/office/officeart/2005/8/layout/hProcess11"/>
    <dgm:cxn modelId="{3A6D57AF-1B18-45E7-94C2-3D76FD08B9C4}" type="presParOf" srcId="{2C11EEBE-A145-4940-B66E-05BA3CC87DDA}" destId="{DA4DA4C7-D81C-4F6A-81A9-C0C104ADACE6}" srcOrd="1" destOrd="0" presId="urn:microsoft.com/office/officeart/2005/8/layout/hProcess11"/>
    <dgm:cxn modelId="{8DEF65CC-63A1-489D-BCDC-166B4BB203A7}" type="presParOf" srcId="{2C11EEBE-A145-4940-B66E-05BA3CC87DDA}" destId="{B38AD482-F4D6-4E03-9B45-04F47C89B6EF}" srcOrd="2" destOrd="0" presId="urn:microsoft.com/office/officeart/2005/8/layout/hProcess11"/>
    <dgm:cxn modelId="{1CAFEA98-9D72-4DC6-9D8D-6286D962B840}" type="presParOf" srcId="{7EA52734-BB3F-4B47-8F7E-D52F90F6390C}" destId="{3120D28D-B530-4DAB-9D7B-5721B0CF04A4}" srcOrd="11" destOrd="0" presId="urn:microsoft.com/office/officeart/2005/8/layout/hProcess11"/>
    <dgm:cxn modelId="{0C7C8C31-E365-41F3-8943-9E68994DAB21}" type="presParOf" srcId="{7EA52734-BB3F-4B47-8F7E-D52F90F6390C}" destId="{45EFA1AC-49F5-48D6-BF7B-C07139E4D580}" srcOrd="12" destOrd="0" presId="urn:microsoft.com/office/officeart/2005/8/layout/hProcess11"/>
    <dgm:cxn modelId="{C9A16F43-8E34-4502-B683-6400D3719591}" type="presParOf" srcId="{45EFA1AC-49F5-48D6-BF7B-C07139E4D580}" destId="{398F0AA1-1A5F-4CEE-8E63-3047249B7E1F}" srcOrd="0" destOrd="0" presId="urn:microsoft.com/office/officeart/2005/8/layout/hProcess11"/>
    <dgm:cxn modelId="{04E27794-C59D-4629-BDDA-30D7CB3EE967}" type="presParOf" srcId="{45EFA1AC-49F5-48D6-BF7B-C07139E4D580}" destId="{235FFC6A-EC89-4C4A-A312-C7AD4071574C}" srcOrd="1" destOrd="0" presId="urn:microsoft.com/office/officeart/2005/8/layout/hProcess11"/>
    <dgm:cxn modelId="{E83CA2E5-E801-4FA9-B972-D0A0342A649C}" type="presParOf" srcId="{45EFA1AC-49F5-48D6-BF7B-C07139E4D580}" destId="{F5288391-EA6B-45DD-A5A7-F6638E3DFA3F}" srcOrd="2" destOrd="0" presId="urn:microsoft.com/office/officeart/2005/8/layout/hProcess11"/>
    <dgm:cxn modelId="{2427320D-92E9-4178-BD44-EB294F73A3DB}" type="presParOf" srcId="{7EA52734-BB3F-4B47-8F7E-D52F90F6390C}" destId="{58601A52-2078-430D-9D89-DF0D01AC1C13}" srcOrd="13" destOrd="0" presId="urn:microsoft.com/office/officeart/2005/8/layout/hProcess11"/>
    <dgm:cxn modelId="{F671D4B2-F92C-4164-AA6B-D27F04E46F7D}" type="presParOf" srcId="{7EA52734-BB3F-4B47-8F7E-D52F90F6390C}" destId="{E368DAD3-7FEE-4818-BEDF-15ECA03CCB4E}" srcOrd="14" destOrd="0" presId="urn:microsoft.com/office/officeart/2005/8/layout/hProcess11"/>
    <dgm:cxn modelId="{01B4AC28-10D6-4A1E-A615-524A39E2DD76}" type="presParOf" srcId="{E368DAD3-7FEE-4818-BEDF-15ECA03CCB4E}" destId="{4AE4F610-E516-4AF6-80B8-6565E61C79F5}" srcOrd="0" destOrd="0" presId="urn:microsoft.com/office/officeart/2005/8/layout/hProcess11"/>
    <dgm:cxn modelId="{46217130-85F8-4130-AE2C-EA51B1741405}" type="presParOf" srcId="{E368DAD3-7FEE-4818-BEDF-15ECA03CCB4E}" destId="{0A58ECE8-BBBE-4378-8AEF-95A935080195}" srcOrd="1" destOrd="0" presId="urn:microsoft.com/office/officeart/2005/8/layout/hProcess11"/>
    <dgm:cxn modelId="{3F340A52-805C-474C-843D-58E95D205A19}" type="presParOf" srcId="{E368DAD3-7FEE-4818-BEDF-15ECA03CCB4E}" destId="{5B73B5D6-8C8C-4F72-BC0C-AD3CEA341D8F}" srcOrd="2" destOrd="0" presId="urn:microsoft.com/office/officeart/2005/8/layout/hProcess11"/>
    <dgm:cxn modelId="{911E7156-F516-4AF9-82F8-EC8CE92216F8}" type="presParOf" srcId="{7EA52734-BB3F-4B47-8F7E-D52F90F6390C}" destId="{C5876903-67BD-469F-8854-C48DEB7C2089}" srcOrd="15" destOrd="0" presId="urn:microsoft.com/office/officeart/2005/8/layout/hProcess11"/>
    <dgm:cxn modelId="{5587D4A7-22FB-489F-94B3-C42E51F0F7B5}" type="presParOf" srcId="{7EA52734-BB3F-4B47-8F7E-D52F90F6390C}" destId="{561EB3BD-80AA-4BB7-A085-8499BD07A328}" srcOrd="16" destOrd="0" presId="urn:microsoft.com/office/officeart/2005/8/layout/hProcess11"/>
    <dgm:cxn modelId="{BB058517-2872-4B70-80E9-02CB13462F4A}" type="presParOf" srcId="{561EB3BD-80AA-4BB7-A085-8499BD07A328}" destId="{487A55FF-CFF6-41D2-8EB0-9CA2F87A2419}" srcOrd="0" destOrd="0" presId="urn:microsoft.com/office/officeart/2005/8/layout/hProcess11"/>
    <dgm:cxn modelId="{6E094058-8845-4C4F-AB19-90F88316A8C6}" type="presParOf" srcId="{561EB3BD-80AA-4BB7-A085-8499BD07A328}" destId="{BC404C2A-0ED1-4FAE-973E-AB0165B302EE}" srcOrd="1" destOrd="0" presId="urn:microsoft.com/office/officeart/2005/8/layout/hProcess11"/>
    <dgm:cxn modelId="{15F8CF2D-C08C-4D0D-84ED-3AC0D78BE2B9}" type="presParOf" srcId="{561EB3BD-80AA-4BB7-A085-8499BD07A328}" destId="{A1587A4D-87E1-41C3-B425-91B26ECA03CD}" srcOrd="2" destOrd="0" presId="urn:microsoft.com/office/officeart/2005/8/layout/hProcess1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46F25C1-A3C8-43B6-B59F-702A19AE32EF}" type="doc">
      <dgm:prSet loTypeId="urn:microsoft.com/office/officeart/2005/8/layout/radial5" loCatId="relationship" qsTypeId="urn:microsoft.com/office/officeart/2005/8/quickstyle/simple2" qsCatId="simple" csTypeId="urn:microsoft.com/office/officeart/2005/8/colors/accent1_2" csCatId="accent1" phldr="1"/>
      <dgm:spPr/>
      <dgm:t>
        <a:bodyPr/>
        <a:lstStyle/>
        <a:p>
          <a:endParaRPr lang="en-US"/>
        </a:p>
      </dgm:t>
    </dgm:pt>
    <dgm:pt modelId="{6C0B5085-E631-47CC-8990-8BE52AF36526}">
      <dgm:prSet phldrT="[Text]"/>
      <dgm:spPr>
        <a:solidFill>
          <a:srgbClr val="202452"/>
        </a:solidFill>
        <a:ln>
          <a:solidFill>
            <a:srgbClr val="04A651"/>
          </a:solidFill>
        </a:ln>
      </dgm:spPr>
      <dgm:t>
        <a:bodyPr/>
        <a:lstStyle/>
        <a:p>
          <a:r>
            <a:rPr lang="en-US" dirty="0"/>
            <a:t>ESF 18</a:t>
          </a:r>
        </a:p>
      </dgm:t>
    </dgm:pt>
    <dgm:pt modelId="{1A83FC80-F201-4304-AB92-A1BA5A56F63F}" type="parTrans" cxnId="{29018516-AAC4-441A-A52D-BC3FB05DAB72}">
      <dgm:prSet/>
      <dgm:spPr/>
      <dgm:t>
        <a:bodyPr/>
        <a:lstStyle/>
        <a:p>
          <a:endParaRPr lang="en-US"/>
        </a:p>
      </dgm:t>
    </dgm:pt>
    <dgm:pt modelId="{B1E6DF98-DC3F-4B8F-8A0A-CD9B67FA8886}" type="sibTrans" cxnId="{29018516-AAC4-441A-A52D-BC3FB05DAB72}">
      <dgm:prSet/>
      <dgm:spPr/>
      <dgm:t>
        <a:bodyPr/>
        <a:lstStyle/>
        <a:p>
          <a:endParaRPr lang="en-US"/>
        </a:p>
      </dgm:t>
    </dgm:pt>
    <dgm:pt modelId="{9898593D-0B4A-4819-A1B8-9C4E986C35D4}">
      <dgm:prSet phldrT="[Text]"/>
      <dgm:spPr>
        <a:solidFill>
          <a:srgbClr val="202452"/>
        </a:solidFill>
        <a:ln>
          <a:solidFill>
            <a:srgbClr val="04A651"/>
          </a:solidFill>
        </a:ln>
      </dgm:spPr>
      <dgm:t>
        <a:bodyPr/>
        <a:lstStyle/>
        <a:p>
          <a:r>
            <a:rPr lang="en-US" dirty="0"/>
            <a:t>Private Sector</a:t>
          </a:r>
        </a:p>
      </dgm:t>
    </dgm:pt>
    <dgm:pt modelId="{06A68413-B097-4102-816A-2A624C110331}" type="parTrans" cxnId="{EAF8AF4C-24B5-49C4-B4AE-DF4775B7792E}">
      <dgm:prSet/>
      <dgm:spPr>
        <a:solidFill>
          <a:schemeClr val="tx1">
            <a:lumMod val="50000"/>
            <a:lumOff val="50000"/>
          </a:schemeClr>
        </a:solidFill>
      </dgm:spPr>
      <dgm:t>
        <a:bodyPr/>
        <a:lstStyle/>
        <a:p>
          <a:endParaRPr lang="en-US"/>
        </a:p>
      </dgm:t>
    </dgm:pt>
    <dgm:pt modelId="{4D3C989C-5392-444E-8D26-4CD1F037C93B}" type="sibTrans" cxnId="{EAF8AF4C-24B5-49C4-B4AE-DF4775B7792E}">
      <dgm:prSet/>
      <dgm:spPr/>
      <dgm:t>
        <a:bodyPr/>
        <a:lstStyle/>
        <a:p>
          <a:endParaRPr lang="en-US"/>
        </a:p>
      </dgm:t>
    </dgm:pt>
    <dgm:pt modelId="{322B09ED-E411-408B-9F49-4383D4A78FAF}">
      <dgm:prSet phldrT="[Text]"/>
      <dgm:spPr>
        <a:solidFill>
          <a:srgbClr val="202452"/>
        </a:solidFill>
        <a:ln>
          <a:solidFill>
            <a:srgbClr val="04A651"/>
          </a:solidFill>
        </a:ln>
      </dgm:spPr>
      <dgm:t>
        <a:bodyPr/>
        <a:lstStyle/>
        <a:p>
          <a:r>
            <a:rPr lang="en-US" dirty="0"/>
            <a:t>Federal Network</a:t>
          </a:r>
        </a:p>
      </dgm:t>
    </dgm:pt>
    <dgm:pt modelId="{3A6BEFF8-EB3E-4C3D-905A-4C095461F087}" type="parTrans" cxnId="{29318129-6AF9-4A0B-B0F8-9828F9E32135}">
      <dgm:prSet/>
      <dgm:spPr>
        <a:solidFill>
          <a:schemeClr val="tx1">
            <a:lumMod val="50000"/>
            <a:lumOff val="50000"/>
          </a:schemeClr>
        </a:solidFill>
      </dgm:spPr>
      <dgm:t>
        <a:bodyPr/>
        <a:lstStyle/>
        <a:p>
          <a:endParaRPr lang="en-US"/>
        </a:p>
      </dgm:t>
    </dgm:pt>
    <dgm:pt modelId="{144A9F09-F14D-4BA7-B973-9A568E08FFB1}" type="sibTrans" cxnId="{29318129-6AF9-4A0B-B0F8-9828F9E32135}">
      <dgm:prSet/>
      <dgm:spPr/>
      <dgm:t>
        <a:bodyPr/>
        <a:lstStyle/>
        <a:p>
          <a:endParaRPr lang="en-US"/>
        </a:p>
      </dgm:t>
    </dgm:pt>
    <dgm:pt modelId="{ED545585-429B-4B68-8A03-51C2BABC92A0}">
      <dgm:prSet phldrT="[Text]"/>
      <dgm:spPr>
        <a:solidFill>
          <a:srgbClr val="202452"/>
        </a:solidFill>
        <a:ln>
          <a:solidFill>
            <a:srgbClr val="04A651"/>
          </a:solidFill>
        </a:ln>
      </dgm:spPr>
      <dgm:t>
        <a:bodyPr/>
        <a:lstStyle/>
        <a:p>
          <a:r>
            <a:rPr lang="en-US" dirty="0"/>
            <a:t>State Network</a:t>
          </a:r>
        </a:p>
      </dgm:t>
    </dgm:pt>
    <dgm:pt modelId="{593C5E72-9EFA-4EF8-8E75-CAC9F8B27751}" type="parTrans" cxnId="{75842B0D-C0B6-4047-9248-F840B867FD3E}">
      <dgm:prSet/>
      <dgm:spPr>
        <a:solidFill>
          <a:schemeClr val="tx1">
            <a:lumMod val="50000"/>
            <a:lumOff val="50000"/>
          </a:schemeClr>
        </a:solidFill>
      </dgm:spPr>
      <dgm:t>
        <a:bodyPr/>
        <a:lstStyle/>
        <a:p>
          <a:endParaRPr lang="en-US"/>
        </a:p>
      </dgm:t>
    </dgm:pt>
    <dgm:pt modelId="{012C38A4-D52F-4A83-A38B-FCF25F0C89A1}" type="sibTrans" cxnId="{75842B0D-C0B6-4047-9248-F840B867FD3E}">
      <dgm:prSet/>
      <dgm:spPr/>
      <dgm:t>
        <a:bodyPr/>
        <a:lstStyle/>
        <a:p>
          <a:endParaRPr lang="en-US"/>
        </a:p>
      </dgm:t>
    </dgm:pt>
    <dgm:pt modelId="{C42C4BE2-C73A-4663-8CF3-0601E5AD04D6}">
      <dgm:prSet phldrT="[Text]"/>
      <dgm:spPr>
        <a:solidFill>
          <a:srgbClr val="202452"/>
        </a:solidFill>
        <a:ln>
          <a:solidFill>
            <a:srgbClr val="04A651"/>
          </a:solidFill>
        </a:ln>
      </dgm:spPr>
      <dgm:t>
        <a:bodyPr/>
        <a:lstStyle/>
        <a:p>
          <a:r>
            <a:rPr lang="en-US" dirty="0"/>
            <a:t>Local Network</a:t>
          </a:r>
        </a:p>
      </dgm:t>
    </dgm:pt>
    <dgm:pt modelId="{AA5F9F98-DAF1-4FC6-A6EE-14E434A9351F}" type="parTrans" cxnId="{2C6DDB8D-4D6B-4FC3-A7F5-DB4BBB79A2C0}">
      <dgm:prSet/>
      <dgm:spPr>
        <a:solidFill>
          <a:schemeClr val="tx1">
            <a:lumMod val="50000"/>
            <a:lumOff val="50000"/>
          </a:schemeClr>
        </a:solidFill>
      </dgm:spPr>
      <dgm:t>
        <a:bodyPr/>
        <a:lstStyle/>
        <a:p>
          <a:endParaRPr lang="en-US"/>
        </a:p>
      </dgm:t>
    </dgm:pt>
    <dgm:pt modelId="{9AA508E2-EE04-4F17-AC66-AF4C82FF667B}" type="sibTrans" cxnId="{2C6DDB8D-4D6B-4FC3-A7F5-DB4BBB79A2C0}">
      <dgm:prSet/>
      <dgm:spPr/>
      <dgm:t>
        <a:bodyPr/>
        <a:lstStyle/>
        <a:p>
          <a:endParaRPr lang="en-US"/>
        </a:p>
      </dgm:t>
    </dgm:pt>
    <dgm:pt modelId="{22BE4965-B5B7-4D73-A83D-FBA20AEE12C0}" type="pres">
      <dgm:prSet presAssocID="{746F25C1-A3C8-43B6-B59F-702A19AE32EF}" presName="Name0" presStyleCnt="0">
        <dgm:presLayoutVars>
          <dgm:chMax val="1"/>
          <dgm:dir/>
          <dgm:animLvl val="ctr"/>
          <dgm:resizeHandles val="exact"/>
        </dgm:presLayoutVars>
      </dgm:prSet>
      <dgm:spPr/>
    </dgm:pt>
    <dgm:pt modelId="{BDB1597B-9FD9-472F-8BA1-48F47D700AA0}" type="pres">
      <dgm:prSet presAssocID="{6C0B5085-E631-47CC-8990-8BE52AF36526}" presName="centerShape" presStyleLbl="node0" presStyleIdx="0" presStyleCnt="1"/>
      <dgm:spPr/>
    </dgm:pt>
    <dgm:pt modelId="{132EA2ED-7528-420D-843F-72A9F02B5068}" type="pres">
      <dgm:prSet presAssocID="{06A68413-B097-4102-816A-2A624C110331}" presName="parTrans" presStyleLbl="sibTrans2D1" presStyleIdx="0" presStyleCnt="4" custAng="5400000"/>
      <dgm:spPr>
        <a:prstGeom prst="upDownArrow">
          <a:avLst/>
        </a:prstGeom>
      </dgm:spPr>
    </dgm:pt>
    <dgm:pt modelId="{0613FE1E-DA02-4521-B2B7-F5A8E8BA9A8A}" type="pres">
      <dgm:prSet presAssocID="{06A68413-B097-4102-816A-2A624C110331}" presName="connectorText" presStyleLbl="sibTrans2D1" presStyleIdx="0" presStyleCnt="4"/>
      <dgm:spPr/>
    </dgm:pt>
    <dgm:pt modelId="{2330DB33-ECCC-4D8C-BEE2-E8066A7DC78C}" type="pres">
      <dgm:prSet presAssocID="{9898593D-0B4A-4819-A1B8-9C4E986C35D4}" presName="node" presStyleLbl="node1" presStyleIdx="0" presStyleCnt="4">
        <dgm:presLayoutVars>
          <dgm:bulletEnabled val="1"/>
        </dgm:presLayoutVars>
      </dgm:prSet>
      <dgm:spPr/>
    </dgm:pt>
    <dgm:pt modelId="{F84DD53D-564D-47A8-92CB-93D38CE546B1}" type="pres">
      <dgm:prSet presAssocID="{3A6BEFF8-EB3E-4C3D-905A-4C095461F087}" presName="parTrans" presStyleLbl="sibTrans2D1" presStyleIdx="1" presStyleCnt="4" custAng="5400000"/>
      <dgm:spPr>
        <a:prstGeom prst="upDownArrow">
          <a:avLst/>
        </a:prstGeom>
      </dgm:spPr>
    </dgm:pt>
    <dgm:pt modelId="{2D870ED1-9697-4139-A8B3-0F388A916598}" type="pres">
      <dgm:prSet presAssocID="{3A6BEFF8-EB3E-4C3D-905A-4C095461F087}" presName="connectorText" presStyleLbl="sibTrans2D1" presStyleIdx="1" presStyleCnt="4"/>
      <dgm:spPr/>
    </dgm:pt>
    <dgm:pt modelId="{3C045910-B533-43C9-A252-BC786FEE91FE}" type="pres">
      <dgm:prSet presAssocID="{322B09ED-E411-408B-9F49-4383D4A78FAF}" presName="node" presStyleLbl="node1" presStyleIdx="1" presStyleCnt="4">
        <dgm:presLayoutVars>
          <dgm:bulletEnabled val="1"/>
        </dgm:presLayoutVars>
      </dgm:prSet>
      <dgm:spPr/>
    </dgm:pt>
    <dgm:pt modelId="{03B5D86B-AFAA-4D2D-BCD2-268E01F384CD}" type="pres">
      <dgm:prSet presAssocID="{593C5E72-9EFA-4EF8-8E75-CAC9F8B27751}" presName="parTrans" presStyleLbl="sibTrans2D1" presStyleIdx="2" presStyleCnt="4" custAng="16200000"/>
      <dgm:spPr>
        <a:prstGeom prst="upDownArrow">
          <a:avLst/>
        </a:prstGeom>
      </dgm:spPr>
    </dgm:pt>
    <dgm:pt modelId="{5A3F2F45-D3F0-4B42-AA00-2AFBFDA4B950}" type="pres">
      <dgm:prSet presAssocID="{593C5E72-9EFA-4EF8-8E75-CAC9F8B27751}" presName="connectorText" presStyleLbl="sibTrans2D1" presStyleIdx="2" presStyleCnt="4"/>
      <dgm:spPr/>
    </dgm:pt>
    <dgm:pt modelId="{D0B53FC6-5ADD-4C87-A2F5-1FE3BCF305F7}" type="pres">
      <dgm:prSet presAssocID="{ED545585-429B-4B68-8A03-51C2BABC92A0}" presName="node" presStyleLbl="node1" presStyleIdx="2" presStyleCnt="4">
        <dgm:presLayoutVars>
          <dgm:bulletEnabled val="1"/>
        </dgm:presLayoutVars>
      </dgm:prSet>
      <dgm:spPr/>
    </dgm:pt>
    <dgm:pt modelId="{89EF54D6-97D2-4E19-96D6-70ED2C99AC5D}" type="pres">
      <dgm:prSet presAssocID="{AA5F9F98-DAF1-4FC6-A6EE-14E434A9351F}" presName="parTrans" presStyleLbl="sibTrans2D1" presStyleIdx="3" presStyleCnt="4" custAng="16200000"/>
      <dgm:spPr>
        <a:prstGeom prst="upDownArrow">
          <a:avLst/>
        </a:prstGeom>
      </dgm:spPr>
    </dgm:pt>
    <dgm:pt modelId="{13A7890A-F498-484F-B0A3-3FDAB71547C8}" type="pres">
      <dgm:prSet presAssocID="{AA5F9F98-DAF1-4FC6-A6EE-14E434A9351F}" presName="connectorText" presStyleLbl="sibTrans2D1" presStyleIdx="3" presStyleCnt="4"/>
      <dgm:spPr/>
    </dgm:pt>
    <dgm:pt modelId="{BA7BD277-E241-4EA3-9C44-A0A3546F3247}" type="pres">
      <dgm:prSet presAssocID="{C42C4BE2-C73A-4663-8CF3-0601E5AD04D6}" presName="node" presStyleLbl="node1" presStyleIdx="3" presStyleCnt="4">
        <dgm:presLayoutVars>
          <dgm:bulletEnabled val="1"/>
        </dgm:presLayoutVars>
      </dgm:prSet>
      <dgm:spPr/>
    </dgm:pt>
  </dgm:ptLst>
  <dgm:cxnLst>
    <dgm:cxn modelId="{75842B0D-C0B6-4047-9248-F840B867FD3E}" srcId="{6C0B5085-E631-47CC-8990-8BE52AF36526}" destId="{ED545585-429B-4B68-8A03-51C2BABC92A0}" srcOrd="2" destOrd="0" parTransId="{593C5E72-9EFA-4EF8-8E75-CAC9F8B27751}" sibTransId="{012C38A4-D52F-4A83-A38B-FCF25F0C89A1}"/>
    <dgm:cxn modelId="{29018516-AAC4-441A-A52D-BC3FB05DAB72}" srcId="{746F25C1-A3C8-43B6-B59F-702A19AE32EF}" destId="{6C0B5085-E631-47CC-8990-8BE52AF36526}" srcOrd="0" destOrd="0" parTransId="{1A83FC80-F201-4304-AB92-A1BA5A56F63F}" sibTransId="{B1E6DF98-DC3F-4B8F-8A0A-CD9B67FA8886}"/>
    <dgm:cxn modelId="{29318129-6AF9-4A0B-B0F8-9828F9E32135}" srcId="{6C0B5085-E631-47CC-8990-8BE52AF36526}" destId="{322B09ED-E411-408B-9F49-4383D4A78FAF}" srcOrd="1" destOrd="0" parTransId="{3A6BEFF8-EB3E-4C3D-905A-4C095461F087}" sibTransId="{144A9F09-F14D-4BA7-B973-9A568E08FFB1}"/>
    <dgm:cxn modelId="{64B5A336-2D3B-4C13-9CCB-A11A4E969D6E}" type="presOf" srcId="{593C5E72-9EFA-4EF8-8E75-CAC9F8B27751}" destId="{5A3F2F45-D3F0-4B42-AA00-2AFBFDA4B950}" srcOrd="1" destOrd="0" presId="urn:microsoft.com/office/officeart/2005/8/layout/radial5"/>
    <dgm:cxn modelId="{71557237-2A7A-47C2-A008-5A9D4EF63295}" type="presOf" srcId="{AA5F9F98-DAF1-4FC6-A6EE-14E434A9351F}" destId="{89EF54D6-97D2-4E19-96D6-70ED2C99AC5D}" srcOrd="0" destOrd="0" presId="urn:microsoft.com/office/officeart/2005/8/layout/radial5"/>
    <dgm:cxn modelId="{EC5DE23D-4929-4D26-B329-798032CA72D8}" type="presOf" srcId="{06A68413-B097-4102-816A-2A624C110331}" destId="{0613FE1E-DA02-4521-B2B7-F5A8E8BA9A8A}" srcOrd="1" destOrd="0" presId="urn:microsoft.com/office/officeart/2005/8/layout/radial5"/>
    <dgm:cxn modelId="{93F4763F-624D-4136-9F72-C4DBE20F9FB9}" type="presOf" srcId="{9898593D-0B4A-4819-A1B8-9C4E986C35D4}" destId="{2330DB33-ECCC-4D8C-BEE2-E8066A7DC78C}" srcOrd="0" destOrd="0" presId="urn:microsoft.com/office/officeart/2005/8/layout/radial5"/>
    <dgm:cxn modelId="{6D515569-E340-47BA-91F5-D400CB01D68B}" type="presOf" srcId="{C42C4BE2-C73A-4663-8CF3-0601E5AD04D6}" destId="{BA7BD277-E241-4EA3-9C44-A0A3546F3247}" srcOrd="0" destOrd="0" presId="urn:microsoft.com/office/officeart/2005/8/layout/radial5"/>
    <dgm:cxn modelId="{8C35554C-9A65-46A7-8DB1-6297CE1C309C}" type="presOf" srcId="{3A6BEFF8-EB3E-4C3D-905A-4C095461F087}" destId="{F84DD53D-564D-47A8-92CB-93D38CE546B1}" srcOrd="0" destOrd="0" presId="urn:microsoft.com/office/officeart/2005/8/layout/radial5"/>
    <dgm:cxn modelId="{EAF8AF4C-24B5-49C4-B4AE-DF4775B7792E}" srcId="{6C0B5085-E631-47CC-8990-8BE52AF36526}" destId="{9898593D-0B4A-4819-A1B8-9C4E986C35D4}" srcOrd="0" destOrd="0" parTransId="{06A68413-B097-4102-816A-2A624C110331}" sibTransId="{4D3C989C-5392-444E-8D26-4CD1F037C93B}"/>
    <dgm:cxn modelId="{2C6DDB8D-4D6B-4FC3-A7F5-DB4BBB79A2C0}" srcId="{6C0B5085-E631-47CC-8990-8BE52AF36526}" destId="{C42C4BE2-C73A-4663-8CF3-0601E5AD04D6}" srcOrd="3" destOrd="0" parTransId="{AA5F9F98-DAF1-4FC6-A6EE-14E434A9351F}" sibTransId="{9AA508E2-EE04-4F17-AC66-AF4C82FF667B}"/>
    <dgm:cxn modelId="{A7BFE48D-74B8-49A5-BCD2-9B5092C7CA6A}" type="presOf" srcId="{6C0B5085-E631-47CC-8990-8BE52AF36526}" destId="{BDB1597B-9FD9-472F-8BA1-48F47D700AA0}" srcOrd="0" destOrd="0" presId="urn:microsoft.com/office/officeart/2005/8/layout/radial5"/>
    <dgm:cxn modelId="{C3443295-8AA9-48A6-A685-1AD8FFCA2097}" type="presOf" srcId="{ED545585-429B-4B68-8A03-51C2BABC92A0}" destId="{D0B53FC6-5ADD-4C87-A2F5-1FE3BCF305F7}" srcOrd="0" destOrd="0" presId="urn:microsoft.com/office/officeart/2005/8/layout/radial5"/>
    <dgm:cxn modelId="{ED4B51C6-2C4A-43D1-A763-B864E91FB4C4}" type="presOf" srcId="{AA5F9F98-DAF1-4FC6-A6EE-14E434A9351F}" destId="{13A7890A-F498-484F-B0A3-3FDAB71547C8}" srcOrd="1" destOrd="0" presId="urn:microsoft.com/office/officeart/2005/8/layout/radial5"/>
    <dgm:cxn modelId="{9C31BDD3-36A1-4409-B28B-9108A6CC7C4B}" type="presOf" srcId="{593C5E72-9EFA-4EF8-8E75-CAC9F8B27751}" destId="{03B5D86B-AFAA-4D2D-BCD2-268E01F384CD}" srcOrd="0" destOrd="0" presId="urn:microsoft.com/office/officeart/2005/8/layout/radial5"/>
    <dgm:cxn modelId="{6A52C4D3-756D-4F7C-AC13-F5C79B00E1AF}" type="presOf" srcId="{746F25C1-A3C8-43B6-B59F-702A19AE32EF}" destId="{22BE4965-B5B7-4D73-A83D-FBA20AEE12C0}" srcOrd="0" destOrd="0" presId="urn:microsoft.com/office/officeart/2005/8/layout/radial5"/>
    <dgm:cxn modelId="{F311C4E4-C011-4360-BC5C-C5D29C83265F}" type="presOf" srcId="{06A68413-B097-4102-816A-2A624C110331}" destId="{132EA2ED-7528-420D-843F-72A9F02B5068}" srcOrd="0" destOrd="0" presId="urn:microsoft.com/office/officeart/2005/8/layout/radial5"/>
    <dgm:cxn modelId="{A3587EEF-30E1-4E23-AC11-B7B9437C3437}" type="presOf" srcId="{322B09ED-E411-408B-9F49-4383D4A78FAF}" destId="{3C045910-B533-43C9-A252-BC786FEE91FE}" srcOrd="0" destOrd="0" presId="urn:microsoft.com/office/officeart/2005/8/layout/radial5"/>
    <dgm:cxn modelId="{48E15EFC-8187-4D4F-AD74-3922EB5FC5B4}" type="presOf" srcId="{3A6BEFF8-EB3E-4C3D-905A-4C095461F087}" destId="{2D870ED1-9697-4139-A8B3-0F388A916598}" srcOrd="1" destOrd="0" presId="urn:microsoft.com/office/officeart/2005/8/layout/radial5"/>
    <dgm:cxn modelId="{CD183F98-C358-4516-9462-C33367ED15CA}" type="presParOf" srcId="{22BE4965-B5B7-4D73-A83D-FBA20AEE12C0}" destId="{BDB1597B-9FD9-472F-8BA1-48F47D700AA0}" srcOrd="0" destOrd="0" presId="urn:microsoft.com/office/officeart/2005/8/layout/radial5"/>
    <dgm:cxn modelId="{FD2B02DC-98FA-43E8-A584-8F81982BC5D6}" type="presParOf" srcId="{22BE4965-B5B7-4D73-A83D-FBA20AEE12C0}" destId="{132EA2ED-7528-420D-843F-72A9F02B5068}" srcOrd="1" destOrd="0" presId="urn:microsoft.com/office/officeart/2005/8/layout/radial5"/>
    <dgm:cxn modelId="{DB4711E8-667C-48A6-9E22-F4857F972DA9}" type="presParOf" srcId="{132EA2ED-7528-420D-843F-72A9F02B5068}" destId="{0613FE1E-DA02-4521-B2B7-F5A8E8BA9A8A}" srcOrd="0" destOrd="0" presId="urn:microsoft.com/office/officeart/2005/8/layout/radial5"/>
    <dgm:cxn modelId="{EF9E321F-C536-44E5-AFDB-EE1EA0749544}" type="presParOf" srcId="{22BE4965-B5B7-4D73-A83D-FBA20AEE12C0}" destId="{2330DB33-ECCC-4D8C-BEE2-E8066A7DC78C}" srcOrd="2" destOrd="0" presId="urn:microsoft.com/office/officeart/2005/8/layout/radial5"/>
    <dgm:cxn modelId="{62E8D60A-A016-495C-9862-654960C3B5BD}" type="presParOf" srcId="{22BE4965-B5B7-4D73-A83D-FBA20AEE12C0}" destId="{F84DD53D-564D-47A8-92CB-93D38CE546B1}" srcOrd="3" destOrd="0" presId="urn:microsoft.com/office/officeart/2005/8/layout/radial5"/>
    <dgm:cxn modelId="{90D2EF6E-5F46-4EAF-A07B-73D5A2952242}" type="presParOf" srcId="{F84DD53D-564D-47A8-92CB-93D38CE546B1}" destId="{2D870ED1-9697-4139-A8B3-0F388A916598}" srcOrd="0" destOrd="0" presId="urn:microsoft.com/office/officeart/2005/8/layout/radial5"/>
    <dgm:cxn modelId="{6201F92F-86FA-463C-BF16-BFC456D3003C}" type="presParOf" srcId="{22BE4965-B5B7-4D73-A83D-FBA20AEE12C0}" destId="{3C045910-B533-43C9-A252-BC786FEE91FE}" srcOrd="4" destOrd="0" presId="urn:microsoft.com/office/officeart/2005/8/layout/radial5"/>
    <dgm:cxn modelId="{F0DAB794-E723-4132-A235-FE7C7707ED14}" type="presParOf" srcId="{22BE4965-B5B7-4D73-A83D-FBA20AEE12C0}" destId="{03B5D86B-AFAA-4D2D-BCD2-268E01F384CD}" srcOrd="5" destOrd="0" presId="urn:microsoft.com/office/officeart/2005/8/layout/radial5"/>
    <dgm:cxn modelId="{6FCA4AB1-6C33-49A4-80DD-86577E6D244E}" type="presParOf" srcId="{03B5D86B-AFAA-4D2D-BCD2-268E01F384CD}" destId="{5A3F2F45-D3F0-4B42-AA00-2AFBFDA4B950}" srcOrd="0" destOrd="0" presId="urn:microsoft.com/office/officeart/2005/8/layout/radial5"/>
    <dgm:cxn modelId="{471DE41A-49A6-4A65-8292-22B1B0973B8D}" type="presParOf" srcId="{22BE4965-B5B7-4D73-A83D-FBA20AEE12C0}" destId="{D0B53FC6-5ADD-4C87-A2F5-1FE3BCF305F7}" srcOrd="6" destOrd="0" presId="urn:microsoft.com/office/officeart/2005/8/layout/radial5"/>
    <dgm:cxn modelId="{23446553-EDFE-4C60-A825-1C62EAB4984F}" type="presParOf" srcId="{22BE4965-B5B7-4D73-A83D-FBA20AEE12C0}" destId="{89EF54D6-97D2-4E19-96D6-70ED2C99AC5D}" srcOrd="7" destOrd="0" presId="urn:microsoft.com/office/officeart/2005/8/layout/radial5"/>
    <dgm:cxn modelId="{4BC059D4-B598-4FB9-94E3-20B18B159B9C}" type="presParOf" srcId="{89EF54D6-97D2-4E19-96D6-70ED2C99AC5D}" destId="{13A7890A-F498-484F-B0A3-3FDAB71547C8}" srcOrd="0" destOrd="0" presId="urn:microsoft.com/office/officeart/2005/8/layout/radial5"/>
    <dgm:cxn modelId="{39B1F854-8BDE-48B8-93C5-A6C240C920DF}" type="presParOf" srcId="{22BE4965-B5B7-4D73-A83D-FBA20AEE12C0}" destId="{BA7BD277-E241-4EA3-9C44-A0A3546F3247}" srcOrd="8" destOrd="0" presId="urn:microsoft.com/office/officeart/2005/8/layout/radial5"/>
  </dgm:cxnLst>
  <dgm:bg/>
  <dgm:whole/>
  <dgm:extLst>
    <a:ext uri="http://schemas.microsoft.com/office/drawing/2008/diagram">
      <dsp:dataModelExt xmlns:dsp="http://schemas.microsoft.com/office/drawing/2008/diagram" relId="rId9"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60CEB3-A66E-49D8-8C27-8601C06C6C40}">
      <dsp:nvSpPr>
        <dsp:cNvPr id="0" name=""/>
        <dsp:cNvSpPr/>
      </dsp:nvSpPr>
      <dsp:spPr>
        <a:xfrm>
          <a:off x="0" y="2438399"/>
          <a:ext cx="14782800" cy="3251200"/>
        </a:xfrm>
        <a:prstGeom prst="notched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88B3E47-0545-4EB1-A204-1151291513CA}">
      <dsp:nvSpPr>
        <dsp:cNvPr id="0" name=""/>
        <dsp:cNvSpPr/>
      </dsp:nvSpPr>
      <dsp:spPr>
        <a:xfrm>
          <a:off x="3735" y="0"/>
          <a:ext cx="1414579" cy="3251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62280" tIns="462280" rIns="462280" bIns="462280" numCol="1" spcCol="1270" anchor="b" anchorCtr="0">
          <a:noAutofit/>
        </a:bodyPr>
        <a:lstStyle/>
        <a:p>
          <a:pPr marL="0" lvl="0" indent="0" algn="ctr" defTabSz="2889250">
            <a:lnSpc>
              <a:spcPct val="90000"/>
            </a:lnSpc>
            <a:spcBef>
              <a:spcPct val="0"/>
            </a:spcBef>
            <a:spcAft>
              <a:spcPct val="35000"/>
            </a:spcAft>
            <a:buNone/>
          </a:pPr>
          <a:endParaRPr lang="en-US" sz="6500" b="1" kern="1200" dirty="0"/>
        </a:p>
      </dsp:txBody>
      <dsp:txXfrm>
        <a:off x="3735" y="0"/>
        <a:ext cx="1414579" cy="3251200"/>
      </dsp:txXfrm>
    </dsp:sp>
    <dsp:sp modelId="{13DCE5C3-FBE4-4BAE-837B-21A53BB5C90F}">
      <dsp:nvSpPr>
        <dsp:cNvPr id="0" name=""/>
        <dsp:cNvSpPr/>
      </dsp:nvSpPr>
      <dsp:spPr>
        <a:xfrm>
          <a:off x="304625" y="3657600"/>
          <a:ext cx="812800" cy="812800"/>
        </a:xfrm>
        <a:prstGeom prst="ellipse">
          <a:avLst/>
        </a:prstGeom>
        <a:solidFill>
          <a:srgbClr val="FF000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2A9814C-C256-4579-BC1B-64FA8A60F57A}">
      <dsp:nvSpPr>
        <dsp:cNvPr id="0" name=""/>
        <dsp:cNvSpPr/>
      </dsp:nvSpPr>
      <dsp:spPr>
        <a:xfrm>
          <a:off x="1489044" y="4876799"/>
          <a:ext cx="1414579" cy="3251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62280" tIns="462280" rIns="462280" bIns="462280" numCol="1" spcCol="1270" anchor="t" anchorCtr="0">
          <a:noAutofit/>
        </a:bodyPr>
        <a:lstStyle/>
        <a:p>
          <a:pPr marL="0" lvl="0" indent="0" algn="ctr" defTabSz="2889250">
            <a:lnSpc>
              <a:spcPct val="90000"/>
            </a:lnSpc>
            <a:spcBef>
              <a:spcPct val="0"/>
            </a:spcBef>
            <a:spcAft>
              <a:spcPct val="35000"/>
            </a:spcAft>
            <a:buNone/>
          </a:pPr>
          <a:endParaRPr lang="en-US" sz="6500" kern="1200" dirty="0"/>
        </a:p>
      </dsp:txBody>
      <dsp:txXfrm>
        <a:off x="1489044" y="4876799"/>
        <a:ext cx="1414579" cy="3251200"/>
      </dsp:txXfrm>
    </dsp:sp>
    <dsp:sp modelId="{C74FC71A-0F51-42E9-B2F9-E2E2C608291B}">
      <dsp:nvSpPr>
        <dsp:cNvPr id="0" name=""/>
        <dsp:cNvSpPr/>
      </dsp:nvSpPr>
      <dsp:spPr>
        <a:xfrm>
          <a:off x="1789933" y="3657600"/>
          <a:ext cx="812800" cy="812800"/>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4C20B4B-9771-44A5-A153-5037F06DA5E8}">
      <dsp:nvSpPr>
        <dsp:cNvPr id="0" name=""/>
        <dsp:cNvSpPr/>
      </dsp:nvSpPr>
      <dsp:spPr>
        <a:xfrm>
          <a:off x="2974352" y="0"/>
          <a:ext cx="1414579" cy="3251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62280" tIns="462280" rIns="462280" bIns="462280" numCol="1" spcCol="1270" anchor="b" anchorCtr="0">
          <a:noAutofit/>
        </a:bodyPr>
        <a:lstStyle/>
        <a:p>
          <a:pPr marL="0" lvl="0" indent="0" algn="ctr" defTabSz="2889250">
            <a:lnSpc>
              <a:spcPct val="90000"/>
            </a:lnSpc>
            <a:spcBef>
              <a:spcPct val="0"/>
            </a:spcBef>
            <a:spcAft>
              <a:spcPct val="35000"/>
            </a:spcAft>
            <a:buNone/>
          </a:pPr>
          <a:endParaRPr lang="en-US" sz="6500" kern="1200" dirty="0"/>
        </a:p>
      </dsp:txBody>
      <dsp:txXfrm>
        <a:off x="2974352" y="0"/>
        <a:ext cx="1414579" cy="3251200"/>
      </dsp:txXfrm>
    </dsp:sp>
    <dsp:sp modelId="{F90C6A5F-1DD1-4B0C-97CE-336F9F6E2848}">
      <dsp:nvSpPr>
        <dsp:cNvPr id="0" name=""/>
        <dsp:cNvSpPr/>
      </dsp:nvSpPr>
      <dsp:spPr>
        <a:xfrm>
          <a:off x="3275242" y="3657600"/>
          <a:ext cx="812800" cy="812800"/>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9F4D7AF-2A00-426A-9FF1-3111D6EB5D30}">
      <dsp:nvSpPr>
        <dsp:cNvPr id="0" name=""/>
        <dsp:cNvSpPr/>
      </dsp:nvSpPr>
      <dsp:spPr>
        <a:xfrm>
          <a:off x="4459661" y="4876799"/>
          <a:ext cx="1414579" cy="3251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t" anchorCtr="0">
          <a:noAutofit/>
        </a:bodyPr>
        <a:lstStyle/>
        <a:p>
          <a:pPr marL="0" lvl="0" indent="0" algn="ctr" defTabSz="711200">
            <a:lnSpc>
              <a:spcPct val="90000"/>
            </a:lnSpc>
            <a:spcBef>
              <a:spcPct val="0"/>
            </a:spcBef>
            <a:spcAft>
              <a:spcPct val="35000"/>
            </a:spcAft>
            <a:buNone/>
          </a:pPr>
          <a:endParaRPr lang="en-US" sz="1600" b="1" kern="1200" dirty="0"/>
        </a:p>
      </dsp:txBody>
      <dsp:txXfrm>
        <a:off x="4459661" y="4876799"/>
        <a:ext cx="1414579" cy="3251200"/>
      </dsp:txXfrm>
    </dsp:sp>
    <dsp:sp modelId="{60DDF58E-CC04-47C7-AAD0-FFBBB40247EF}">
      <dsp:nvSpPr>
        <dsp:cNvPr id="0" name=""/>
        <dsp:cNvSpPr/>
      </dsp:nvSpPr>
      <dsp:spPr>
        <a:xfrm>
          <a:off x="4760551" y="3657600"/>
          <a:ext cx="812800" cy="812800"/>
        </a:xfrm>
        <a:prstGeom prst="ellipse">
          <a:avLst/>
        </a:prstGeom>
        <a:solidFill>
          <a:srgbClr val="FF000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A3D59CF-05E6-4278-A970-95E861FC071C}">
      <dsp:nvSpPr>
        <dsp:cNvPr id="0" name=""/>
        <dsp:cNvSpPr/>
      </dsp:nvSpPr>
      <dsp:spPr>
        <a:xfrm>
          <a:off x="5944970" y="0"/>
          <a:ext cx="1414579" cy="3251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b" anchorCtr="0">
          <a:noAutofit/>
        </a:bodyPr>
        <a:lstStyle/>
        <a:p>
          <a:pPr marL="0" lvl="0" indent="0" algn="ctr" defTabSz="711200">
            <a:lnSpc>
              <a:spcPct val="90000"/>
            </a:lnSpc>
            <a:spcBef>
              <a:spcPct val="0"/>
            </a:spcBef>
            <a:spcAft>
              <a:spcPct val="35000"/>
            </a:spcAft>
            <a:buNone/>
          </a:pPr>
          <a:endParaRPr lang="en-US" sz="1600" b="1" kern="1200" dirty="0"/>
        </a:p>
      </dsp:txBody>
      <dsp:txXfrm>
        <a:off x="5944970" y="0"/>
        <a:ext cx="1414579" cy="3251200"/>
      </dsp:txXfrm>
    </dsp:sp>
    <dsp:sp modelId="{81662C35-1616-4A2C-A860-4CB584D4EBDC}">
      <dsp:nvSpPr>
        <dsp:cNvPr id="0" name=""/>
        <dsp:cNvSpPr/>
      </dsp:nvSpPr>
      <dsp:spPr>
        <a:xfrm>
          <a:off x="6245860" y="3657600"/>
          <a:ext cx="812800" cy="812800"/>
        </a:xfrm>
        <a:prstGeom prst="ellipse">
          <a:avLst/>
        </a:prstGeom>
        <a:solidFill>
          <a:srgbClr val="FF000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4CA8DFC-E73F-4BF4-8861-C72A8BD0474D}">
      <dsp:nvSpPr>
        <dsp:cNvPr id="0" name=""/>
        <dsp:cNvSpPr/>
      </dsp:nvSpPr>
      <dsp:spPr>
        <a:xfrm>
          <a:off x="7430278" y="4876799"/>
          <a:ext cx="1414579" cy="3251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136" tIns="199136" rIns="199136" bIns="199136" numCol="1" spcCol="1270" anchor="t" anchorCtr="0">
          <a:noAutofit/>
        </a:bodyPr>
        <a:lstStyle/>
        <a:p>
          <a:pPr marL="0" lvl="0" indent="0" algn="ctr" defTabSz="1244600">
            <a:lnSpc>
              <a:spcPct val="90000"/>
            </a:lnSpc>
            <a:spcBef>
              <a:spcPct val="0"/>
            </a:spcBef>
            <a:spcAft>
              <a:spcPct val="35000"/>
            </a:spcAft>
            <a:buNone/>
          </a:pPr>
          <a:endParaRPr lang="en-US" sz="2800" b="1" kern="1200" dirty="0"/>
        </a:p>
      </dsp:txBody>
      <dsp:txXfrm>
        <a:off x="7430278" y="4876799"/>
        <a:ext cx="1414579" cy="3251200"/>
      </dsp:txXfrm>
    </dsp:sp>
    <dsp:sp modelId="{DA4DA4C7-D81C-4F6A-81A9-C0C104ADACE6}">
      <dsp:nvSpPr>
        <dsp:cNvPr id="0" name=""/>
        <dsp:cNvSpPr/>
      </dsp:nvSpPr>
      <dsp:spPr>
        <a:xfrm>
          <a:off x="7731168" y="3657600"/>
          <a:ext cx="812800" cy="812800"/>
        </a:xfrm>
        <a:prstGeom prst="ellipse">
          <a:avLst/>
        </a:prstGeom>
        <a:solidFill>
          <a:srgbClr val="FF000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98F0AA1-1A5F-4CEE-8E63-3047249B7E1F}">
      <dsp:nvSpPr>
        <dsp:cNvPr id="0" name=""/>
        <dsp:cNvSpPr/>
      </dsp:nvSpPr>
      <dsp:spPr>
        <a:xfrm>
          <a:off x="8928813" y="660391"/>
          <a:ext cx="1414579" cy="19304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0" tIns="177800" rIns="177800" bIns="177800" numCol="1" spcCol="1270" anchor="b" anchorCtr="0">
          <a:noAutofit/>
        </a:bodyPr>
        <a:lstStyle/>
        <a:p>
          <a:pPr marL="0" lvl="0" indent="0" algn="ctr" defTabSz="1111250">
            <a:lnSpc>
              <a:spcPct val="90000"/>
            </a:lnSpc>
            <a:spcBef>
              <a:spcPct val="0"/>
            </a:spcBef>
            <a:spcAft>
              <a:spcPct val="35000"/>
            </a:spcAft>
            <a:buNone/>
          </a:pPr>
          <a:endParaRPr lang="en-US" sz="2500" b="1" kern="1200" dirty="0"/>
        </a:p>
      </dsp:txBody>
      <dsp:txXfrm>
        <a:off x="8928813" y="660391"/>
        <a:ext cx="1414579" cy="1930400"/>
      </dsp:txXfrm>
    </dsp:sp>
    <dsp:sp modelId="{235FFC6A-EC89-4C4A-A312-C7AD4071574C}">
      <dsp:nvSpPr>
        <dsp:cNvPr id="0" name=""/>
        <dsp:cNvSpPr/>
      </dsp:nvSpPr>
      <dsp:spPr>
        <a:xfrm>
          <a:off x="9229709" y="3617902"/>
          <a:ext cx="812800" cy="812800"/>
        </a:xfrm>
        <a:prstGeom prst="ellipse">
          <a:avLst/>
        </a:prstGeom>
        <a:solidFill>
          <a:srgbClr val="FF000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AE4F610-E516-4AF6-80B8-6565E61C79F5}">
      <dsp:nvSpPr>
        <dsp:cNvPr id="0" name=""/>
        <dsp:cNvSpPr/>
      </dsp:nvSpPr>
      <dsp:spPr>
        <a:xfrm>
          <a:off x="10400896" y="4876799"/>
          <a:ext cx="1414579" cy="3251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136" tIns="199136" rIns="199136" bIns="199136" numCol="1" spcCol="1270" anchor="t" anchorCtr="0">
          <a:noAutofit/>
        </a:bodyPr>
        <a:lstStyle/>
        <a:p>
          <a:pPr marL="0" lvl="0" indent="0" algn="ctr" defTabSz="1244600">
            <a:lnSpc>
              <a:spcPct val="90000"/>
            </a:lnSpc>
            <a:spcBef>
              <a:spcPct val="0"/>
            </a:spcBef>
            <a:spcAft>
              <a:spcPct val="35000"/>
            </a:spcAft>
            <a:buNone/>
          </a:pPr>
          <a:endParaRPr lang="en-US" sz="2800" kern="1200" dirty="0"/>
        </a:p>
      </dsp:txBody>
      <dsp:txXfrm>
        <a:off x="10400896" y="4876799"/>
        <a:ext cx="1414579" cy="3251200"/>
      </dsp:txXfrm>
    </dsp:sp>
    <dsp:sp modelId="{0A58ECE8-BBBE-4378-8AEF-95A935080195}">
      <dsp:nvSpPr>
        <dsp:cNvPr id="0" name=""/>
        <dsp:cNvSpPr/>
      </dsp:nvSpPr>
      <dsp:spPr>
        <a:xfrm>
          <a:off x="10701786" y="3657600"/>
          <a:ext cx="812800" cy="812800"/>
        </a:xfrm>
        <a:prstGeom prst="ellipse">
          <a:avLst/>
        </a:prstGeom>
        <a:solidFill>
          <a:srgbClr val="FF000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87A55FF-CFF6-41D2-8EB0-9CA2F87A2419}">
      <dsp:nvSpPr>
        <dsp:cNvPr id="0" name=""/>
        <dsp:cNvSpPr/>
      </dsp:nvSpPr>
      <dsp:spPr>
        <a:xfrm>
          <a:off x="11886204" y="0"/>
          <a:ext cx="1414579" cy="3251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62280" tIns="462280" rIns="462280" bIns="462280" numCol="1" spcCol="1270" anchor="b" anchorCtr="0">
          <a:noAutofit/>
        </a:bodyPr>
        <a:lstStyle/>
        <a:p>
          <a:pPr marL="0" lvl="0" indent="0" algn="ctr" defTabSz="2889250">
            <a:lnSpc>
              <a:spcPct val="90000"/>
            </a:lnSpc>
            <a:spcBef>
              <a:spcPct val="0"/>
            </a:spcBef>
            <a:spcAft>
              <a:spcPct val="35000"/>
            </a:spcAft>
            <a:buNone/>
          </a:pPr>
          <a:endParaRPr lang="en-US" sz="6500" kern="1200"/>
        </a:p>
      </dsp:txBody>
      <dsp:txXfrm>
        <a:off x="11886204" y="0"/>
        <a:ext cx="1414579" cy="3251200"/>
      </dsp:txXfrm>
    </dsp:sp>
    <dsp:sp modelId="{BC404C2A-0ED1-4FAE-973E-AB0165B302EE}">
      <dsp:nvSpPr>
        <dsp:cNvPr id="0" name=""/>
        <dsp:cNvSpPr/>
      </dsp:nvSpPr>
      <dsp:spPr>
        <a:xfrm>
          <a:off x="12187094" y="3657600"/>
          <a:ext cx="812800" cy="812800"/>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B1597B-9FD9-472F-8BA1-48F47D700AA0}">
      <dsp:nvSpPr>
        <dsp:cNvPr id="0" name=""/>
        <dsp:cNvSpPr/>
      </dsp:nvSpPr>
      <dsp:spPr>
        <a:xfrm>
          <a:off x="2662054" y="1592777"/>
          <a:ext cx="1135473" cy="1135473"/>
        </a:xfrm>
        <a:prstGeom prst="ellipse">
          <a:avLst/>
        </a:prstGeom>
        <a:solidFill>
          <a:srgbClr val="202452"/>
        </a:solidFill>
        <a:ln w="19050" cap="flat" cmpd="sng" algn="ctr">
          <a:solidFill>
            <a:srgbClr val="04A651"/>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r>
            <a:rPr lang="en-US" sz="2600" kern="1200" dirty="0"/>
            <a:t>ESF 18</a:t>
          </a:r>
        </a:p>
      </dsp:txBody>
      <dsp:txXfrm>
        <a:off x="2828340" y="1759063"/>
        <a:ext cx="802901" cy="802901"/>
      </dsp:txXfrm>
    </dsp:sp>
    <dsp:sp modelId="{132EA2ED-7528-420D-843F-72A9F02B5068}">
      <dsp:nvSpPr>
        <dsp:cNvPr id="0" name=""/>
        <dsp:cNvSpPr/>
      </dsp:nvSpPr>
      <dsp:spPr>
        <a:xfrm>
          <a:off x="3109312" y="1179249"/>
          <a:ext cx="240956" cy="386060"/>
        </a:xfrm>
        <a:prstGeom prst="upDownArrow">
          <a:avLst/>
        </a:prstGeom>
        <a:solidFill>
          <a:schemeClr val="tx1">
            <a:lumMod val="50000"/>
            <a:lumOff val="5000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a:off x="3109312" y="1256461"/>
        <a:ext cx="168669" cy="231636"/>
      </dsp:txXfrm>
    </dsp:sp>
    <dsp:sp modelId="{2330DB33-ECCC-4D8C-BEE2-E8066A7DC78C}">
      <dsp:nvSpPr>
        <dsp:cNvPr id="0" name=""/>
        <dsp:cNvSpPr/>
      </dsp:nvSpPr>
      <dsp:spPr>
        <a:xfrm>
          <a:off x="2662054" y="2669"/>
          <a:ext cx="1135473" cy="1135473"/>
        </a:xfrm>
        <a:prstGeom prst="ellipse">
          <a:avLst/>
        </a:prstGeom>
        <a:solidFill>
          <a:srgbClr val="202452"/>
        </a:solidFill>
        <a:ln w="19050" cap="flat" cmpd="sng" algn="ctr">
          <a:solidFill>
            <a:srgbClr val="04A651"/>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t>Private Sector</a:t>
          </a:r>
        </a:p>
      </dsp:txBody>
      <dsp:txXfrm>
        <a:off x="2828340" y="168955"/>
        <a:ext cx="802901" cy="802901"/>
      </dsp:txXfrm>
    </dsp:sp>
    <dsp:sp modelId="{F84DD53D-564D-47A8-92CB-93D38CE546B1}">
      <dsp:nvSpPr>
        <dsp:cNvPr id="0" name=""/>
        <dsp:cNvSpPr/>
      </dsp:nvSpPr>
      <dsp:spPr>
        <a:xfrm rot="5400000">
          <a:off x="3897547" y="1967483"/>
          <a:ext cx="240956" cy="386060"/>
        </a:xfrm>
        <a:prstGeom prst="upDownArrow">
          <a:avLst/>
        </a:prstGeom>
        <a:solidFill>
          <a:schemeClr val="tx1">
            <a:lumMod val="50000"/>
            <a:lumOff val="5000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a:off x="3933691" y="2008552"/>
        <a:ext cx="168669" cy="231636"/>
      </dsp:txXfrm>
    </dsp:sp>
    <dsp:sp modelId="{3C045910-B533-43C9-A252-BC786FEE91FE}">
      <dsp:nvSpPr>
        <dsp:cNvPr id="0" name=""/>
        <dsp:cNvSpPr/>
      </dsp:nvSpPr>
      <dsp:spPr>
        <a:xfrm>
          <a:off x="4252161" y="1592777"/>
          <a:ext cx="1135473" cy="1135473"/>
        </a:xfrm>
        <a:prstGeom prst="ellipse">
          <a:avLst/>
        </a:prstGeom>
        <a:solidFill>
          <a:srgbClr val="202452"/>
        </a:solidFill>
        <a:ln w="19050" cap="flat" cmpd="sng" algn="ctr">
          <a:solidFill>
            <a:srgbClr val="04A651"/>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t>Federal Network</a:t>
          </a:r>
        </a:p>
      </dsp:txBody>
      <dsp:txXfrm>
        <a:off x="4418447" y="1759063"/>
        <a:ext cx="802901" cy="802901"/>
      </dsp:txXfrm>
    </dsp:sp>
    <dsp:sp modelId="{03B5D86B-AFAA-4D2D-BCD2-268E01F384CD}">
      <dsp:nvSpPr>
        <dsp:cNvPr id="0" name=""/>
        <dsp:cNvSpPr/>
      </dsp:nvSpPr>
      <dsp:spPr>
        <a:xfrm>
          <a:off x="3109312" y="2755717"/>
          <a:ext cx="240956" cy="386060"/>
        </a:xfrm>
        <a:prstGeom prst="upDownArrow">
          <a:avLst/>
        </a:prstGeom>
        <a:solidFill>
          <a:schemeClr val="tx1">
            <a:lumMod val="50000"/>
            <a:lumOff val="5000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a:off x="3109312" y="2832929"/>
        <a:ext cx="168669" cy="231636"/>
      </dsp:txXfrm>
    </dsp:sp>
    <dsp:sp modelId="{D0B53FC6-5ADD-4C87-A2F5-1FE3BCF305F7}">
      <dsp:nvSpPr>
        <dsp:cNvPr id="0" name=""/>
        <dsp:cNvSpPr/>
      </dsp:nvSpPr>
      <dsp:spPr>
        <a:xfrm>
          <a:off x="2662054" y="3182884"/>
          <a:ext cx="1135473" cy="1135473"/>
        </a:xfrm>
        <a:prstGeom prst="ellipse">
          <a:avLst/>
        </a:prstGeom>
        <a:solidFill>
          <a:srgbClr val="202452"/>
        </a:solidFill>
        <a:ln w="19050" cap="flat" cmpd="sng" algn="ctr">
          <a:solidFill>
            <a:srgbClr val="04A651"/>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t>State Network</a:t>
          </a:r>
        </a:p>
      </dsp:txBody>
      <dsp:txXfrm>
        <a:off x="2828340" y="3349170"/>
        <a:ext cx="802901" cy="802901"/>
      </dsp:txXfrm>
    </dsp:sp>
    <dsp:sp modelId="{89EF54D6-97D2-4E19-96D6-70ED2C99AC5D}">
      <dsp:nvSpPr>
        <dsp:cNvPr id="0" name=""/>
        <dsp:cNvSpPr/>
      </dsp:nvSpPr>
      <dsp:spPr>
        <a:xfrm rot="5400000">
          <a:off x="2321078" y="1967483"/>
          <a:ext cx="240956" cy="386060"/>
        </a:xfrm>
        <a:prstGeom prst="upDownArrow">
          <a:avLst/>
        </a:prstGeom>
        <a:solidFill>
          <a:schemeClr val="tx1">
            <a:lumMod val="50000"/>
            <a:lumOff val="5000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rot="10800000">
        <a:off x="2357222" y="2008552"/>
        <a:ext cx="168669" cy="231636"/>
      </dsp:txXfrm>
    </dsp:sp>
    <dsp:sp modelId="{BA7BD277-E241-4EA3-9C44-A0A3546F3247}">
      <dsp:nvSpPr>
        <dsp:cNvPr id="0" name=""/>
        <dsp:cNvSpPr/>
      </dsp:nvSpPr>
      <dsp:spPr>
        <a:xfrm>
          <a:off x="1071946" y="1592777"/>
          <a:ext cx="1135473" cy="1135473"/>
        </a:xfrm>
        <a:prstGeom prst="ellipse">
          <a:avLst/>
        </a:prstGeom>
        <a:solidFill>
          <a:srgbClr val="202452"/>
        </a:solidFill>
        <a:ln w="19050" cap="flat" cmpd="sng" algn="ctr">
          <a:solidFill>
            <a:srgbClr val="04A651"/>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t>Local Network</a:t>
          </a:r>
        </a:p>
      </dsp:txBody>
      <dsp:txXfrm>
        <a:off x="1238232" y="1759063"/>
        <a:ext cx="802901" cy="802901"/>
      </dsp:txXfrm>
    </dsp:sp>
  </dsp:spTree>
</dsp:drawing>
</file>

<file path=ppt/diagrams/layout1.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578D6F9-44CE-423D-AF72-7ED66087F297}" type="datetimeFigureOut">
              <a:rPr lang="en-US" smtClean="0"/>
              <a:t>6/26/2025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A4D3BF-6202-4804-BBBD-715CDEB3B6B9}" type="slidenum">
              <a:rPr lang="en-US" smtClean="0"/>
              <a:t>‹#›</a:t>
            </a:fld>
            <a:endParaRPr lang="en-US"/>
          </a:p>
        </p:txBody>
      </p:sp>
    </p:spTree>
    <p:extLst>
      <p:ext uri="{BB962C8B-B14F-4D97-AF65-F5344CB8AC3E}">
        <p14:creationId xmlns:p14="http://schemas.microsoft.com/office/powerpoint/2010/main" val="40103856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FB383CB-99FE-0E42-BA10-CE5418897A78}"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405974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p28:notes"/>
          <p:cNvSpPr txBox="1">
            <a:spLocks noGrp="1"/>
          </p:cNvSpPr>
          <p:nvPr>
            <p:ph type="body" idx="1"/>
          </p:nvPr>
        </p:nvSpPr>
        <p:spPr>
          <a:xfrm>
            <a:off x="701040" y="4415790"/>
            <a:ext cx="5608320" cy="4183380"/>
          </a:xfrm>
          <a:prstGeom prst="rect">
            <a:avLst/>
          </a:prstGeom>
          <a:noFill/>
          <a:ln>
            <a:noFill/>
          </a:ln>
        </p:spPr>
        <p:txBody>
          <a:bodyPr spcFirstLastPara="1" wrap="square" lIns="93162" tIns="93162" rIns="93162" bIns="93162" anchor="t" anchorCtr="0">
            <a:noAutofit/>
          </a:bodyPr>
          <a:lstStyle/>
          <a:p>
            <a:pPr marL="0" indent="0">
              <a:buNone/>
            </a:pPr>
            <a:endParaRPr/>
          </a:p>
        </p:txBody>
      </p:sp>
      <p:sp>
        <p:nvSpPr>
          <p:cNvPr id="121" name="Google Shape;121;p28: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8125504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9:notes"/>
          <p:cNvSpPr txBox="1">
            <a:spLocks noGrp="1"/>
          </p:cNvSpPr>
          <p:nvPr>
            <p:ph type="body" idx="1"/>
          </p:nvPr>
        </p:nvSpPr>
        <p:spPr>
          <a:xfrm>
            <a:off x="701040" y="4415790"/>
            <a:ext cx="5608320" cy="4183380"/>
          </a:xfrm>
          <a:prstGeom prst="rect">
            <a:avLst/>
          </a:prstGeom>
          <a:noFill/>
          <a:ln>
            <a:noFill/>
          </a:ln>
        </p:spPr>
        <p:txBody>
          <a:bodyPr spcFirstLastPara="1" wrap="square" lIns="93162" tIns="93162" rIns="93162" bIns="93162" anchor="t" anchorCtr="0">
            <a:noAutofit/>
          </a:bodyPr>
          <a:lstStyle/>
          <a:p>
            <a:pPr marL="0" indent="0">
              <a:buNone/>
            </a:pPr>
            <a:endParaRPr/>
          </a:p>
        </p:txBody>
      </p:sp>
      <p:sp>
        <p:nvSpPr>
          <p:cNvPr id="135" name="Google Shape;135;p9: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3009412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13:notes"/>
          <p:cNvSpPr txBox="1">
            <a:spLocks noGrp="1"/>
          </p:cNvSpPr>
          <p:nvPr>
            <p:ph type="body" idx="1"/>
          </p:nvPr>
        </p:nvSpPr>
        <p:spPr>
          <a:xfrm>
            <a:off x="701040" y="4415790"/>
            <a:ext cx="5608320" cy="4183380"/>
          </a:xfrm>
          <a:prstGeom prst="rect">
            <a:avLst/>
          </a:prstGeom>
          <a:noFill/>
          <a:ln>
            <a:noFill/>
          </a:ln>
        </p:spPr>
        <p:txBody>
          <a:bodyPr spcFirstLastPara="1" wrap="square" lIns="93162" tIns="93162" rIns="93162" bIns="93162" anchor="t" anchorCtr="0">
            <a:noAutofit/>
          </a:bodyPr>
          <a:lstStyle/>
          <a:p>
            <a:pPr marL="0" indent="0">
              <a:buNone/>
            </a:pPr>
            <a:endParaRPr/>
          </a:p>
        </p:txBody>
      </p:sp>
      <p:sp>
        <p:nvSpPr>
          <p:cNvPr id="141" name="Google Shape;141;p13: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3743800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9:notes"/>
          <p:cNvSpPr txBox="1">
            <a:spLocks noGrp="1"/>
          </p:cNvSpPr>
          <p:nvPr>
            <p:ph type="body" idx="1"/>
          </p:nvPr>
        </p:nvSpPr>
        <p:spPr>
          <a:xfrm>
            <a:off x="701040" y="4415790"/>
            <a:ext cx="5608320" cy="4183380"/>
          </a:xfrm>
          <a:prstGeom prst="rect">
            <a:avLst/>
          </a:prstGeom>
          <a:noFill/>
          <a:ln>
            <a:noFill/>
          </a:ln>
        </p:spPr>
        <p:txBody>
          <a:bodyPr spcFirstLastPara="1" wrap="square" lIns="93162" tIns="93162" rIns="93162" bIns="93162" anchor="t" anchorCtr="0">
            <a:noAutofit/>
          </a:bodyPr>
          <a:lstStyle/>
          <a:p>
            <a:pPr marL="0" indent="0">
              <a:buNone/>
            </a:pPr>
            <a:endParaRPr/>
          </a:p>
        </p:txBody>
      </p:sp>
      <p:sp>
        <p:nvSpPr>
          <p:cNvPr id="135" name="Google Shape;135;p9: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587842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13:notes"/>
          <p:cNvSpPr txBox="1">
            <a:spLocks noGrp="1"/>
          </p:cNvSpPr>
          <p:nvPr>
            <p:ph type="body" idx="1"/>
          </p:nvPr>
        </p:nvSpPr>
        <p:spPr>
          <a:xfrm>
            <a:off x="701040" y="4415790"/>
            <a:ext cx="5608320" cy="4183380"/>
          </a:xfrm>
          <a:prstGeom prst="rect">
            <a:avLst/>
          </a:prstGeom>
          <a:noFill/>
          <a:ln>
            <a:noFill/>
          </a:ln>
        </p:spPr>
        <p:txBody>
          <a:bodyPr spcFirstLastPara="1" wrap="square" lIns="93162" tIns="93162" rIns="93162" bIns="93162" anchor="t" anchorCtr="0">
            <a:noAutofit/>
          </a:bodyPr>
          <a:lstStyle/>
          <a:p>
            <a:pPr marL="0" indent="0">
              <a:buNone/>
            </a:pPr>
            <a:endParaRPr/>
          </a:p>
        </p:txBody>
      </p:sp>
      <p:sp>
        <p:nvSpPr>
          <p:cNvPr id="141" name="Google Shape;141;p13: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766791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13:notes"/>
          <p:cNvSpPr txBox="1">
            <a:spLocks noGrp="1"/>
          </p:cNvSpPr>
          <p:nvPr>
            <p:ph type="body" idx="1"/>
          </p:nvPr>
        </p:nvSpPr>
        <p:spPr>
          <a:xfrm>
            <a:off x="701040" y="4415790"/>
            <a:ext cx="5608320" cy="4183380"/>
          </a:xfrm>
          <a:prstGeom prst="rect">
            <a:avLst/>
          </a:prstGeom>
          <a:noFill/>
          <a:ln>
            <a:noFill/>
          </a:ln>
        </p:spPr>
        <p:txBody>
          <a:bodyPr spcFirstLastPara="1" wrap="square" lIns="93162" tIns="93162" rIns="93162" bIns="93162" anchor="t" anchorCtr="0">
            <a:noAutofit/>
          </a:bodyPr>
          <a:lstStyle/>
          <a:p>
            <a:pPr marL="0" indent="0">
              <a:buNone/>
            </a:pPr>
            <a:endParaRPr/>
          </a:p>
        </p:txBody>
      </p:sp>
      <p:sp>
        <p:nvSpPr>
          <p:cNvPr id="141" name="Google Shape;141;p13: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9594745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13:notes"/>
          <p:cNvSpPr txBox="1">
            <a:spLocks noGrp="1"/>
          </p:cNvSpPr>
          <p:nvPr>
            <p:ph type="body" idx="1"/>
          </p:nvPr>
        </p:nvSpPr>
        <p:spPr>
          <a:xfrm>
            <a:off x="701040" y="4415790"/>
            <a:ext cx="5608320" cy="4183380"/>
          </a:xfrm>
          <a:prstGeom prst="rect">
            <a:avLst/>
          </a:prstGeom>
          <a:noFill/>
          <a:ln>
            <a:noFill/>
          </a:ln>
        </p:spPr>
        <p:txBody>
          <a:bodyPr spcFirstLastPara="1" wrap="square" lIns="93162" tIns="93162" rIns="93162" bIns="93162" anchor="t" anchorCtr="0">
            <a:noAutofit/>
          </a:bodyPr>
          <a:lstStyle/>
          <a:p>
            <a:pPr marL="0" indent="0">
              <a:buNone/>
            </a:pPr>
            <a:endParaRPr/>
          </a:p>
        </p:txBody>
      </p:sp>
      <p:sp>
        <p:nvSpPr>
          <p:cNvPr id="141" name="Google Shape;141;p13: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3377238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a:extLst>
            <a:ext uri="{FF2B5EF4-FFF2-40B4-BE49-F238E27FC236}">
              <a16:creationId xmlns:a16="http://schemas.microsoft.com/office/drawing/2014/main" id="{0FBC7393-70EC-D619-3A53-E51770E1FC36}"/>
            </a:ext>
          </a:extLst>
        </p:cNvPr>
        <p:cNvGrpSpPr/>
        <p:nvPr/>
      </p:nvGrpSpPr>
      <p:grpSpPr>
        <a:xfrm>
          <a:off x="0" y="0"/>
          <a:ext cx="0" cy="0"/>
          <a:chOff x="0" y="0"/>
          <a:chExt cx="0" cy="0"/>
        </a:xfrm>
      </p:grpSpPr>
      <p:sp>
        <p:nvSpPr>
          <p:cNvPr id="140" name="Google Shape;140;p13:notes">
            <a:extLst>
              <a:ext uri="{FF2B5EF4-FFF2-40B4-BE49-F238E27FC236}">
                <a16:creationId xmlns:a16="http://schemas.microsoft.com/office/drawing/2014/main" id="{8822353D-F828-42AB-563D-010EBCC4BDCA}"/>
              </a:ext>
            </a:extLst>
          </p:cNvPr>
          <p:cNvSpPr txBox="1">
            <a:spLocks noGrp="1"/>
          </p:cNvSpPr>
          <p:nvPr>
            <p:ph type="body" idx="1"/>
          </p:nvPr>
        </p:nvSpPr>
        <p:spPr>
          <a:xfrm>
            <a:off x="701040" y="4415790"/>
            <a:ext cx="5608320" cy="4183380"/>
          </a:xfrm>
          <a:prstGeom prst="rect">
            <a:avLst/>
          </a:prstGeom>
          <a:noFill/>
          <a:ln>
            <a:noFill/>
          </a:ln>
        </p:spPr>
        <p:txBody>
          <a:bodyPr spcFirstLastPara="1" wrap="square" lIns="93162" tIns="93162" rIns="93162" bIns="93162" anchor="t" anchorCtr="0">
            <a:noAutofit/>
          </a:bodyPr>
          <a:lstStyle/>
          <a:p>
            <a:pPr marL="0" indent="0">
              <a:buNone/>
            </a:pPr>
            <a:endParaRPr/>
          </a:p>
        </p:txBody>
      </p:sp>
      <p:sp>
        <p:nvSpPr>
          <p:cNvPr id="141" name="Google Shape;141;p13:notes">
            <a:extLst>
              <a:ext uri="{FF2B5EF4-FFF2-40B4-BE49-F238E27FC236}">
                <a16:creationId xmlns:a16="http://schemas.microsoft.com/office/drawing/2014/main" id="{EDBA20A2-4A64-37F9-AF85-3A8E9DBF35E7}"/>
              </a:ext>
            </a:extLst>
          </p:cNvPr>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6481501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loan is essentially the State of Florida saying, ‘Hello Mr./Mrs. Business Owner. We know you need help and we know you’ll apply for SBA funds or file an insurance claim. We also know that these can take some time. We’ll give you money now for up to one year interest-free. Pay us back once you get that long-term funding and we’ll be good.’” </a:t>
            </a:r>
          </a:p>
        </p:txBody>
      </p:sp>
    </p:spTree>
    <p:extLst>
      <p:ext uri="{BB962C8B-B14F-4D97-AF65-F5344CB8AC3E}">
        <p14:creationId xmlns:p14="http://schemas.microsoft.com/office/powerpoint/2010/main" val="16171215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Amount. The maximum loan amount per eligible business is $50,000. </a:t>
            </a:r>
          </a:p>
          <a:p>
            <a:r>
              <a:rPr lang="en-US" dirty="0"/>
              <a:t>Terms. The loan is a </a:t>
            </a:r>
            <a:r>
              <a:rPr lang="en-US" b="1" dirty="0"/>
              <a:t>one year </a:t>
            </a:r>
            <a:r>
              <a:rPr lang="en-US" b="0" dirty="0"/>
              <a:t>loan. </a:t>
            </a:r>
            <a:r>
              <a:rPr lang="en-US" b="1" dirty="0"/>
              <a:t>Remember, </a:t>
            </a:r>
            <a:r>
              <a:rPr lang="en-US" b="0" dirty="0"/>
              <a:t>here at the SBDC we have to act in your best interest. </a:t>
            </a:r>
            <a:r>
              <a:rPr lang="en-US" b="1" dirty="0"/>
              <a:t>If the loan is not paid off after one year, it goes into default, which can SEVERELY damage your credit. </a:t>
            </a:r>
            <a:r>
              <a:rPr lang="en-US" b="0" dirty="0"/>
              <a:t>On top of this, the interest rate jumps to XX%. </a:t>
            </a:r>
          </a:p>
          <a:p>
            <a:pPr lvl="1"/>
            <a:r>
              <a:rPr lang="en-US" b="1" dirty="0"/>
              <a:t>Only apply for this loan if you’re getting other long-term funding, such as an SBA loan. </a:t>
            </a:r>
          </a:p>
          <a:p>
            <a:pPr lvl="0"/>
            <a:r>
              <a:rPr lang="en-US" b="0" dirty="0"/>
              <a:t>Payments. The loan has to be paid off with one year. The State does not care whether you make monthly payments, sporadic payments throughout the year, or wait until the day the loan is due to pay it off in full. As long as you pay off the entire amount within one year, the State is happy. </a:t>
            </a:r>
          </a:p>
          <a:p>
            <a:pPr lvl="0"/>
            <a:r>
              <a:rPr lang="en-US" b="0" dirty="0"/>
              <a:t>Other</a:t>
            </a:r>
          </a:p>
          <a:p>
            <a:pPr lvl="1"/>
            <a:r>
              <a:rPr lang="en-US" b="0" dirty="0"/>
              <a:t>This loan is for businesses with 2-100. </a:t>
            </a:r>
            <a:r>
              <a:rPr lang="en-US" b="1" dirty="0"/>
              <a:t>[SBDC Consultant to Research] </a:t>
            </a:r>
            <a:r>
              <a:rPr lang="en-US" b="0" dirty="0"/>
              <a:t>For this disaster, if you have 1099 independent contractors, they </a:t>
            </a:r>
            <a:r>
              <a:rPr lang="en-US" b="1" dirty="0"/>
              <a:t>[can/cannot] </a:t>
            </a:r>
            <a:r>
              <a:rPr lang="en-US" b="0" dirty="0"/>
              <a:t>qualify as an employee for the purposes of the loan. </a:t>
            </a:r>
          </a:p>
          <a:p>
            <a:pPr lvl="0"/>
            <a:r>
              <a:rPr lang="en-US" b="0" dirty="0"/>
              <a:t>How to Apply</a:t>
            </a:r>
          </a:p>
          <a:p>
            <a:pPr lvl="1"/>
            <a:r>
              <a:rPr lang="en-US" b="0" dirty="0"/>
              <a:t>You can apply by visiting the website on the screen OR visiting your local SBDC representative at a BRC location. </a:t>
            </a:r>
          </a:p>
          <a:p>
            <a:pPr lvl="0"/>
            <a:endParaRPr lang="en-US" b="0" dirty="0"/>
          </a:p>
        </p:txBody>
      </p:sp>
    </p:spTree>
    <p:extLst>
      <p:ext uri="{BB962C8B-B14F-4D97-AF65-F5344CB8AC3E}">
        <p14:creationId xmlns:p14="http://schemas.microsoft.com/office/powerpoint/2010/main" val="17781352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22619025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Amount. The maximum loan amount per eligible business is $2,000,000. </a:t>
            </a:r>
          </a:p>
          <a:p>
            <a:r>
              <a:rPr lang="en-US" dirty="0"/>
              <a:t>Terms</a:t>
            </a:r>
          </a:p>
          <a:p>
            <a:pPr lvl="1"/>
            <a:r>
              <a:rPr lang="en-US" dirty="0"/>
              <a:t>This is the SBA’s standard disaster recovery loan. As you can see, it’s a long-term low with a really competitive interest rate. </a:t>
            </a:r>
          </a:p>
          <a:p>
            <a:pPr lvl="1"/>
            <a:r>
              <a:rPr lang="en-US" dirty="0"/>
              <a:t>Once you get this long-term long, you pay off the short-term emergency bridge loan and use the remaining funds for long-term recovery. </a:t>
            </a:r>
          </a:p>
          <a:p>
            <a:pPr lvl="0"/>
            <a:r>
              <a:rPr lang="en-US" b="0" dirty="0"/>
              <a:t>Payments</a:t>
            </a:r>
          </a:p>
          <a:p>
            <a:pPr lvl="1"/>
            <a:r>
              <a:rPr lang="en-US" b="0" dirty="0"/>
              <a:t>The SBA defers payments for the first year.</a:t>
            </a:r>
          </a:p>
          <a:p>
            <a:pPr lvl="1"/>
            <a:r>
              <a:rPr lang="en-US" b="0" dirty="0"/>
              <a:t>The SBA also does not accrue interest on disaster loans for the first year. </a:t>
            </a:r>
          </a:p>
          <a:p>
            <a:pPr lvl="0"/>
            <a:r>
              <a:rPr lang="en-US" b="0" dirty="0"/>
              <a:t>Other</a:t>
            </a:r>
          </a:p>
          <a:p>
            <a:pPr lvl="1"/>
            <a:r>
              <a:rPr lang="en-US" b="0" dirty="0"/>
              <a:t>Although collateral is required for loans over $25,000 the SBA will not decline a loan for lack of collateral. It’s the government giving you a good faith gesture by helping you. If you don’t have enough collateral, they require you to return the same good faith gesture by pledging what you do have. </a:t>
            </a:r>
          </a:p>
          <a:p>
            <a:pPr lvl="0"/>
            <a:r>
              <a:rPr lang="en-US" b="0" dirty="0"/>
              <a:t>How to Apply</a:t>
            </a:r>
          </a:p>
          <a:p>
            <a:pPr lvl="1"/>
            <a:r>
              <a:rPr lang="en-US" b="0" dirty="0"/>
              <a:t>You can either apply at a Disaster Recovery Center, Business Recovery Center, or go online. </a:t>
            </a:r>
          </a:p>
          <a:p>
            <a:pPr lvl="0"/>
            <a:endParaRPr lang="en-US" b="0" dirty="0"/>
          </a:p>
        </p:txBody>
      </p:sp>
    </p:spTree>
    <p:extLst>
      <p:ext uri="{BB962C8B-B14F-4D97-AF65-F5344CB8AC3E}">
        <p14:creationId xmlns:p14="http://schemas.microsoft.com/office/powerpoint/2010/main" val="8800059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Amount. The maximum loan amount per eligible business is $2,000,000. </a:t>
            </a:r>
          </a:p>
          <a:p>
            <a:r>
              <a:rPr lang="en-US" dirty="0"/>
              <a:t>Terms</a:t>
            </a:r>
          </a:p>
          <a:p>
            <a:pPr lvl="1"/>
            <a:r>
              <a:rPr lang="en-US" dirty="0"/>
              <a:t>This is the SBA’s standard disaster recovery loan. As you can see, it’s a long-term low with a really competitive interest rate. </a:t>
            </a:r>
          </a:p>
          <a:p>
            <a:pPr lvl="1"/>
            <a:r>
              <a:rPr lang="en-US" dirty="0"/>
              <a:t>Once you get this long-term long, you pay off the short-term emergency bridge loan and use the remaining funds for long-term recovery. </a:t>
            </a:r>
          </a:p>
          <a:p>
            <a:pPr lvl="0"/>
            <a:r>
              <a:rPr lang="en-US" b="0" dirty="0"/>
              <a:t>Payments</a:t>
            </a:r>
          </a:p>
          <a:p>
            <a:pPr lvl="1"/>
            <a:r>
              <a:rPr lang="en-US" b="0" dirty="0"/>
              <a:t>The SBA defers payments for the first year.</a:t>
            </a:r>
          </a:p>
          <a:p>
            <a:pPr lvl="1"/>
            <a:r>
              <a:rPr lang="en-US" b="0" dirty="0"/>
              <a:t>The SBA also does not accrue interest on disaster loans for the first year. </a:t>
            </a:r>
          </a:p>
          <a:p>
            <a:pPr lvl="0"/>
            <a:r>
              <a:rPr lang="en-US" b="0" dirty="0"/>
              <a:t>Other</a:t>
            </a:r>
          </a:p>
          <a:p>
            <a:pPr lvl="1"/>
            <a:r>
              <a:rPr lang="en-US" b="0" dirty="0"/>
              <a:t>Although collateral is required for loans over $25,000 the SBA will not decline a loan for lack of collateral. It’s the government giving you a good faith gesture by helping you. If you don’t have enough collateral, they require you to return the same good faith gesture by pledging what you do have. </a:t>
            </a:r>
          </a:p>
          <a:p>
            <a:pPr lvl="0"/>
            <a:r>
              <a:rPr lang="en-US" b="0" dirty="0"/>
              <a:t>How to Apply</a:t>
            </a:r>
          </a:p>
          <a:p>
            <a:pPr lvl="1"/>
            <a:r>
              <a:rPr lang="en-US" b="0" dirty="0"/>
              <a:t>You can either apply at a Disaster Recovery Center, Business Recovery Center, or go online. </a:t>
            </a:r>
          </a:p>
          <a:p>
            <a:pPr lvl="0"/>
            <a:endParaRPr lang="en-US" b="0" dirty="0"/>
          </a:p>
        </p:txBody>
      </p:sp>
    </p:spTree>
    <p:extLst>
      <p:ext uri="{BB962C8B-B14F-4D97-AF65-F5344CB8AC3E}">
        <p14:creationId xmlns:p14="http://schemas.microsoft.com/office/powerpoint/2010/main" val="10019042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13:notes"/>
          <p:cNvSpPr txBox="1">
            <a:spLocks noGrp="1"/>
          </p:cNvSpPr>
          <p:nvPr>
            <p:ph type="body" idx="1"/>
          </p:nvPr>
        </p:nvSpPr>
        <p:spPr>
          <a:xfrm>
            <a:off x="701040" y="4415790"/>
            <a:ext cx="5608320" cy="4183380"/>
          </a:xfrm>
          <a:prstGeom prst="rect">
            <a:avLst/>
          </a:prstGeom>
          <a:noFill/>
          <a:ln>
            <a:noFill/>
          </a:ln>
        </p:spPr>
        <p:txBody>
          <a:bodyPr spcFirstLastPara="1" wrap="square" lIns="93162" tIns="93162" rIns="93162" bIns="93162" anchor="t" anchorCtr="0">
            <a:noAutofit/>
          </a:bodyPr>
          <a:lstStyle/>
          <a:p>
            <a:pPr marL="0" indent="0">
              <a:buNone/>
            </a:pPr>
            <a:r>
              <a:rPr lang="en-US" dirty="0"/>
              <a:t>Emergency Support Function 18</a:t>
            </a:r>
          </a:p>
          <a:p>
            <a:pPr marL="0" indent="0">
              <a:buNone/>
            </a:pPr>
            <a:endParaRPr dirty="0"/>
          </a:p>
        </p:txBody>
      </p:sp>
      <p:sp>
        <p:nvSpPr>
          <p:cNvPr id="141" name="Google Shape;141;p13: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4778665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9:notes"/>
          <p:cNvSpPr txBox="1">
            <a:spLocks noGrp="1"/>
          </p:cNvSpPr>
          <p:nvPr>
            <p:ph type="body" idx="1"/>
          </p:nvPr>
        </p:nvSpPr>
        <p:spPr>
          <a:xfrm>
            <a:off x="701040" y="4415790"/>
            <a:ext cx="5608320" cy="4183380"/>
          </a:xfrm>
          <a:prstGeom prst="rect">
            <a:avLst/>
          </a:prstGeom>
          <a:noFill/>
          <a:ln>
            <a:noFill/>
          </a:ln>
        </p:spPr>
        <p:txBody>
          <a:bodyPr spcFirstLastPara="1" wrap="square" lIns="93162" tIns="93162" rIns="93162" bIns="93162" anchor="t" anchorCtr="0">
            <a:noAutofit/>
          </a:bodyPr>
          <a:lstStyle/>
          <a:p>
            <a:pPr marL="0" indent="0">
              <a:buNone/>
            </a:pPr>
            <a:endParaRPr/>
          </a:p>
        </p:txBody>
      </p:sp>
      <p:sp>
        <p:nvSpPr>
          <p:cNvPr id="135" name="Google Shape;135;p9: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2088755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54" name="Google Shape;154;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9894882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4C95AC-A3AE-480C-9ADF-C7206673AE40}" type="slidenum">
              <a:rPr lang="en-US" smtClean="0"/>
              <a:t>38</a:t>
            </a:fld>
            <a:endParaRPr lang="en-US"/>
          </a:p>
        </p:txBody>
      </p:sp>
    </p:spTree>
    <p:extLst>
      <p:ext uri="{BB962C8B-B14F-4D97-AF65-F5344CB8AC3E}">
        <p14:creationId xmlns:p14="http://schemas.microsoft.com/office/powerpoint/2010/main" val="136419327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4C95AC-A3AE-480C-9ADF-C7206673AE4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787229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4C95AC-A3AE-480C-9ADF-C7206673AE4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265911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4C95AC-A3AE-480C-9ADF-C7206673AE4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272138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4C95AC-A3AE-480C-9ADF-C7206673AE4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05981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90303404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4C95AC-A3AE-480C-9ADF-C7206673AE4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483130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4C95AC-A3AE-480C-9ADF-C7206673AE4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658876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4C95AC-A3AE-480C-9ADF-C7206673AE4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557141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4C95AC-A3AE-480C-9ADF-C7206673AE4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064867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4C95AC-A3AE-480C-9ADF-C7206673AE4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049737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4C95AC-A3AE-480C-9ADF-C7206673AE4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251115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25FC96D-3E08-C141-90A0-1C4927FA186A}" type="slidenum">
              <a:rPr lang="en-US" smtClean="0"/>
              <a:t>50</a:t>
            </a:fld>
            <a:endParaRPr lang="en-US" dirty="0"/>
          </a:p>
        </p:txBody>
      </p:sp>
    </p:spTree>
    <p:extLst>
      <p:ext uri="{BB962C8B-B14F-4D97-AF65-F5344CB8AC3E}">
        <p14:creationId xmlns:p14="http://schemas.microsoft.com/office/powerpoint/2010/main" val="348936368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25FC96D-3E08-C141-90A0-1C4927FA186A}" type="slidenum">
              <a:rPr lang="en-US" smtClean="0"/>
              <a:t>51</a:t>
            </a:fld>
            <a:endParaRPr lang="en-US" dirty="0"/>
          </a:p>
        </p:txBody>
      </p:sp>
    </p:spTree>
    <p:extLst>
      <p:ext uri="{BB962C8B-B14F-4D97-AF65-F5344CB8AC3E}">
        <p14:creationId xmlns:p14="http://schemas.microsoft.com/office/powerpoint/2010/main" val="91414349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868E5056-F12D-48B5-826B-476C828B3F63}" type="slidenum">
              <a:rPr lang="en-US" smtClean="0"/>
              <a:t>53</a:t>
            </a:fld>
            <a:endParaRPr lang="en-US" dirty="0"/>
          </a:p>
        </p:txBody>
      </p:sp>
    </p:spTree>
    <p:extLst>
      <p:ext uri="{BB962C8B-B14F-4D97-AF65-F5344CB8AC3E}">
        <p14:creationId xmlns:p14="http://schemas.microsoft.com/office/powerpoint/2010/main" val="62187634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868E5056-F12D-48B5-826B-476C828B3F63}" type="slidenum">
              <a:rPr lang="en-US" smtClean="0"/>
              <a:t>54</a:t>
            </a:fld>
            <a:endParaRPr lang="en-US" dirty="0"/>
          </a:p>
        </p:txBody>
      </p:sp>
    </p:spTree>
    <p:extLst>
      <p:ext uri="{BB962C8B-B14F-4D97-AF65-F5344CB8AC3E}">
        <p14:creationId xmlns:p14="http://schemas.microsoft.com/office/powerpoint/2010/main" val="8279887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23539441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40811908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21048192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10235765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32573887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35741153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0A72B1-8EF5-F9A2-FDBE-B597555042B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564FDAE-5F89-8469-2EC5-7E9CF0972D6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955CD5C-0A80-5A2F-027E-74A2D37B6EAE}"/>
              </a:ext>
            </a:extLst>
          </p:cNvPr>
          <p:cNvSpPr>
            <a:spLocks noGrp="1"/>
          </p:cNvSpPr>
          <p:nvPr>
            <p:ph type="dt" sz="half" idx="10"/>
          </p:nvPr>
        </p:nvSpPr>
        <p:spPr/>
        <p:txBody>
          <a:bodyPr/>
          <a:lstStyle/>
          <a:p>
            <a:fld id="{8B136628-3942-4824-840E-E5810C788CFC}" type="datetimeFigureOut">
              <a:rPr lang="en-US" smtClean="0"/>
              <a:t>6/26/2025</a:t>
            </a:fld>
            <a:endParaRPr lang="en-US"/>
          </a:p>
        </p:txBody>
      </p:sp>
      <p:sp>
        <p:nvSpPr>
          <p:cNvPr id="5" name="Footer Placeholder 4">
            <a:extLst>
              <a:ext uri="{FF2B5EF4-FFF2-40B4-BE49-F238E27FC236}">
                <a16:creationId xmlns:a16="http://schemas.microsoft.com/office/drawing/2014/main" id="{A9774402-2800-6004-52F1-6FEE76D069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B0D844-6272-8297-9E5A-CA4A484EC3EC}"/>
              </a:ext>
            </a:extLst>
          </p:cNvPr>
          <p:cNvSpPr>
            <a:spLocks noGrp="1"/>
          </p:cNvSpPr>
          <p:nvPr>
            <p:ph type="sldNum" sz="quarter" idx="12"/>
          </p:nvPr>
        </p:nvSpPr>
        <p:spPr/>
        <p:txBody>
          <a:bodyPr/>
          <a:lstStyle/>
          <a:p>
            <a:fld id="{27BCC797-F946-46B6-8701-253C573CEF11}" type="slidenum">
              <a:rPr lang="en-US" smtClean="0"/>
              <a:t>‹#›</a:t>
            </a:fld>
            <a:endParaRPr lang="en-US"/>
          </a:p>
        </p:txBody>
      </p:sp>
    </p:spTree>
    <p:extLst>
      <p:ext uri="{BB962C8B-B14F-4D97-AF65-F5344CB8AC3E}">
        <p14:creationId xmlns:p14="http://schemas.microsoft.com/office/powerpoint/2010/main" val="11152147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9D1DF9-75ED-2B01-99FB-1650BECA711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423B16C-E6CA-3854-0D5F-43389E05F5F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650DFF-B7AF-862D-50E6-1B9297F3F095}"/>
              </a:ext>
            </a:extLst>
          </p:cNvPr>
          <p:cNvSpPr>
            <a:spLocks noGrp="1"/>
          </p:cNvSpPr>
          <p:nvPr>
            <p:ph type="dt" sz="half" idx="10"/>
          </p:nvPr>
        </p:nvSpPr>
        <p:spPr/>
        <p:txBody>
          <a:bodyPr/>
          <a:lstStyle/>
          <a:p>
            <a:fld id="{8B136628-3942-4824-840E-E5810C788CFC}" type="datetimeFigureOut">
              <a:rPr lang="en-US" smtClean="0"/>
              <a:t>6/26/2025</a:t>
            </a:fld>
            <a:endParaRPr lang="en-US"/>
          </a:p>
        </p:txBody>
      </p:sp>
      <p:sp>
        <p:nvSpPr>
          <p:cNvPr id="5" name="Footer Placeholder 4">
            <a:extLst>
              <a:ext uri="{FF2B5EF4-FFF2-40B4-BE49-F238E27FC236}">
                <a16:creationId xmlns:a16="http://schemas.microsoft.com/office/drawing/2014/main" id="{EEA06BAA-7D76-EA81-2D50-CEA78050DD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A965FA-BE4D-4BFB-6F09-F41F84313A70}"/>
              </a:ext>
            </a:extLst>
          </p:cNvPr>
          <p:cNvSpPr>
            <a:spLocks noGrp="1"/>
          </p:cNvSpPr>
          <p:nvPr>
            <p:ph type="sldNum" sz="quarter" idx="12"/>
          </p:nvPr>
        </p:nvSpPr>
        <p:spPr/>
        <p:txBody>
          <a:bodyPr/>
          <a:lstStyle/>
          <a:p>
            <a:fld id="{27BCC797-F946-46B6-8701-253C573CEF11}" type="slidenum">
              <a:rPr lang="en-US" smtClean="0"/>
              <a:t>‹#›</a:t>
            </a:fld>
            <a:endParaRPr lang="en-US"/>
          </a:p>
        </p:txBody>
      </p:sp>
    </p:spTree>
    <p:extLst>
      <p:ext uri="{BB962C8B-B14F-4D97-AF65-F5344CB8AC3E}">
        <p14:creationId xmlns:p14="http://schemas.microsoft.com/office/powerpoint/2010/main" val="28429330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FB9DFB6-7BCB-28BD-C553-1804D58EDD9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B2DB979-EE7B-B64F-F475-EE114976055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6703E8-6004-C48B-FA0D-BD3ECDA95844}"/>
              </a:ext>
            </a:extLst>
          </p:cNvPr>
          <p:cNvSpPr>
            <a:spLocks noGrp="1"/>
          </p:cNvSpPr>
          <p:nvPr>
            <p:ph type="dt" sz="half" idx="10"/>
          </p:nvPr>
        </p:nvSpPr>
        <p:spPr/>
        <p:txBody>
          <a:bodyPr/>
          <a:lstStyle/>
          <a:p>
            <a:fld id="{8B136628-3942-4824-840E-E5810C788CFC}" type="datetimeFigureOut">
              <a:rPr lang="en-US" smtClean="0"/>
              <a:t>6/26/2025</a:t>
            </a:fld>
            <a:endParaRPr lang="en-US"/>
          </a:p>
        </p:txBody>
      </p:sp>
      <p:sp>
        <p:nvSpPr>
          <p:cNvPr id="5" name="Footer Placeholder 4">
            <a:extLst>
              <a:ext uri="{FF2B5EF4-FFF2-40B4-BE49-F238E27FC236}">
                <a16:creationId xmlns:a16="http://schemas.microsoft.com/office/drawing/2014/main" id="{441764BB-016A-2CF1-7A19-E4206F4C40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1609A1-557E-1B84-C506-DFBD1D14A50B}"/>
              </a:ext>
            </a:extLst>
          </p:cNvPr>
          <p:cNvSpPr>
            <a:spLocks noGrp="1"/>
          </p:cNvSpPr>
          <p:nvPr>
            <p:ph type="sldNum" sz="quarter" idx="12"/>
          </p:nvPr>
        </p:nvSpPr>
        <p:spPr/>
        <p:txBody>
          <a:bodyPr/>
          <a:lstStyle/>
          <a:p>
            <a:fld id="{27BCC797-F946-46B6-8701-253C573CEF11}" type="slidenum">
              <a:rPr lang="en-US" smtClean="0"/>
              <a:t>‹#›</a:t>
            </a:fld>
            <a:endParaRPr lang="en-US"/>
          </a:p>
        </p:txBody>
      </p:sp>
    </p:spTree>
    <p:extLst>
      <p:ext uri="{BB962C8B-B14F-4D97-AF65-F5344CB8AC3E}">
        <p14:creationId xmlns:p14="http://schemas.microsoft.com/office/powerpoint/2010/main" val="5217132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Plain 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9" name="Content Placeholder 2"/>
          <p:cNvSpPr>
            <a:spLocks noGrp="1"/>
          </p:cNvSpPr>
          <p:nvPr>
            <p:ph sz="half" idx="1"/>
          </p:nvPr>
        </p:nvSpPr>
        <p:spPr>
          <a:xfrm>
            <a:off x="658368" y="1600200"/>
            <a:ext cx="5364480" cy="4023360"/>
          </a:xfrm>
        </p:spPr>
        <p:txBody>
          <a:bodyPr/>
          <a:lstStyle>
            <a:lvl1pPr>
              <a:defRPr sz="3734"/>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3"/>
          <p:cNvSpPr>
            <a:spLocks noGrp="1"/>
          </p:cNvSpPr>
          <p:nvPr>
            <p:ph sz="half" idx="2"/>
          </p:nvPr>
        </p:nvSpPr>
        <p:spPr>
          <a:xfrm>
            <a:off x="6169152" y="1600200"/>
            <a:ext cx="5364480" cy="4023360"/>
          </a:xfrm>
        </p:spPr>
        <p:txBody>
          <a:bodyPr/>
          <a:lstStyle>
            <a:lvl1pPr>
              <a:defRPr sz="3734"/>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Slide Number Placeholder 3">
            <a:extLst>
              <a:ext uri="{FF2B5EF4-FFF2-40B4-BE49-F238E27FC236}">
                <a16:creationId xmlns:a16="http://schemas.microsoft.com/office/drawing/2014/main" id="{557B927E-0901-4116-A867-D66108B601A1}"/>
              </a:ext>
            </a:extLst>
          </p:cNvPr>
          <p:cNvSpPr>
            <a:spLocks noGrp="1"/>
          </p:cNvSpPr>
          <p:nvPr>
            <p:ph type="sldNum" sz="quarter" idx="4"/>
          </p:nvPr>
        </p:nvSpPr>
        <p:spPr>
          <a:xfrm>
            <a:off x="609600" y="5999270"/>
            <a:ext cx="2844800" cy="366183"/>
          </a:xfrm>
          <a:prstGeom prst="rect">
            <a:avLst/>
          </a:prstGeom>
        </p:spPr>
        <p:txBody>
          <a:bodyPr vert="horz" lIns="91440" tIns="45720" rIns="91440" bIns="45720" rtlCol="0" anchor="ctr"/>
          <a:lstStyle>
            <a:lvl1pPr algn="l">
              <a:defRPr sz="1600">
                <a:solidFill>
                  <a:srgbClr val="175FAE"/>
                </a:solidFill>
              </a:defRPr>
            </a:lvl1pPr>
          </a:lstStyle>
          <a:p>
            <a:fld id="{050D04AE-9F87-9B4B-8485-05F6E3999503}" type="slidenum">
              <a:rPr lang="en-US" smtClean="0"/>
              <a:pPr/>
              <a:t>‹#›</a:t>
            </a:fld>
            <a:endParaRPr lang="en-US" dirty="0"/>
          </a:p>
        </p:txBody>
      </p:sp>
      <p:grpSp>
        <p:nvGrpSpPr>
          <p:cNvPr id="14" name="Group 13">
            <a:extLst>
              <a:ext uri="{FF2B5EF4-FFF2-40B4-BE49-F238E27FC236}">
                <a16:creationId xmlns:a16="http://schemas.microsoft.com/office/drawing/2014/main" id="{9DAB9944-D02C-4959-8E0B-40547BAAEB89}"/>
              </a:ext>
            </a:extLst>
          </p:cNvPr>
          <p:cNvGrpSpPr/>
          <p:nvPr userDrawn="1"/>
        </p:nvGrpSpPr>
        <p:grpSpPr>
          <a:xfrm>
            <a:off x="1341120" y="5786120"/>
            <a:ext cx="792480" cy="792480"/>
            <a:chOff x="7163181" y="4306062"/>
            <a:chExt cx="704088" cy="704088"/>
          </a:xfrm>
        </p:grpSpPr>
        <p:sp>
          <p:nvSpPr>
            <p:cNvPr id="15" name="Oval 14">
              <a:extLst>
                <a:ext uri="{FF2B5EF4-FFF2-40B4-BE49-F238E27FC236}">
                  <a16:creationId xmlns:a16="http://schemas.microsoft.com/office/drawing/2014/main" id="{08F2FA00-61CF-4C32-B0C0-C6147921C8BA}"/>
                </a:ext>
              </a:extLst>
            </p:cNvPr>
            <p:cNvSpPr/>
            <p:nvPr userDrawn="1"/>
          </p:nvSpPr>
          <p:spPr>
            <a:xfrm>
              <a:off x="7163181" y="4306062"/>
              <a:ext cx="704088" cy="704088"/>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16" name="Picture 15">
              <a:extLst>
                <a:ext uri="{FF2B5EF4-FFF2-40B4-BE49-F238E27FC236}">
                  <a16:creationId xmlns:a16="http://schemas.microsoft.com/office/drawing/2014/main" id="{591D6C62-7CDF-49DD-8BAA-A04C16A1D60E}"/>
                </a:ext>
              </a:extLst>
            </p:cNvPr>
            <p:cNvPicPr>
              <a:picLocks noChangeAspect="1"/>
            </p:cNvPicPr>
            <p:nvPr userDrawn="1"/>
          </p:nvPicPr>
          <p:blipFill>
            <a:blip r:embed="rId2"/>
            <a:stretch>
              <a:fillRect/>
            </a:stretch>
          </p:blipFill>
          <p:spPr>
            <a:xfrm>
              <a:off x="7181850" y="4324350"/>
              <a:ext cx="666750" cy="666750"/>
            </a:xfrm>
            <a:prstGeom prst="rect">
              <a:avLst/>
            </a:prstGeom>
          </p:spPr>
        </p:pic>
      </p:grpSp>
    </p:spTree>
    <p:extLst>
      <p:ext uri="{BB962C8B-B14F-4D97-AF65-F5344CB8AC3E}">
        <p14:creationId xmlns:p14="http://schemas.microsoft.com/office/powerpoint/2010/main" val="17727116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Plain Title and Content">
    <p:spTree>
      <p:nvGrpSpPr>
        <p:cNvPr id="1" name=""/>
        <p:cNvGrpSpPr/>
        <p:nvPr/>
      </p:nvGrpSpPr>
      <p:grpSpPr>
        <a:xfrm>
          <a:off x="0" y="0"/>
          <a:ext cx="0" cy="0"/>
          <a:chOff x="0" y="0"/>
          <a:chExt cx="0" cy="0"/>
        </a:xfrm>
      </p:grpSpPr>
      <p:sp>
        <p:nvSpPr>
          <p:cNvPr id="6" name="Title 1"/>
          <p:cNvSpPr>
            <a:spLocks noGrp="1"/>
          </p:cNvSpPr>
          <p:nvPr>
            <p:ph type="title"/>
          </p:nvPr>
        </p:nvSpPr>
        <p:spPr>
          <a:xfrm>
            <a:off x="658368" y="377952"/>
            <a:ext cx="10875264" cy="1143000"/>
          </a:xfrm>
        </p:spPr>
        <p:txBody>
          <a:bodyPr anchor="t"/>
          <a:lstStyle/>
          <a:p>
            <a:r>
              <a:rPr lang="en-US" dirty="0"/>
              <a:t>Click to edit Master title style</a:t>
            </a:r>
          </a:p>
        </p:txBody>
      </p:sp>
      <p:sp>
        <p:nvSpPr>
          <p:cNvPr id="8" name="Content Placeholder 2"/>
          <p:cNvSpPr>
            <a:spLocks noGrp="1"/>
          </p:cNvSpPr>
          <p:nvPr>
            <p:ph idx="1"/>
          </p:nvPr>
        </p:nvSpPr>
        <p:spPr>
          <a:xfrm>
            <a:off x="658368" y="1600202"/>
            <a:ext cx="10875264" cy="405368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Slide Number Placeholder 3">
            <a:extLst>
              <a:ext uri="{FF2B5EF4-FFF2-40B4-BE49-F238E27FC236}">
                <a16:creationId xmlns:a16="http://schemas.microsoft.com/office/drawing/2014/main" id="{44D5D6B9-F297-450C-BCAD-7B52BC5800D7}"/>
              </a:ext>
            </a:extLst>
          </p:cNvPr>
          <p:cNvSpPr>
            <a:spLocks noGrp="1"/>
          </p:cNvSpPr>
          <p:nvPr>
            <p:ph type="sldNum" sz="quarter" idx="4"/>
          </p:nvPr>
        </p:nvSpPr>
        <p:spPr>
          <a:xfrm>
            <a:off x="609600" y="5999270"/>
            <a:ext cx="2844800" cy="366183"/>
          </a:xfrm>
          <a:prstGeom prst="rect">
            <a:avLst/>
          </a:prstGeom>
        </p:spPr>
        <p:txBody>
          <a:bodyPr vert="horz" lIns="91440" tIns="45720" rIns="91440" bIns="45720" rtlCol="0" anchor="ctr"/>
          <a:lstStyle>
            <a:lvl1pPr algn="l">
              <a:defRPr sz="1600">
                <a:solidFill>
                  <a:srgbClr val="175FAE"/>
                </a:solidFill>
              </a:defRPr>
            </a:lvl1pPr>
          </a:lstStyle>
          <a:p>
            <a:fld id="{050D04AE-9F87-9B4B-8485-05F6E3999503}" type="slidenum">
              <a:rPr lang="en-US" smtClean="0"/>
              <a:pPr/>
              <a:t>‹#›</a:t>
            </a:fld>
            <a:endParaRPr lang="en-US" dirty="0"/>
          </a:p>
        </p:txBody>
      </p:sp>
      <p:grpSp>
        <p:nvGrpSpPr>
          <p:cNvPr id="17" name="Group 16">
            <a:extLst>
              <a:ext uri="{FF2B5EF4-FFF2-40B4-BE49-F238E27FC236}">
                <a16:creationId xmlns:a16="http://schemas.microsoft.com/office/drawing/2014/main" id="{02CA254E-9D4D-4D45-A135-1314C758DAB8}"/>
              </a:ext>
            </a:extLst>
          </p:cNvPr>
          <p:cNvGrpSpPr/>
          <p:nvPr userDrawn="1"/>
        </p:nvGrpSpPr>
        <p:grpSpPr>
          <a:xfrm>
            <a:off x="1341120" y="5786120"/>
            <a:ext cx="792480" cy="792480"/>
            <a:chOff x="7163181" y="4306062"/>
            <a:chExt cx="704088" cy="704088"/>
          </a:xfrm>
        </p:grpSpPr>
        <p:sp>
          <p:nvSpPr>
            <p:cNvPr id="18" name="Oval 17">
              <a:extLst>
                <a:ext uri="{FF2B5EF4-FFF2-40B4-BE49-F238E27FC236}">
                  <a16:creationId xmlns:a16="http://schemas.microsoft.com/office/drawing/2014/main" id="{346A483D-793A-4297-9AA3-646070E1C1DB}"/>
                </a:ext>
              </a:extLst>
            </p:cNvPr>
            <p:cNvSpPr/>
            <p:nvPr userDrawn="1"/>
          </p:nvSpPr>
          <p:spPr>
            <a:xfrm>
              <a:off x="7163181" y="4306062"/>
              <a:ext cx="704088" cy="704088"/>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19" name="Picture 18">
              <a:extLst>
                <a:ext uri="{FF2B5EF4-FFF2-40B4-BE49-F238E27FC236}">
                  <a16:creationId xmlns:a16="http://schemas.microsoft.com/office/drawing/2014/main" id="{9A992586-2A8F-4196-B38A-472863579BFB}"/>
                </a:ext>
              </a:extLst>
            </p:cNvPr>
            <p:cNvPicPr>
              <a:picLocks noChangeAspect="1"/>
            </p:cNvPicPr>
            <p:nvPr userDrawn="1"/>
          </p:nvPicPr>
          <p:blipFill>
            <a:blip r:embed="rId2"/>
            <a:stretch>
              <a:fillRect/>
            </a:stretch>
          </p:blipFill>
          <p:spPr>
            <a:xfrm>
              <a:off x="7181850" y="4324350"/>
              <a:ext cx="666750" cy="666750"/>
            </a:xfrm>
            <a:prstGeom prst="rect">
              <a:avLst/>
            </a:prstGeom>
          </p:spPr>
        </p:pic>
      </p:grpSp>
    </p:spTree>
    <p:extLst>
      <p:ext uri="{BB962C8B-B14F-4D97-AF65-F5344CB8AC3E}">
        <p14:creationId xmlns:p14="http://schemas.microsoft.com/office/powerpoint/2010/main" val="7393350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1_Blue, Green, Orange Slant - Picture">
  <p:cSld name="1_Blue, Green, Orange Slant - Picture">
    <p:spTree>
      <p:nvGrpSpPr>
        <p:cNvPr id="1" name="Shape 10"/>
        <p:cNvGrpSpPr/>
        <p:nvPr/>
      </p:nvGrpSpPr>
      <p:grpSpPr>
        <a:xfrm>
          <a:off x="0" y="0"/>
          <a:ext cx="0" cy="0"/>
          <a:chOff x="0" y="0"/>
          <a:chExt cx="0" cy="0"/>
        </a:xfrm>
      </p:grpSpPr>
      <p:sp>
        <p:nvSpPr>
          <p:cNvPr id="11" name="Google Shape;11;p6"/>
          <p:cNvSpPr/>
          <p:nvPr/>
        </p:nvSpPr>
        <p:spPr>
          <a:xfrm>
            <a:off x="0" y="0"/>
            <a:ext cx="4772100" cy="6858000"/>
          </a:xfrm>
          <a:prstGeom prst="rect">
            <a:avLst/>
          </a:prstGeom>
          <a:solidFill>
            <a:srgbClr val="002D6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 name="Google Shape;12;p6"/>
          <p:cNvSpPr/>
          <p:nvPr/>
        </p:nvSpPr>
        <p:spPr>
          <a:xfrm>
            <a:off x="0" y="6331400"/>
            <a:ext cx="4772025" cy="493940"/>
          </a:xfrm>
          <a:custGeom>
            <a:avLst/>
            <a:gdLst/>
            <a:ahLst/>
            <a:cxnLst/>
            <a:rect l="l" t="t" r="r" b="b"/>
            <a:pathLst>
              <a:path w="12192000" h="383722" extrusionOk="0">
                <a:moveTo>
                  <a:pt x="904" y="265449"/>
                </a:moveTo>
                <a:lnTo>
                  <a:pt x="12192000" y="0"/>
                </a:lnTo>
                <a:lnTo>
                  <a:pt x="12192000" y="383722"/>
                </a:lnTo>
                <a:lnTo>
                  <a:pt x="0" y="383722"/>
                </a:lnTo>
                <a:cubicBezTo>
                  <a:pt x="301" y="344298"/>
                  <a:pt x="603" y="304873"/>
                  <a:pt x="904" y="265449"/>
                </a:cubicBezTo>
                <a:close/>
              </a:path>
            </a:pathLst>
          </a:custGeom>
          <a:solidFill>
            <a:srgbClr val="D1124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 name="Google Shape;13;p6"/>
          <p:cNvSpPr/>
          <p:nvPr/>
        </p:nvSpPr>
        <p:spPr>
          <a:xfrm>
            <a:off x="0" y="6474503"/>
            <a:ext cx="4772025" cy="383722"/>
          </a:xfrm>
          <a:custGeom>
            <a:avLst/>
            <a:gdLst/>
            <a:ahLst/>
            <a:cxnLst/>
            <a:rect l="l" t="t" r="r" b="b"/>
            <a:pathLst>
              <a:path w="12192000" h="383722" extrusionOk="0">
                <a:moveTo>
                  <a:pt x="904" y="265449"/>
                </a:moveTo>
                <a:lnTo>
                  <a:pt x="12192000" y="0"/>
                </a:lnTo>
                <a:lnTo>
                  <a:pt x="12192000" y="383722"/>
                </a:lnTo>
                <a:lnTo>
                  <a:pt x="0" y="383722"/>
                </a:lnTo>
                <a:cubicBezTo>
                  <a:pt x="301" y="344298"/>
                  <a:pt x="603" y="304873"/>
                  <a:pt x="904" y="265449"/>
                </a:cubicBezTo>
                <a:close/>
              </a:path>
            </a:pathLst>
          </a:custGeom>
          <a:solidFill>
            <a:srgbClr val="71B9E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 name="Google Shape;14;p6"/>
          <p:cNvSpPr>
            <a:spLocks noGrp="1"/>
          </p:cNvSpPr>
          <p:nvPr>
            <p:ph type="pic" idx="2"/>
          </p:nvPr>
        </p:nvSpPr>
        <p:spPr>
          <a:xfrm>
            <a:off x="372862" y="872015"/>
            <a:ext cx="4003800" cy="4873500"/>
          </a:xfrm>
          <a:prstGeom prst="rect">
            <a:avLst/>
          </a:prstGeom>
          <a:noFill/>
          <a:ln>
            <a:noFill/>
          </a:ln>
        </p:spPr>
      </p:sp>
      <p:sp>
        <p:nvSpPr>
          <p:cNvPr id="15" name="Google Shape;15;p6"/>
          <p:cNvSpPr txBox="1">
            <a:spLocks noGrp="1"/>
          </p:cNvSpPr>
          <p:nvPr>
            <p:ph type="body" idx="1"/>
          </p:nvPr>
        </p:nvSpPr>
        <p:spPr>
          <a:xfrm>
            <a:off x="5209049" y="1763326"/>
            <a:ext cx="5646738" cy="151511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2800"/>
              <a:buNone/>
              <a:defRPr sz="4000">
                <a:solidFill>
                  <a:srgbClr val="D11242"/>
                </a:solidFill>
                <a:latin typeface="Oswald SemiBold"/>
                <a:ea typeface="Oswald SemiBold"/>
                <a:cs typeface="Oswald SemiBold"/>
                <a:sym typeface="Oswald SemiBold"/>
              </a:defRPr>
            </a:lvl1pPr>
            <a:lvl2pPr marL="914400" lvl="1" indent="-381000" algn="l">
              <a:lnSpc>
                <a:spcPct val="90000"/>
              </a:lnSpc>
              <a:spcBef>
                <a:spcPts val="500"/>
              </a:spcBef>
              <a:spcAft>
                <a:spcPts val="0"/>
              </a:spcAft>
              <a:buSzPts val="2400"/>
              <a:buChar char="•"/>
              <a:defRPr/>
            </a:lvl2pPr>
            <a:lvl3pPr marL="1371600" lvl="2" indent="-355600" algn="l">
              <a:lnSpc>
                <a:spcPct val="90000"/>
              </a:lnSpc>
              <a:spcBef>
                <a:spcPts val="500"/>
              </a:spcBef>
              <a:spcAft>
                <a:spcPts val="0"/>
              </a:spcAft>
              <a:buSzPts val="20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16" name="Google Shape;16;p6"/>
          <p:cNvSpPr txBox="1">
            <a:spLocks noGrp="1"/>
          </p:cNvSpPr>
          <p:nvPr>
            <p:ph type="body" idx="3"/>
          </p:nvPr>
        </p:nvSpPr>
        <p:spPr>
          <a:xfrm>
            <a:off x="5208588" y="3613150"/>
            <a:ext cx="5646737" cy="223678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SzPts val="2800"/>
              <a:buChar char="•"/>
              <a:defRPr/>
            </a:lvl1pPr>
            <a:lvl2pPr marL="914400" lvl="1" indent="-381000" algn="l">
              <a:lnSpc>
                <a:spcPct val="90000"/>
              </a:lnSpc>
              <a:spcBef>
                <a:spcPts val="500"/>
              </a:spcBef>
              <a:spcAft>
                <a:spcPts val="0"/>
              </a:spcAft>
              <a:buSzPts val="2400"/>
              <a:buChar char="•"/>
              <a:defRPr/>
            </a:lvl2pPr>
            <a:lvl3pPr marL="1371600" lvl="2" indent="-355600" algn="l">
              <a:lnSpc>
                <a:spcPct val="90000"/>
              </a:lnSpc>
              <a:spcBef>
                <a:spcPts val="500"/>
              </a:spcBef>
              <a:spcAft>
                <a:spcPts val="0"/>
              </a:spcAft>
              <a:buSzPts val="20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Tree>
    <p:extLst>
      <p:ext uri="{BB962C8B-B14F-4D97-AF65-F5344CB8AC3E}">
        <p14:creationId xmlns:p14="http://schemas.microsoft.com/office/powerpoint/2010/main" val="3997076305"/>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lue and Green Footer - Title and Content">
  <p:cSld name="Blue and Green Footer - Title and Content">
    <p:spTree>
      <p:nvGrpSpPr>
        <p:cNvPr id="1" name="Shape 22"/>
        <p:cNvGrpSpPr/>
        <p:nvPr/>
      </p:nvGrpSpPr>
      <p:grpSpPr>
        <a:xfrm>
          <a:off x="0" y="0"/>
          <a:ext cx="0" cy="0"/>
          <a:chOff x="0" y="0"/>
          <a:chExt cx="0" cy="0"/>
        </a:xfrm>
      </p:grpSpPr>
      <p:sp>
        <p:nvSpPr>
          <p:cNvPr id="23" name="Google Shape;23;p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D11242"/>
              </a:buClr>
              <a:buSzPts val="4800"/>
              <a:buFont typeface="Oswald"/>
              <a:buNone/>
              <a:defRPr sz="4400">
                <a:solidFill>
                  <a:srgbClr val="D11242"/>
                </a:solidFill>
                <a:latin typeface="Oswald"/>
                <a:ea typeface="Oswald"/>
                <a:cs typeface="Oswald"/>
                <a:sym typeface="Oswald"/>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8"/>
          <p:cNvSpPr txBox="1">
            <a:spLocks noGrp="1"/>
          </p:cNvSpPr>
          <p:nvPr>
            <p:ph type="body" idx="1"/>
          </p:nvPr>
        </p:nvSpPr>
        <p:spPr>
          <a:xfrm>
            <a:off x="838200" y="1571348"/>
            <a:ext cx="10515600" cy="4605615"/>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1200"/>
              </a:spcBef>
              <a:spcAft>
                <a:spcPts val="0"/>
              </a:spcAft>
              <a:buClr>
                <a:srgbClr val="002D62"/>
              </a:buClr>
              <a:buSzPts val="2800"/>
              <a:buChar char="•"/>
              <a:defRPr sz="3600">
                <a:solidFill>
                  <a:srgbClr val="002D62"/>
                </a:solidFill>
              </a:defRPr>
            </a:lvl1pPr>
            <a:lvl2pPr marL="914400" lvl="1" indent="-381000" algn="l">
              <a:lnSpc>
                <a:spcPct val="90000"/>
              </a:lnSpc>
              <a:spcBef>
                <a:spcPts val="500"/>
              </a:spcBef>
              <a:spcAft>
                <a:spcPts val="0"/>
              </a:spcAft>
              <a:buClr>
                <a:srgbClr val="002D62"/>
              </a:buClr>
              <a:buSzPts val="2400"/>
              <a:buChar char="•"/>
              <a:defRPr sz="3200">
                <a:solidFill>
                  <a:srgbClr val="002D62"/>
                </a:solidFill>
              </a:defRPr>
            </a:lvl2pPr>
            <a:lvl3pPr marL="1371600" lvl="2" indent="-355600" algn="l">
              <a:lnSpc>
                <a:spcPct val="90000"/>
              </a:lnSpc>
              <a:spcBef>
                <a:spcPts val="500"/>
              </a:spcBef>
              <a:spcAft>
                <a:spcPts val="0"/>
              </a:spcAft>
              <a:buClr>
                <a:srgbClr val="002D62"/>
              </a:buClr>
              <a:buSzPts val="2000"/>
              <a:buChar char="•"/>
              <a:defRPr>
                <a:solidFill>
                  <a:srgbClr val="002D62"/>
                </a:solidFill>
              </a:defRPr>
            </a:lvl3pPr>
            <a:lvl4pPr marL="1828800" lvl="3" indent="-342900" algn="l">
              <a:lnSpc>
                <a:spcPct val="90000"/>
              </a:lnSpc>
              <a:spcBef>
                <a:spcPts val="500"/>
              </a:spcBef>
              <a:spcAft>
                <a:spcPts val="0"/>
              </a:spcAft>
              <a:buClr>
                <a:srgbClr val="002D62"/>
              </a:buClr>
              <a:buSzPts val="1800"/>
              <a:buChar char="•"/>
              <a:defRPr>
                <a:solidFill>
                  <a:srgbClr val="002D62"/>
                </a:solidFill>
              </a:defRPr>
            </a:lvl4pPr>
            <a:lvl5pPr marL="2286000" lvl="4" indent="-342900" algn="l">
              <a:lnSpc>
                <a:spcPct val="90000"/>
              </a:lnSpc>
              <a:spcBef>
                <a:spcPts val="500"/>
              </a:spcBef>
              <a:spcAft>
                <a:spcPts val="0"/>
              </a:spcAft>
              <a:buClr>
                <a:srgbClr val="002D62"/>
              </a:buClr>
              <a:buSzPts val="1800"/>
              <a:buChar char="•"/>
              <a:defRPr>
                <a:solidFill>
                  <a:srgbClr val="002D62"/>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 name="Google Shape;25;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6" name="Google Shape;26;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7" name="Google Shape;27;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C9C"/>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C9C"/>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C9C"/>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C9C"/>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C9C"/>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C9C"/>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C9C"/>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C9C"/>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C9C"/>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28" name="Google Shape;28;p8"/>
          <p:cNvSpPr/>
          <p:nvPr/>
        </p:nvSpPr>
        <p:spPr>
          <a:xfrm>
            <a:off x="0" y="5849711"/>
            <a:ext cx="12192000" cy="383722"/>
          </a:xfrm>
          <a:custGeom>
            <a:avLst/>
            <a:gdLst/>
            <a:ahLst/>
            <a:cxnLst/>
            <a:rect l="l" t="t" r="r" b="b"/>
            <a:pathLst>
              <a:path w="12192000" h="383722" extrusionOk="0">
                <a:moveTo>
                  <a:pt x="904" y="265449"/>
                </a:moveTo>
                <a:lnTo>
                  <a:pt x="12192000" y="0"/>
                </a:lnTo>
                <a:lnTo>
                  <a:pt x="12192000" y="383722"/>
                </a:lnTo>
                <a:lnTo>
                  <a:pt x="0" y="383722"/>
                </a:lnTo>
                <a:cubicBezTo>
                  <a:pt x="301" y="344298"/>
                  <a:pt x="603" y="304873"/>
                  <a:pt x="904" y="265449"/>
                </a:cubicBezTo>
                <a:close/>
              </a:path>
            </a:pathLst>
          </a:custGeom>
          <a:solidFill>
            <a:srgbClr val="71B9E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9" name="Google Shape;29;p8"/>
          <p:cNvSpPr/>
          <p:nvPr/>
        </p:nvSpPr>
        <p:spPr>
          <a:xfrm>
            <a:off x="0" y="6196693"/>
            <a:ext cx="12192000" cy="661307"/>
          </a:xfrm>
          <a:prstGeom prst="rect">
            <a:avLst/>
          </a:prstGeom>
          <a:solidFill>
            <a:srgbClr val="002E6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680494973"/>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lue and Green Header - Title and Content">
  <p:cSld name="Blue and Green Header - Title and Content">
    <p:spTree>
      <p:nvGrpSpPr>
        <p:cNvPr id="1" name="Shape 30"/>
        <p:cNvGrpSpPr/>
        <p:nvPr/>
      </p:nvGrpSpPr>
      <p:grpSpPr>
        <a:xfrm>
          <a:off x="0" y="0"/>
          <a:ext cx="0" cy="0"/>
          <a:chOff x="0" y="0"/>
          <a:chExt cx="0" cy="0"/>
        </a:xfrm>
      </p:grpSpPr>
      <p:sp>
        <p:nvSpPr>
          <p:cNvPr id="31" name="Google Shape;31;p12"/>
          <p:cNvSpPr/>
          <p:nvPr/>
        </p:nvSpPr>
        <p:spPr>
          <a:xfrm>
            <a:off x="0" y="0"/>
            <a:ext cx="12192000" cy="1299411"/>
          </a:xfrm>
          <a:prstGeom prst="rect">
            <a:avLst/>
          </a:prstGeom>
          <a:solidFill>
            <a:srgbClr val="002E6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2" name="Google Shape;32;p12"/>
          <p:cNvSpPr txBox="1">
            <a:spLocks noGrp="1"/>
          </p:cNvSpPr>
          <p:nvPr>
            <p:ph type="title"/>
          </p:nvPr>
        </p:nvSpPr>
        <p:spPr>
          <a:xfrm>
            <a:off x="838200" y="365126"/>
            <a:ext cx="10515600" cy="781956"/>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800"/>
              <a:buFont typeface="Oswald"/>
              <a:buNone/>
              <a:defRPr sz="4400">
                <a:solidFill>
                  <a:schemeClr val="lt1"/>
                </a:solidFill>
                <a:latin typeface="Oswald"/>
                <a:ea typeface="Oswald"/>
                <a:cs typeface="Oswald"/>
                <a:sym typeface="Oswald"/>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12"/>
          <p:cNvSpPr txBox="1">
            <a:spLocks noGrp="1"/>
          </p:cNvSpPr>
          <p:nvPr>
            <p:ph type="body" idx="1"/>
          </p:nvPr>
        </p:nvSpPr>
        <p:spPr>
          <a:xfrm>
            <a:off x="838200" y="1512208"/>
            <a:ext cx="10515600" cy="4664755"/>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1200"/>
              </a:spcBef>
              <a:spcAft>
                <a:spcPts val="0"/>
              </a:spcAft>
              <a:buClr>
                <a:srgbClr val="002D62"/>
              </a:buClr>
              <a:buSzPts val="2800"/>
              <a:buChar char="•"/>
              <a:defRPr sz="3600">
                <a:solidFill>
                  <a:srgbClr val="002D62"/>
                </a:solidFill>
              </a:defRPr>
            </a:lvl1pPr>
            <a:lvl2pPr marL="914400" lvl="1" indent="-381000" algn="l">
              <a:lnSpc>
                <a:spcPct val="90000"/>
              </a:lnSpc>
              <a:spcBef>
                <a:spcPts val="500"/>
              </a:spcBef>
              <a:spcAft>
                <a:spcPts val="0"/>
              </a:spcAft>
              <a:buClr>
                <a:srgbClr val="002D62"/>
              </a:buClr>
              <a:buSzPts val="2400"/>
              <a:buChar char="•"/>
              <a:defRPr sz="3200">
                <a:solidFill>
                  <a:srgbClr val="002D62"/>
                </a:solidFill>
              </a:defRPr>
            </a:lvl2pPr>
            <a:lvl3pPr marL="1371600" lvl="2" indent="-355600" algn="l">
              <a:lnSpc>
                <a:spcPct val="90000"/>
              </a:lnSpc>
              <a:spcBef>
                <a:spcPts val="500"/>
              </a:spcBef>
              <a:spcAft>
                <a:spcPts val="0"/>
              </a:spcAft>
              <a:buClr>
                <a:srgbClr val="002D62"/>
              </a:buClr>
              <a:buSzPts val="2000"/>
              <a:buChar char="•"/>
              <a:defRPr>
                <a:solidFill>
                  <a:srgbClr val="002D62"/>
                </a:solidFill>
              </a:defRPr>
            </a:lvl3pPr>
            <a:lvl4pPr marL="1828800" lvl="3" indent="-342900" algn="l">
              <a:lnSpc>
                <a:spcPct val="90000"/>
              </a:lnSpc>
              <a:spcBef>
                <a:spcPts val="500"/>
              </a:spcBef>
              <a:spcAft>
                <a:spcPts val="0"/>
              </a:spcAft>
              <a:buClr>
                <a:srgbClr val="002D62"/>
              </a:buClr>
              <a:buSzPts val="1800"/>
              <a:buChar char="•"/>
              <a:defRPr>
                <a:solidFill>
                  <a:srgbClr val="002D62"/>
                </a:solidFill>
              </a:defRPr>
            </a:lvl4pPr>
            <a:lvl5pPr marL="2286000" lvl="4" indent="-342900" algn="l">
              <a:lnSpc>
                <a:spcPct val="90000"/>
              </a:lnSpc>
              <a:spcBef>
                <a:spcPts val="500"/>
              </a:spcBef>
              <a:spcAft>
                <a:spcPts val="0"/>
              </a:spcAft>
              <a:buClr>
                <a:srgbClr val="002D62"/>
              </a:buClr>
              <a:buSzPts val="1800"/>
              <a:buChar char="•"/>
              <a:defRPr>
                <a:solidFill>
                  <a:srgbClr val="002D62"/>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 name="Google Shape;34;p12"/>
          <p:cNvSpPr/>
          <p:nvPr/>
        </p:nvSpPr>
        <p:spPr>
          <a:xfrm rot="10800000">
            <a:off x="0" y="1226688"/>
            <a:ext cx="12192000" cy="252110"/>
          </a:xfrm>
          <a:custGeom>
            <a:avLst/>
            <a:gdLst/>
            <a:ahLst/>
            <a:cxnLst/>
            <a:rect l="l" t="t" r="r" b="b"/>
            <a:pathLst>
              <a:path w="12192000" h="383722" extrusionOk="0">
                <a:moveTo>
                  <a:pt x="904" y="265449"/>
                </a:moveTo>
                <a:lnTo>
                  <a:pt x="12192000" y="0"/>
                </a:lnTo>
                <a:lnTo>
                  <a:pt x="12192000" y="383722"/>
                </a:lnTo>
                <a:lnTo>
                  <a:pt x="0" y="383722"/>
                </a:lnTo>
                <a:cubicBezTo>
                  <a:pt x="301" y="344298"/>
                  <a:pt x="603" y="304873"/>
                  <a:pt x="904" y="265449"/>
                </a:cubicBezTo>
                <a:close/>
              </a:path>
            </a:pathLst>
          </a:custGeom>
          <a:solidFill>
            <a:srgbClr val="71B9E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850622021"/>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ue, Green, and Orange Slant Footer - Main Title Slide">
  <p:cSld name="Blue, Green, and Orange Slant Footer - Main Title Slide">
    <p:spTree>
      <p:nvGrpSpPr>
        <p:cNvPr id="1" name="Shape 44"/>
        <p:cNvGrpSpPr/>
        <p:nvPr/>
      </p:nvGrpSpPr>
      <p:grpSpPr>
        <a:xfrm>
          <a:off x="0" y="0"/>
          <a:ext cx="0" cy="0"/>
          <a:chOff x="0" y="0"/>
          <a:chExt cx="0" cy="0"/>
        </a:xfrm>
      </p:grpSpPr>
      <p:sp>
        <p:nvSpPr>
          <p:cNvPr id="45" name="Google Shape;45;p10"/>
          <p:cNvSpPr/>
          <p:nvPr/>
        </p:nvSpPr>
        <p:spPr>
          <a:xfrm>
            <a:off x="0" y="5657850"/>
            <a:ext cx="12192000" cy="587829"/>
          </a:xfrm>
          <a:custGeom>
            <a:avLst/>
            <a:gdLst/>
            <a:ahLst/>
            <a:cxnLst/>
            <a:rect l="l" t="t" r="r" b="b"/>
            <a:pathLst>
              <a:path w="12192000" h="383722" extrusionOk="0">
                <a:moveTo>
                  <a:pt x="904" y="265449"/>
                </a:moveTo>
                <a:lnTo>
                  <a:pt x="12192000" y="0"/>
                </a:lnTo>
                <a:lnTo>
                  <a:pt x="12192000" y="383722"/>
                </a:lnTo>
                <a:lnTo>
                  <a:pt x="0" y="383722"/>
                </a:lnTo>
                <a:cubicBezTo>
                  <a:pt x="301" y="344298"/>
                  <a:pt x="603" y="304873"/>
                  <a:pt x="904" y="265449"/>
                </a:cubicBezTo>
                <a:close/>
              </a:path>
            </a:pathLst>
          </a:custGeom>
          <a:solidFill>
            <a:srgbClr val="71B9E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6" name="Google Shape;46;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47" name="Google Shape;47;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48" name="Google Shape;48;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C9C"/>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C9C"/>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C9C"/>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C9C"/>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C9C"/>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C9C"/>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C9C"/>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C9C"/>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C9C"/>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49" name="Google Shape;49;p10"/>
          <p:cNvSpPr/>
          <p:nvPr/>
        </p:nvSpPr>
        <p:spPr>
          <a:xfrm>
            <a:off x="0" y="5902779"/>
            <a:ext cx="12192000" cy="317046"/>
          </a:xfrm>
          <a:custGeom>
            <a:avLst/>
            <a:gdLst/>
            <a:ahLst/>
            <a:cxnLst/>
            <a:rect l="l" t="t" r="r" b="b"/>
            <a:pathLst>
              <a:path w="12192000" h="383722" extrusionOk="0">
                <a:moveTo>
                  <a:pt x="904" y="265449"/>
                </a:moveTo>
                <a:lnTo>
                  <a:pt x="12192000" y="0"/>
                </a:lnTo>
                <a:lnTo>
                  <a:pt x="12192000" y="383722"/>
                </a:lnTo>
                <a:lnTo>
                  <a:pt x="0" y="383722"/>
                </a:lnTo>
                <a:cubicBezTo>
                  <a:pt x="301" y="344298"/>
                  <a:pt x="603" y="304873"/>
                  <a:pt x="904" y="265449"/>
                </a:cubicBezTo>
                <a:close/>
              </a:path>
            </a:pathLst>
          </a:custGeom>
          <a:solidFill>
            <a:srgbClr val="D1124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0" name="Google Shape;50;p10"/>
          <p:cNvSpPr/>
          <p:nvPr/>
        </p:nvSpPr>
        <p:spPr>
          <a:xfrm>
            <a:off x="0" y="6196693"/>
            <a:ext cx="12192000" cy="661307"/>
          </a:xfrm>
          <a:prstGeom prst="rect">
            <a:avLst/>
          </a:prstGeom>
          <a:solidFill>
            <a:srgbClr val="002E6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1" name="Google Shape;51;p10"/>
          <p:cNvSpPr txBox="1">
            <a:spLocks noGrp="1"/>
          </p:cNvSpPr>
          <p:nvPr>
            <p:ph type="title"/>
          </p:nvPr>
        </p:nvSpPr>
        <p:spPr>
          <a:xfrm>
            <a:off x="838200" y="977763"/>
            <a:ext cx="10515600" cy="1235472"/>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rgbClr val="D11242"/>
              </a:buClr>
              <a:buSzPts val="6600"/>
              <a:buFont typeface="Oswald"/>
              <a:buNone/>
              <a:defRPr sz="6600">
                <a:solidFill>
                  <a:srgbClr val="D11242"/>
                </a:solidFill>
                <a:latin typeface="Oswald"/>
                <a:ea typeface="Oswald"/>
                <a:cs typeface="Oswald"/>
                <a:sym typeface="Oswald"/>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543177511"/>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ue and Green Header - Picture">
  <p:cSld name="Blue and Green Header - Picture">
    <p:spTree>
      <p:nvGrpSpPr>
        <p:cNvPr id="1" name="Shape 87"/>
        <p:cNvGrpSpPr/>
        <p:nvPr/>
      </p:nvGrpSpPr>
      <p:grpSpPr>
        <a:xfrm>
          <a:off x="0" y="0"/>
          <a:ext cx="0" cy="0"/>
          <a:chOff x="0" y="0"/>
          <a:chExt cx="0" cy="0"/>
        </a:xfrm>
      </p:grpSpPr>
      <p:sp>
        <p:nvSpPr>
          <p:cNvPr id="88" name="Google Shape;88;p22"/>
          <p:cNvSpPr>
            <a:spLocks noGrp="1"/>
          </p:cNvSpPr>
          <p:nvPr>
            <p:ph type="pic" idx="2"/>
          </p:nvPr>
        </p:nvSpPr>
        <p:spPr>
          <a:xfrm>
            <a:off x="5183188" y="987425"/>
            <a:ext cx="6172200" cy="4873625"/>
          </a:xfrm>
          <a:prstGeom prst="rect">
            <a:avLst/>
          </a:prstGeom>
          <a:noFill/>
          <a:ln>
            <a:noFill/>
          </a:ln>
        </p:spPr>
      </p:sp>
      <p:sp>
        <p:nvSpPr>
          <p:cNvPr id="89" name="Google Shape;89;p22"/>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200"/>
              </a:spcBef>
              <a:spcAft>
                <a:spcPts val="0"/>
              </a:spcAft>
              <a:buClr>
                <a:srgbClr val="002D62"/>
              </a:buClr>
              <a:buSzPts val="1600"/>
              <a:buNone/>
              <a:defRPr sz="1600"/>
            </a:lvl1pPr>
            <a:lvl2pPr marL="914400" lvl="1" indent="-228600" algn="l">
              <a:lnSpc>
                <a:spcPct val="90000"/>
              </a:lnSpc>
              <a:spcBef>
                <a:spcPts val="500"/>
              </a:spcBef>
              <a:spcAft>
                <a:spcPts val="0"/>
              </a:spcAft>
              <a:buClr>
                <a:srgbClr val="002D62"/>
              </a:buClr>
              <a:buSzPts val="1400"/>
              <a:buNone/>
              <a:defRPr sz="1400"/>
            </a:lvl2pPr>
            <a:lvl3pPr marL="1371600" lvl="2" indent="-228600" algn="l">
              <a:lnSpc>
                <a:spcPct val="90000"/>
              </a:lnSpc>
              <a:spcBef>
                <a:spcPts val="500"/>
              </a:spcBef>
              <a:spcAft>
                <a:spcPts val="0"/>
              </a:spcAft>
              <a:buClr>
                <a:srgbClr val="002D62"/>
              </a:buClr>
              <a:buSzPts val="1200"/>
              <a:buNone/>
              <a:defRPr sz="1200"/>
            </a:lvl3pPr>
            <a:lvl4pPr marL="1828800" lvl="3" indent="-228600" algn="l">
              <a:lnSpc>
                <a:spcPct val="90000"/>
              </a:lnSpc>
              <a:spcBef>
                <a:spcPts val="500"/>
              </a:spcBef>
              <a:spcAft>
                <a:spcPts val="0"/>
              </a:spcAft>
              <a:buClr>
                <a:srgbClr val="002D62"/>
              </a:buClr>
              <a:buSzPts val="1000"/>
              <a:buNone/>
              <a:defRPr sz="1000"/>
            </a:lvl4pPr>
            <a:lvl5pPr marL="2286000" lvl="4" indent="-228600" algn="l">
              <a:lnSpc>
                <a:spcPct val="90000"/>
              </a:lnSpc>
              <a:spcBef>
                <a:spcPts val="500"/>
              </a:spcBef>
              <a:spcAft>
                <a:spcPts val="0"/>
              </a:spcAft>
              <a:buClr>
                <a:srgbClr val="002D62"/>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90" name="Google Shape;90;p22"/>
          <p:cNvSpPr/>
          <p:nvPr/>
        </p:nvSpPr>
        <p:spPr>
          <a:xfrm>
            <a:off x="0" y="1700593"/>
            <a:ext cx="4772025" cy="356807"/>
          </a:xfrm>
          <a:prstGeom prst="rect">
            <a:avLst/>
          </a:prstGeom>
          <a:solidFill>
            <a:srgbClr val="71B9E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1" name="Google Shape;91;p22"/>
          <p:cNvSpPr/>
          <p:nvPr/>
        </p:nvSpPr>
        <p:spPr>
          <a:xfrm>
            <a:off x="0" y="457200"/>
            <a:ext cx="4772025" cy="1432832"/>
          </a:xfrm>
          <a:prstGeom prst="rect">
            <a:avLst/>
          </a:prstGeom>
          <a:solidFill>
            <a:srgbClr val="002D6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2" name="Google Shape;92;p22"/>
          <p:cNvSpPr txBox="1">
            <a:spLocks noGrp="1"/>
          </p:cNvSpPr>
          <p:nvPr>
            <p:ph type="title"/>
          </p:nvPr>
        </p:nvSpPr>
        <p:spPr>
          <a:xfrm>
            <a:off x="839788" y="457200"/>
            <a:ext cx="3932237" cy="1318532"/>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lt1"/>
              </a:buClr>
              <a:buSzPts val="4000"/>
              <a:buFont typeface="Oswald"/>
              <a:buNone/>
              <a:defRPr sz="4000">
                <a:solidFill>
                  <a:schemeClr val="lt1"/>
                </a:solidFill>
                <a:latin typeface="Oswald"/>
                <a:ea typeface="Oswald"/>
                <a:cs typeface="Oswald"/>
                <a:sym typeface="Oswald"/>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533092765"/>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0EDEFD-E517-5A37-7163-486E378C260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E96CE0A-0772-A7F1-F0E1-EAB02AA5FBD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4DC1C6-3DEE-E715-C4F1-A9386D5C78F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12FA6E4-5CDE-414D-BC8B-F807461B2BA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6/26/2025</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AB6353E6-B0F9-EB8D-14B4-A7BB23D9EB7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096F3823-A859-018F-8D57-E42659128B7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A2D185-12EC-1345-84C6-F37B919F986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81312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0FDECC-8FEF-561E-A539-1A3040FE342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A4E554B-1666-D978-BCC9-12BA97C95FC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A01DE6-81C6-0392-4297-46607EA6D455}"/>
              </a:ext>
            </a:extLst>
          </p:cNvPr>
          <p:cNvSpPr>
            <a:spLocks noGrp="1"/>
          </p:cNvSpPr>
          <p:nvPr>
            <p:ph type="dt" sz="half" idx="10"/>
          </p:nvPr>
        </p:nvSpPr>
        <p:spPr/>
        <p:txBody>
          <a:bodyPr/>
          <a:lstStyle/>
          <a:p>
            <a:fld id="{8B136628-3942-4824-840E-E5810C788CFC}" type="datetimeFigureOut">
              <a:rPr lang="en-US" smtClean="0"/>
              <a:t>6/26/2025</a:t>
            </a:fld>
            <a:endParaRPr lang="en-US"/>
          </a:p>
        </p:txBody>
      </p:sp>
      <p:sp>
        <p:nvSpPr>
          <p:cNvPr id="5" name="Footer Placeholder 4">
            <a:extLst>
              <a:ext uri="{FF2B5EF4-FFF2-40B4-BE49-F238E27FC236}">
                <a16:creationId xmlns:a16="http://schemas.microsoft.com/office/drawing/2014/main" id="{EADE527C-42DA-A4EA-1724-115CEFFB56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058528A-0E4F-E5BE-C1AF-94F3B0DAFB85}"/>
              </a:ext>
            </a:extLst>
          </p:cNvPr>
          <p:cNvSpPr>
            <a:spLocks noGrp="1"/>
          </p:cNvSpPr>
          <p:nvPr>
            <p:ph type="sldNum" sz="quarter" idx="12"/>
          </p:nvPr>
        </p:nvSpPr>
        <p:spPr/>
        <p:txBody>
          <a:bodyPr/>
          <a:lstStyle/>
          <a:p>
            <a:fld id="{27BCC797-F946-46B6-8701-253C573CEF11}" type="slidenum">
              <a:rPr lang="en-US" smtClean="0"/>
              <a:t>‹#›</a:t>
            </a:fld>
            <a:endParaRPr lang="en-US"/>
          </a:p>
        </p:txBody>
      </p:sp>
    </p:spTree>
    <p:extLst>
      <p:ext uri="{BB962C8B-B14F-4D97-AF65-F5344CB8AC3E}">
        <p14:creationId xmlns:p14="http://schemas.microsoft.com/office/powerpoint/2010/main" val="17425960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D47C6CE-69C6-4148-B954-7FA0D05D2B8C}" type="datetimeFigureOut">
              <a:rPr lang="en-US" smtClean="0"/>
              <a:t>6/26/2025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9C05F88-1F37-3E49-B451-96DB9E499305}" type="slidenum">
              <a:rPr lang="en-US" smtClean="0"/>
              <a:t>‹#›</a:t>
            </a:fld>
            <a:endParaRPr lang="en-US" dirty="0"/>
          </a:p>
        </p:txBody>
      </p:sp>
    </p:spTree>
    <p:extLst>
      <p:ext uri="{BB962C8B-B14F-4D97-AF65-F5344CB8AC3E}">
        <p14:creationId xmlns:p14="http://schemas.microsoft.com/office/powerpoint/2010/main" val="27169436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obj">
  <p:cSld name="Title Only">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404485" y="205972"/>
            <a:ext cx="11182158" cy="6383431"/>
          </a:xfrm>
          <a:custGeom>
            <a:avLst/>
            <a:gdLst/>
            <a:ahLst/>
            <a:cxnLst/>
            <a:rect l="l" t="t" r="r" b="b"/>
            <a:pathLst>
              <a:path w="9225280" h="7234555">
                <a:moveTo>
                  <a:pt x="6795430" y="7234145"/>
                </a:moveTo>
                <a:lnTo>
                  <a:pt x="238017" y="7234145"/>
                </a:lnTo>
                <a:lnTo>
                  <a:pt x="190048" y="7229310"/>
                </a:lnTo>
                <a:lnTo>
                  <a:pt x="145370" y="7215441"/>
                </a:lnTo>
                <a:lnTo>
                  <a:pt x="104939" y="7193496"/>
                </a:lnTo>
                <a:lnTo>
                  <a:pt x="69713" y="7164432"/>
                </a:lnTo>
                <a:lnTo>
                  <a:pt x="40649" y="7129206"/>
                </a:lnTo>
                <a:lnTo>
                  <a:pt x="18704" y="7088775"/>
                </a:lnTo>
                <a:lnTo>
                  <a:pt x="4835" y="7044097"/>
                </a:lnTo>
                <a:lnTo>
                  <a:pt x="0" y="6996128"/>
                </a:lnTo>
                <a:lnTo>
                  <a:pt x="0" y="238017"/>
                </a:lnTo>
                <a:lnTo>
                  <a:pt x="4835" y="190048"/>
                </a:lnTo>
                <a:lnTo>
                  <a:pt x="18704" y="145370"/>
                </a:lnTo>
                <a:lnTo>
                  <a:pt x="40649" y="104939"/>
                </a:lnTo>
                <a:lnTo>
                  <a:pt x="69713" y="69713"/>
                </a:lnTo>
                <a:lnTo>
                  <a:pt x="104939" y="40649"/>
                </a:lnTo>
                <a:lnTo>
                  <a:pt x="145370" y="18704"/>
                </a:lnTo>
                <a:lnTo>
                  <a:pt x="190048" y="4835"/>
                </a:lnTo>
                <a:lnTo>
                  <a:pt x="238017" y="0"/>
                </a:lnTo>
                <a:lnTo>
                  <a:pt x="9225106" y="0"/>
                </a:lnTo>
              </a:path>
            </a:pathLst>
          </a:custGeom>
          <a:ln w="28562">
            <a:solidFill>
              <a:srgbClr val="121212"/>
            </a:solidFill>
          </a:ln>
        </p:spPr>
        <p:txBody>
          <a:bodyPr wrap="square" lIns="0" tIns="0" rIns="0" bIns="0" rtlCol="0"/>
          <a:lstStyle/>
          <a:p>
            <a:endParaRPr sz="1588"/>
          </a:p>
        </p:txBody>
      </p:sp>
      <p:sp>
        <p:nvSpPr>
          <p:cNvPr id="17" name="bg object 17"/>
          <p:cNvSpPr/>
          <p:nvPr/>
        </p:nvSpPr>
        <p:spPr>
          <a:xfrm>
            <a:off x="4143032" y="6279820"/>
            <a:ext cx="230909" cy="33618"/>
          </a:xfrm>
          <a:custGeom>
            <a:avLst/>
            <a:gdLst/>
            <a:ahLst/>
            <a:cxnLst/>
            <a:rect l="l" t="t" r="r" b="b"/>
            <a:pathLst>
              <a:path w="190500" h="38100">
                <a:moveTo>
                  <a:pt x="38036" y="0"/>
                </a:moveTo>
                <a:lnTo>
                  <a:pt x="0" y="0"/>
                </a:lnTo>
                <a:lnTo>
                  <a:pt x="0" y="38036"/>
                </a:lnTo>
                <a:lnTo>
                  <a:pt x="38036" y="38036"/>
                </a:lnTo>
                <a:lnTo>
                  <a:pt x="38036" y="0"/>
                </a:lnTo>
                <a:close/>
              </a:path>
              <a:path w="190500" h="38100">
                <a:moveTo>
                  <a:pt x="114122" y="0"/>
                </a:moveTo>
                <a:lnTo>
                  <a:pt x="76085" y="0"/>
                </a:lnTo>
                <a:lnTo>
                  <a:pt x="76085" y="38036"/>
                </a:lnTo>
                <a:lnTo>
                  <a:pt x="114122" y="38036"/>
                </a:lnTo>
                <a:lnTo>
                  <a:pt x="114122" y="0"/>
                </a:lnTo>
                <a:close/>
              </a:path>
              <a:path w="190500" h="38100">
                <a:moveTo>
                  <a:pt x="190207" y="0"/>
                </a:moveTo>
                <a:lnTo>
                  <a:pt x="152158" y="0"/>
                </a:lnTo>
                <a:lnTo>
                  <a:pt x="152158" y="38036"/>
                </a:lnTo>
                <a:lnTo>
                  <a:pt x="190207" y="38036"/>
                </a:lnTo>
                <a:lnTo>
                  <a:pt x="190207" y="0"/>
                </a:lnTo>
                <a:close/>
              </a:path>
            </a:pathLst>
          </a:custGeom>
          <a:solidFill>
            <a:srgbClr val="121212"/>
          </a:solidFill>
        </p:spPr>
        <p:txBody>
          <a:bodyPr wrap="square" lIns="0" tIns="0" rIns="0" bIns="0" rtlCol="0"/>
          <a:lstStyle/>
          <a:p>
            <a:endParaRPr sz="1588"/>
          </a:p>
        </p:txBody>
      </p:sp>
      <p:sp>
        <p:nvSpPr>
          <p:cNvPr id="18" name="bg object 18"/>
          <p:cNvSpPr/>
          <p:nvPr/>
        </p:nvSpPr>
        <p:spPr>
          <a:xfrm>
            <a:off x="3814531" y="205973"/>
            <a:ext cx="8007158" cy="6383991"/>
          </a:xfrm>
          <a:custGeom>
            <a:avLst/>
            <a:gdLst/>
            <a:ahLst/>
            <a:cxnLst/>
            <a:rect l="l" t="t" r="r" b="b"/>
            <a:pathLst>
              <a:path w="6605905" h="7235190">
                <a:moveTo>
                  <a:pt x="2231009" y="0"/>
                </a:moveTo>
                <a:lnTo>
                  <a:pt x="6367585" y="0"/>
                </a:lnTo>
                <a:lnTo>
                  <a:pt x="6415560" y="4836"/>
                </a:lnTo>
                <a:lnTo>
                  <a:pt x="6460244" y="18707"/>
                </a:lnTo>
                <a:lnTo>
                  <a:pt x="6500680" y="40655"/>
                </a:lnTo>
                <a:lnTo>
                  <a:pt x="6535911" y="69723"/>
                </a:lnTo>
                <a:lnTo>
                  <a:pt x="6564979" y="104954"/>
                </a:lnTo>
                <a:lnTo>
                  <a:pt x="6586927" y="145390"/>
                </a:lnTo>
                <a:lnTo>
                  <a:pt x="6600798" y="190074"/>
                </a:lnTo>
                <a:lnTo>
                  <a:pt x="6605635" y="238050"/>
                </a:lnTo>
                <a:lnTo>
                  <a:pt x="6605635" y="6997081"/>
                </a:lnTo>
                <a:lnTo>
                  <a:pt x="6600798" y="7045057"/>
                </a:lnTo>
                <a:lnTo>
                  <a:pt x="6586927" y="7089741"/>
                </a:lnTo>
                <a:lnTo>
                  <a:pt x="6564979" y="7130177"/>
                </a:lnTo>
                <a:lnTo>
                  <a:pt x="6535911" y="7165408"/>
                </a:lnTo>
                <a:lnTo>
                  <a:pt x="6500680" y="7194476"/>
                </a:lnTo>
                <a:lnTo>
                  <a:pt x="6460244" y="7216424"/>
                </a:lnTo>
                <a:lnTo>
                  <a:pt x="6415560" y="7230295"/>
                </a:lnTo>
                <a:lnTo>
                  <a:pt x="6367585" y="7235131"/>
                </a:lnTo>
                <a:lnTo>
                  <a:pt x="0" y="7235131"/>
                </a:lnTo>
              </a:path>
            </a:pathLst>
          </a:custGeom>
          <a:ln w="28566">
            <a:solidFill>
              <a:srgbClr val="121212"/>
            </a:solidFill>
          </a:ln>
        </p:spPr>
        <p:txBody>
          <a:bodyPr wrap="square" lIns="0" tIns="0" rIns="0" bIns="0" rtlCol="0"/>
          <a:lstStyle/>
          <a:p>
            <a:endParaRPr sz="1588"/>
          </a:p>
        </p:txBody>
      </p:sp>
      <p:sp>
        <p:nvSpPr>
          <p:cNvPr id="19" name="bg object 19"/>
          <p:cNvSpPr/>
          <p:nvPr/>
        </p:nvSpPr>
        <p:spPr>
          <a:xfrm>
            <a:off x="7586518" y="6279820"/>
            <a:ext cx="230909" cy="33618"/>
          </a:xfrm>
          <a:custGeom>
            <a:avLst/>
            <a:gdLst/>
            <a:ahLst/>
            <a:cxnLst/>
            <a:rect l="l" t="t" r="r" b="b"/>
            <a:pathLst>
              <a:path w="190500" h="38100">
                <a:moveTo>
                  <a:pt x="38100" y="0"/>
                </a:moveTo>
                <a:lnTo>
                  <a:pt x="0" y="0"/>
                </a:lnTo>
                <a:lnTo>
                  <a:pt x="0" y="38100"/>
                </a:lnTo>
                <a:lnTo>
                  <a:pt x="38100" y="38100"/>
                </a:lnTo>
                <a:lnTo>
                  <a:pt x="38100" y="0"/>
                </a:lnTo>
                <a:close/>
              </a:path>
              <a:path w="190500" h="38100">
                <a:moveTo>
                  <a:pt x="114300" y="0"/>
                </a:moveTo>
                <a:lnTo>
                  <a:pt x="76200" y="0"/>
                </a:lnTo>
                <a:lnTo>
                  <a:pt x="76200" y="38100"/>
                </a:lnTo>
                <a:lnTo>
                  <a:pt x="114300" y="38100"/>
                </a:lnTo>
                <a:lnTo>
                  <a:pt x="114300" y="0"/>
                </a:lnTo>
                <a:close/>
              </a:path>
              <a:path w="190500" h="38100">
                <a:moveTo>
                  <a:pt x="190500" y="0"/>
                </a:moveTo>
                <a:lnTo>
                  <a:pt x="152400" y="0"/>
                </a:lnTo>
                <a:lnTo>
                  <a:pt x="152400" y="38100"/>
                </a:lnTo>
                <a:lnTo>
                  <a:pt x="190500" y="38100"/>
                </a:lnTo>
                <a:lnTo>
                  <a:pt x="190500" y="0"/>
                </a:lnTo>
                <a:close/>
              </a:path>
            </a:pathLst>
          </a:custGeom>
          <a:solidFill>
            <a:srgbClr val="121212"/>
          </a:solidFill>
        </p:spPr>
        <p:txBody>
          <a:bodyPr wrap="square" lIns="0" tIns="0" rIns="0" bIns="0" rtlCol="0"/>
          <a:lstStyle/>
          <a:p>
            <a:endParaRPr sz="1588"/>
          </a:p>
        </p:txBody>
      </p:sp>
      <p:pic>
        <p:nvPicPr>
          <p:cNvPr id="20" name="bg object 20"/>
          <p:cNvPicPr/>
          <p:nvPr/>
        </p:nvPicPr>
        <p:blipFill>
          <a:blip r:embed="rId2" cstate="print"/>
          <a:stretch>
            <a:fillRect/>
          </a:stretch>
        </p:blipFill>
        <p:spPr>
          <a:xfrm>
            <a:off x="755094" y="1050813"/>
            <a:ext cx="5287817" cy="4975411"/>
          </a:xfrm>
          <a:prstGeom prst="rect">
            <a:avLst/>
          </a:prstGeom>
        </p:spPr>
      </p:pic>
      <p:pic>
        <p:nvPicPr>
          <p:cNvPr id="21" name="bg object 21"/>
          <p:cNvPicPr/>
          <p:nvPr/>
        </p:nvPicPr>
        <p:blipFill>
          <a:blip r:embed="rId3" cstate="print"/>
          <a:stretch>
            <a:fillRect/>
          </a:stretch>
        </p:blipFill>
        <p:spPr>
          <a:xfrm>
            <a:off x="6301821" y="1034674"/>
            <a:ext cx="5287817" cy="4992220"/>
          </a:xfrm>
          <a:prstGeom prst="rect">
            <a:avLst/>
          </a:prstGeom>
        </p:spPr>
      </p:pic>
      <p:sp>
        <p:nvSpPr>
          <p:cNvPr id="2" name="Holder 2"/>
          <p:cNvSpPr>
            <a:spLocks noGrp="1"/>
          </p:cNvSpPr>
          <p:nvPr>
            <p:ph type="title"/>
          </p:nvPr>
        </p:nvSpPr>
        <p:spPr/>
        <p:txBody>
          <a:bodyPr lIns="0" tIns="0" rIns="0" bIns="0"/>
          <a:lstStyle>
            <a:lvl1pPr>
              <a:defRPr sz="2956" b="1" i="0">
                <a:solidFill>
                  <a:srgbClr val="035299"/>
                </a:solidFill>
                <a:latin typeface="Trebuchet MS"/>
                <a:cs typeface="Trebuchet MS"/>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6/26/2025</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5575559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914400" y="4456719"/>
            <a:ext cx="8534400" cy="1059275"/>
          </a:xfrm>
        </p:spPr>
        <p:txBody>
          <a:bodyPr/>
          <a:lstStyle>
            <a:lvl1pPr marL="0" indent="0" algn="l">
              <a:buNone/>
              <a:defRPr>
                <a:solidFill>
                  <a:srgbClr val="175FAE"/>
                </a:solidFill>
              </a:defRPr>
            </a:lvl1pPr>
            <a:lvl2pPr marL="609630" indent="0" algn="ctr">
              <a:buNone/>
              <a:defRPr>
                <a:solidFill>
                  <a:schemeClr val="tx1">
                    <a:tint val="75000"/>
                  </a:schemeClr>
                </a:solidFill>
              </a:defRPr>
            </a:lvl2pPr>
            <a:lvl3pPr marL="1219261" indent="0" algn="ctr">
              <a:buNone/>
              <a:defRPr>
                <a:solidFill>
                  <a:schemeClr val="tx1">
                    <a:tint val="75000"/>
                  </a:schemeClr>
                </a:solidFill>
              </a:defRPr>
            </a:lvl3pPr>
            <a:lvl4pPr marL="1828891" indent="0" algn="ctr">
              <a:buNone/>
              <a:defRPr>
                <a:solidFill>
                  <a:schemeClr val="tx1">
                    <a:tint val="75000"/>
                  </a:schemeClr>
                </a:solidFill>
              </a:defRPr>
            </a:lvl4pPr>
            <a:lvl5pPr marL="2438522" indent="0" algn="ctr">
              <a:buNone/>
              <a:defRPr>
                <a:solidFill>
                  <a:schemeClr val="tx1">
                    <a:tint val="75000"/>
                  </a:schemeClr>
                </a:solidFill>
              </a:defRPr>
            </a:lvl5pPr>
            <a:lvl6pPr marL="3048152" indent="0" algn="ctr">
              <a:buNone/>
              <a:defRPr>
                <a:solidFill>
                  <a:schemeClr val="tx1">
                    <a:tint val="75000"/>
                  </a:schemeClr>
                </a:solidFill>
              </a:defRPr>
            </a:lvl6pPr>
            <a:lvl7pPr marL="3657783" indent="0" algn="ctr">
              <a:buNone/>
              <a:defRPr>
                <a:solidFill>
                  <a:schemeClr val="tx1">
                    <a:tint val="75000"/>
                  </a:schemeClr>
                </a:solidFill>
              </a:defRPr>
            </a:lvl7pPr>
            <a:lvl8pPr marL="4267413" indent="0" algn="ctr">
              <a:buNone/>
              <a:defRPr>
                <a:solidFill>
                  <a:schemeClr val="tx1">
                    <a:tint val="75000"/>
                  </a:schemeClr>
                </a:solidFill>
              </a:defRPr>
            </a:lvl8pPr>
            <a:lvl9pPr marL="4877044" indent="0" algn="ctr">
              <a:buNone/>
              <a:defRPr>
                <a:solidFill>
                  <a:schemeClr val="tx1">
                    <a:tint val="75000"/>
                  </a:schemeClr>
                </a:solidFill>
              </a:defRPr>
            </a:lvl9pPr>
          </a:lstStyle>
          <a:p>
            <a:r>
              <a:rPr lang="en-US" dirty="0"/>
              <a:t>SUBHEAD</a:t>
            </a:r>
          </a:p>
        </p:txBody>
      </p:sp>
      <p:sp>
        <p:nvSpPr>
          <p:cNvPr id="2" name="Title 1"/>
          <p:cNvSpPr>
            <a:spLocks noGrp="1"/>
          </p:cNvSpPr>
          <p:nvPr>
            <p:ph type="ctrTitle" hasCustomPrompt="1"/>
          </p:nvPr>
        </p:nvSpPr>
        <p:spPr>
          <a:xfrm>
            <a:off x="914400" y="1804904"/>
            <a:ext cx="10363200" cy="1470025"/>
          </a:xfrm>
        </p:spPr>
        <p:txBody>
          <a:bodyPr>
            <a:noAutofit/>
          </a:bodyPr>
          <a:lstStyle>
            <a:lvl1pPr algn="l">
              <a:defRPr sz="7200"/>
            </a:lvl1pPr>
          </a:lstStyle>
          <a:p>
            <a:r>
              <a:rPr lang="en-US" dirty="0"/>
              <a:t>Title Slide</a:t>
            </a:r>
          </a:p>
        </p:txBody>
      </p:sp>
      <p:pic>
        <p:nvPicPr>
          <p:cNvPr id="6" name="Picture 5">
            <a:extLst>
              <a:ext uri="{FF2B5EF4-FFF2-40B4-BE49-F238E27FC236}">
                <a16:creationId xmlns:a16="http://schemas.microsoft.com/office/drawing/2014/main" id="{C07D1F76-8F5B-40A3-BF57-35E901284784}"/>
              </a:ext>
            </a:extLst>
          </p:cNvPr>
          <p:cNvPicPr>
            <a:picLocks noChangeAspect="1"/>
          </p:cNvPicPr>
          <p:nvPr userDrawn="1"/>
        </p:nvPicPr>
        <p:blipFill>
          <a:blip r:embed="rId2"/>
          <a:stretch>
            <a:fillRect/>
          </a:stretch>
        </p:blipFill>
        <p:spPr>
          <a:xfrm>
            <a:off x="8763000" y="2819400"/>
            <a:ext cx="2514600" cy="2514600"/>
          </a:xfrm>
          <a:prstGeom prst="rect">
            <a:avLst/>
          </a:prstGeom>
        </p:spPr>
      </p:pic>
    </p:spTree>
    <p:extLst>
      <p:ext uri="{BB962C8B-B14F-4D97-AF65-F5344CB8AC3E}">
        <p14:creationId xmlns:p14="http://schemas.microsoft.com/office/powerpoint/2010/main" val="30120670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BCDA4D-B548-5FA6-9423-51661ACF566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83DE75C-5AD1-183A-6064-093A255E995F}"/>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F7B7AD7-0CC2-8628-3337-3C610EA98432}"/>
              </a:ext>
            </a:extLst>
          </p:cNvPr>
          <p:cNvSpPr>
            <a:spLocks noGrp="1"/>
          </p:cNvSpPr>
          <p:nvPr>
            <p:ph type="dt" sz="half" idx="10"/>
          </p:nvPr>
        </p:nvSpPr>
        <p:spPr/>
        <p:txBody>
          <a:bodyPr/>
          <a:lstStyle/>
          <a:p>
            <a:fld id="{8B136628-3942-4824-840E-E5810C788CFC}" type="datetimeFigureOut">
              <a:rPr lang="en-US" smtClean="0"/>
              <a:t>6/26/2025</a:t>
            </a:fld>
            <a:endParaRPr lang="en-US"/>
          </a:p>
        </p:txBody>
      </p:sp>
      <p:sp>
        <p:nvSpPr>
          <p:cNvPr id="5" name="Footer Placeholder 4">
            <a:extLst>
              <a:ext uri="{FF2B5EF4-FFF2-40B4-BE49-F238E27FC236}">
                <a16:creationId xmlns:a16="http://schemas.microsoft.com/office/drawing/2014/main" id="{483F20AF-7CC4-ED80-E2C0-7A2CE5D19A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564DED3-D32C-D0DB-32AA-05B420281D17}"/>
              </a:ext>
            </a:extLst>
          </p:cNvPr>
          <p:cNvSpPr>
            <a:spLocks noGrp="1"/>
          </p:cNvSpPr>
          <p:nvPr>
            <p:ph type="sldNum" sz="quarter" idx="12"/>
          </p:nvPr>
        </p:nvSpPr>
        <p:spPr/>
        <p:txBody>
          <a:bodyPr/>
          <a:lstStyle/>
          <a:p>
            <a:fld id="{27BCC797-F946-46B6-8701-253C573CEF11}" type="slidenum">
              <a:rPr lang="en-US" smtClean="0"/>
              <a:t>‹#›</a:t>
            </a:fld>
            <a:endParaRPr lang="en-US"/>
          </a:p>
        </p:txBody>
      </p:sp>
    </p:spTree>
    <p:extLst>
      <p:ext uri="{BB962C8B-B14F-4D97-AF65-F5344CB8AC3E}">
        <p14:creationId xmlns:p14="http://schemas.microsoft.com/office/powerpoint/2010/main" val="4099688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0907C4-6661-3131-9E42-16511B77AA1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94A4BF5-C919-1206-AF92-6BB5B0FCABE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421A94E-29EC-38C7-91FE-81E0007C7AA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B4158BD-7783-EFAF-8C5B-7CC2ADE84EA0}"/>
              </a:ext>
            </a:extLst>
          </p:cNvPr>
          <p:cNvSpPr>
            <a:spLocks noGrp="1"/>
          </p:cNvSpPr>
          <p:nvPr>
            <p:ph type="dt" sz="half" idx="10"/>
          </p:nvPr>
        </p:nvSpPr>
        <p:spPr/>
        <p:txBody>
          <a:bodyPr/>
          <a:lstStyle/>
          <a:p>
            <a:fld id="{8B136628-3942-4824-840E-E5810C788CFC}" type="datetimeFigureOut">
              <a:rPr lang="en-US" smtClean="0"/>
              <a:t>6/26/2025</a:t>
            </a:fld>
            <a:endParaRPr lang="en-US"/>
          </a:p>
        </p:txBody>
      </p:sp>
      <p:sp>
        <p:nvSpPr>
          <p:cNvPr id="6" name="Footer Placeholder 5">
            <a:extLst>
              <a:ext uri="{FF2B5EF4-FFF2-40B4-BE49-F238E27FC236}">
                <a16:creationId xmlns:a16="http://schemas.microsoft.com/office/drawing/2014/main" id="{26D38AEE-7F53-E595-678C-947D65DBCC4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1AE91C7-002E-3C26-D4D5-B38B4B401432}"/>
              </a:ext>
            </a:extLst>
          </p:cNvPr>
          <p:cNvSpPr>
            <a:spLocks noGrp="1"/>
          </p:cNvSpPr>
          <p:nvPr>
            <p:ph type="sldNum" sz="quarter" idx="12"/>
          </p:nvPr>
        </p:nvSpPr>
        <p:spPr/>
        <p:txBody>
          <a:bodyPr/>
          <a:lstStyle/>
          <a:p>
            <a:fld id="{27BCC797-F946-46B6-8701-253C573CEF11}" type="slidenum">
              <a:rPr lang="en-US" smtClean="0"/>
              <a:t>‹#›</a:t>
            </a:fld>
            <a:endParaRPr lang="en-US"/>
          </a:p>
        </p:txBody>
      </p:sp>
    </p:spTree>
    <p:extLst>
      <p:ext uri="{BB962C8B-B14F-4D97-AF65-F5344CB8AC3E}">
        <p14:creationId xmlns:p14="http://schemas.microsoft.com/office/powerpoint/2010/main" val="28451468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92F962-CF75-0C06-4701-ADC84110A43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8EC3E0A-7F4D-C5D7-1268-DACC46A0F01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ADEA66C-5A18-9914-463E-B7D866AB040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676FF17-8F14-311E-1A40-A7FDC207C24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9CA07E1-D0B3-4500-9938-30E4378D423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976F23D-F218-0985-96F6-73A9F71BD296}"/>
              </a:ext>
            </a:extLst>
          </p:cNvPr>
          <p:cNvSpPr>
            <a:spLocks noGrp="1"/>
          </p:cNvSpPr>
          <p:nvPr>
            <p:ph type="dt" sz="half" idx="10"/>
          </p:nvPr>
        </p:nvSpPr>
        <p:spPr/>
        <p:txBody>
          <a:bodyPr/>
          <a:lstStyle/>
          <a:p>
            <a:fld id="{8B136628-3942-4824-840E-E5810C788CFC}" type="datetimeFigureOut">
              <a:rPr lang="en-US" smtClean="0"/>
              <a:t>6/26/2025</a:t>
            </a:fld>
            <a:endParaRPr lang="en-US"/>
          </a:p>
        </p:txBody>
      </p:sp>
      <p:sp>
        <p:nvSpPr>
          <p:cNvPr id="8" name="Footer Placeholder 7">
            <a:extLst>
              <a:ext uri="{FF2B5EF4-FFF2-40B4-BE49-F238E27FC236}">
                <a16:creationId xmlns:a16="http://schemas.microsoft.com/office/drawing/2014/main" id="{3492DAAF-9456-4109-A89B-521EEB60B0A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3278496-06A1-9451-401E-7611270270BB}"/>
              </a:ext>
            </a:extLst>
          </p:cNvPr>
          <p:cNvSpPr>
            <a:spLocks noGrp="1"/>
          </p:cNvSpPr>
          <p:nvPr>
            <p:ph type="sldNum" sz="quarter" idx="12"/>
          </p:nvPr>
        </p:nvSpPr>
        <p:spPr/>
        <p:txBody>
          <a:bodyPr/>
          <a:lstStyle/>
          <a:p>
            <a:fld id="{27BCC797-F946-46B6-8701-253C573CEF11}" type="slidenum">
              <a:rPr lang="en-US" smtClean="0"/>
              <a:t>‹#›</a:t>
            </a:fld>
            <a:endParaRPr lang="en-US"/>
          </a:p>
        </p:txBody>
      </p:sp>
    </p:spTree>
    <p:extLst>
      <p:ext uri="{BB962C8B-B14F-4D97-AF65-F5344CB8AC3E}">
        <p14:creationId xmlns:p14="http://schemas.microsoft.com/office/powerpoint/2010/main" val="12593060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5010FE-F1B2-6262-ED04-43DFB240969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C597796-6C77-7F8B-EE4B-97DACCBBC17D}"/>
              </a:ext>
            </a:extLst>
          </p:cNvPr>
          <p:cNvSpPr>
            <a:spLocks noGrp="1"/>
          </p:cNvSpPr>
          <p:nvPr>
            <p:ph type="dt" sz="half" idx="10"/>
          </p:nvPr>
        </p:nvSpPr>
        <p:spPr/>
        <p:txBody>
          <a:bodyPr/>
          <a:lstStyle/>
          <a:p>
            <a:fld id="{8B136628-3942-4824-840E-E5810C788CFC}" type="datetimeFigureOut">
              <a:rPr lang="en-US" smtClean="0"/>
              <a:t>6/26/2025</a:t>
            </a:fld>
            <a:endParaRPr lang="en-US"/>
          </a:p>
        </p:txBody>
      </p:sp>
      <p:sp>
        <p:nvSpPr>
          <p:cNvPr id="4" name="Footer Placeholder 3">
            <a:extLst>
              <a:ext uri="{FF2B5EF4-FFF2-40B4-BE49-F238E27FC236}">
                <a16:creationId xmlns:a16="http://schemas.microsoft.com/office/drawing/2014/main" id="{08937624-C0F8-5052-F619-3D5A10C208D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D87D783-E9A8-0E89-77FF-4115366FC6C2}"/>
              </a:ext>
            </a:extLst>
          </p:cNvPr>
          <p:cNvSpPr>
            <a:spLocks noGrp="1"/>
          </p:cNvSpPr>
          <p:nvPr>
            <p:ph type="sldNum" sz="quarter" idx="12"/>
          </p:nvPr>
        </p:nvSpPr>
        <p:spPr/>
        <p:txBody>
          <a:bodyPr/>
          <a:lstStyle/>
          <a:p>
            <a:fld id="{27BCC797-F946-46B6-8701-253C573CEF11}" type="slidenum">
              <a:rPr lang="en-US" smtClean="0"/>
              <a:t>‹#›</a:t>
            </a:fld>
            <a:endParaRPr lang="en-US"/>
          </a:p>
        </p:txBody>
      </p:sp>
    </p:spTree>
    <p:extLst>
      <p:ext uri="{BB962C8B-B14F-4D97-AF65-F5344CB8AC3E}">
        <p14:creationId xmlns:p14="http://schemas.microsoft.com/office/powerpoint/2010/main" val="40605321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5B25887-CE70-3892-1E3D-F6300CEE4785}"/>
              </a:ext>
            </a:extLst>
          </p:cNvPr>
          <p:cNvSpPr>
            <a:spLocks noGrp="1"/>
          </p:cNvSpPr>
          <p:nvPr>
            <p:ph type="dt" sz="half" idx="10"/>
          </p:nvPr>
        </p:nvSpPr>
        <p:spPr/>
        <p:txBody>
          <a:bodyPr/>
          <a:lstStyle/>
          <a:p>
            <a:fld id="{8B136628-3942-4824-840E-E5810C788CFC}" type="datetimeFigureOut">
              <a:rPr lang="en-US" smtClean="0"/>
              <a:t>6/26/2025</a:t>
            </a:fld>
            <a:endParaRPr lang="en-US"/>
          </a:p>
        </p:txBody>
      </p:sp>
      <p:sp>
        <p:nvSpPr>
          <p:cNvPr id="3" name="Footer Placeholder 2">
            <a:extLst>
              <a:ext uri="{FF2B5EF4-FFF2-40B4-BE49-F238E27FC236}">
                <a16:creationId xmlns:a16="http://schemas.microsoft.com/office/drawing/2014/main" id="{55669A45-025D-D4E8-38FD-EEAD94DD312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106E729-60FD-1C5B-C20C-31D3FF538B7B}"/>
              </a:ext>
            </a:extLst>
          </p:cNvPr>
          <p:cNvSpPr>
            <a:spLocks noGrp="1"/>
          </p:cNvSpPr>
          <p:nvPr>
            <p:ph type="sldNum" sz="quarter" idx="12"/>
          </p:nvPr>
        </p:nvSpPr>
        <p:spPr/>
        <p:txBody>
          <a:bodyPr/>
          <a:lstStyle/>
          <a:p>
            <a:fld id="{27BCC797-F946-46B6-8701-253C573CEF11}" type="slidenum">
              <a:rPr lang="en-US" smtClean="0"/>
              <a:t>‹#›</a:t>
            </a:fld>
            <a:endParaRPr lang="en-US"/>
          </a:p>
        </p:txBody>
      </p:sp>
    </p:spTree>
    <p:extLst>
      <p:ext uri="{BB962C8B-B14F-4D97-AF65-F5344CB8AC3E}">
        <p14:creationId xmlns:p14="http://schemas.microsoft.com/office/powerpoint/2010/main" val="12102660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253896-E4D2-5EF5-B428-1968B20CA6B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49E3D6E-0D55-A7FF-DBBE-1F50A9ADDD3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1F954F4-39F9-3383-39A8-E210485876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58423E4-B409-5136-C95C-8FB559F8635E}"/>
              </a:ext>
            </a:extLst>
          </p:cNvPr>
          <p:cNvSpPr>
            <a:spLocks noGrp="1"/>
          </p:cNvSpPr>
          <p:nvPr>
            <p:ph type="dt" sz="half" idx="10"/>
          </p:nvPr>
        </p:nvSpPr>
        <p:spPr/>
        <p:txBody>
          <a:bodyPr/>
          <a:lstStyle/>
          <a:p>
            <a:fld id="{8B136628-3942-4824-840E-E5810C788CFC}" type="datetimeFigureOut">
              <a:rPr lang="en-US" smtClean="0"/>
              <a:t>6/26/2025</a:t>
            </a:fld>
            <a:endParaRPr lang="en-US"/>
          </a:p>
        </p:txBody>
      </p:sp>
      <p:sp>
        <p:nvSpPr>
          <p:cNvPr id="6" name="Footer Placeholder 5">
            <a:extLst>
              <a:ext uri="{FF2B5EF4-FFF2-40B4-BE49-F238E27FC236}">
                <a16:creationId xmlns:a16="http://schemas.microsoft.com/office/drawing/2014/main" id="{E247E86C-90D2-7813-827D-402A890D539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6FEDB5C-D1BF-127A-0B64-5B1EEDA7A383}"/>
              </a:ext>
            </a:extLst>
          </p:cNvPr>
          <p:cNvSpPr>
            <a:spLocks noGrp="1"/>
          </p:cNvSpPr>
          <p:nvPr>
            <p:ph type="sldNum" sz="quarter" idx="12"/>
          </p:nvPr>
        </p:nvSpPr>
        <p:spPr/>
        <p:txBody>
          <a:bodyPr/>
          <a:lstStyle/>
          <a:p>
            <a:fld id="{27BCC797-F946-46B6-8701-253C573CEF11}" type="slidenum">
              <a:rPr lang="en-US" smtClean="0"/>
              <a:t>‹#›</a:t>
            </a:fld>
            <a:endParaRPr lang="en-US"/>
          </a:p>
        </p:txBody>
      </p:sp>
    </p:spTree>
    <p:extLst>
      <p:ext uri="{BB962C8B-B14F-4D97-AF65-F5344CB8AC3E}">
        <p14:creationId xmlns:p14="http://schemas.microsoft.com/office/powerpoint/2010/main" val="4062335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4154E6-A51F-6B8B-F724-8FD35E760B7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4D9C93F-5D5A-4C1D-17B4-84E56876379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D4FEAA8-F862-C132-297C-705E833D6BA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D2B674B-00CF-49E7-4A24-A4A9D61DDD57}"/>
              </a:ext>
            </a:extLst>
          </p:cNvPr>
          <p:cNvSpPr>
            <a:spLocks noGrp="1"/>
          </p:cNvSpPr>
          <p:nvPr>
            <p:ph type="dt" sz="half" idx="10"/>
          </p:nvPr>
        </p:nvSpPr>
        <p:spPr/>
        <p:txBody>
          <a:bodyPr/>
          <a:lstStyle/>
          <a:p>
            <a:fld id="{8B136628-3942-4824-840E-E5810C788CFC}" type="datetimeFigureOut">
              <a:rPr lang="en-US" smtClean="0"/>
              <a:t>6/26/2025</a:t>
            </a:fld>
            <a:endParaRPr lang="en-US"/>
          </a:p>
        </p:txBody>
      </p:sp>
      <p:sp>
        <p:nvSpPr>
          <p:cNvPr id="6" name="Footer Placeholder 5">
            <a:extLst>
              <a:ext uri="{FF2B5EF4-FFF2-40B4-BE49-F238E27FC236}">
                <a16:creationId xmlns:a16="http://schemas.microsoft.com/office/drawing/2014/main" id="{BC88F43B-03B8-199E-8A4C-BD6ADE6E6AC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D2A112-5357-F929-986E-6D99A1E39359}"/>
              </a:ext>
            </a:extLst>
          </p:cNvPr>
          <p:cNvSpPr>
            <a:spLocks noGrp="1"/>
          </p:cNvSpPr>
          <p:nvPr>
            <p:ph type="sldNum" sz="quarter" idx="12"/>
          </p:nvPr>
        </p:nvSpPr>
        <p:spPr/>
        <p:txBody>
          <a:bodyPr/>
          <a:lstStyle/>
          <a:p>
            <a:fld id="{27BCC797-F946-46B6-8701-253C573CEF11}" type="slidenum">
              <a:rPr lang="en-US" smtClean="0"/>
              <a:t>‹#›</a:t>
            </a:fld>
            <a:endParaRPr lang="en-US"/>
          </a:p>
        </p:txBody>
      </p:sp>
    </p:spTree>
    <p:extLst>
      <p:ext uri="{BB962C8B-B14F-4D97-AF65-F5344CB8AC3E}">
        <p14:creationId xmlns:p14="http://schemas.microsoft.com/office/powerpoint/2010/main" val="22137118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slideLayout" Target="../slideLayouts/slideLayout20.xml"/><Relationship Id="rId1" Type="http://schemas.openxmlformats.org/officeDocument/2006/relationships/slideLayout" Target="../slideLayouts/slideLayout19.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3.xml"/><Relationship Id="rId1"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6087FAA-9832-00DC-E4F9-BEAB28E8828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DBBF602-3F00-166C-9682-B41ADE06C1D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A1E6CA-8CCD-DE88-37A3-81060D173DD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B136628-3942-4824-840E-E5810C788CFC}" type="datetimeFigureOut">
              <a:rPr lang="en-US" smtClean="0"/>
              <a:t>6/26/2025</a:t>
            </a:fld>
            <a:endParaRPr lang="en-US"/>
          </a:p>
        </p:txBody>
      </p:sp>
      <p:sp>
        <p:nvSpPr>
          <p:cNvPr id="5" name="Footer Placeholder 4">
            <a:extLst>
              <a:ext uri="{FF2B5EF4-FFF2-40B4-BE49-F238E27FC236}">
                <a16:creationId xmlns:a16="http://schemas.microsoft.com/office/drawing/2014/main" id="{21D96417-71F4-9DB5-EE12-87C5E8C9A0E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08142E8E-5C71-FF2F-2F5C-06E4A716FBB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7BCC797-F946-46B6-8701-253C573CEF11}" type="slidenum">
              <a:rPr lang="en-US" smtClean="0"/>
              <a:t>‹#›</a:t>
            </a:fld>
            <a:endParaRPr lang="en-US"/>
          </a:p>
        </p:txBody>
      </p:sp>
    </p:spTree>
    <p:extLst>
      <p:ext uri="{BB962C8B-B14F-4D97-AF65-F5344CB8AC3E}">
        <p14:creationId xmlns:p14="http://schemas.microsoft.com/office/powerpoint/2010/main" val="13373739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8237BDE-F9E0-C596-0B2E-C3A4DCE5854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FEE1D13-FA3C-B3A3-BD00-2D41DCDFB4C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21D1B4-6476-F9CE-28F5-E91F5DC7B85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2FA6E4-5CDE-414D-BC8B-F807461B2BA2}" type="datetimeFigureOut">
              <a:rPr lang="en-US" smtClean="0"/>
              <a:t>6/26/2025</a:t>
            </a:fld>
            <a:endParaRPr lang="en-US" dirty="0"/>
          </a:p>
        </p:txBody>
      </p:sp>
      <p:sp>
        <p:nvSpPr>
          <p:cNvPr id="5" name="Footer Placeholder 4">
            <a:extLst>
              <a:ext uri="{FF2B5EF4-FFF2-40B4-BE49-F238E27FC236}">
                <a16:creationId xmlns:a16="http://schemas.microsoft.com/office/drawing/2014/main" id="{BFBEADFB-E14D-8D7A-3AF6-ADD1B5EAA73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040F25EB-9929-E691-BB58-85235451003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A2D185-12EC-1345-84C6-F37B919F986D}" type="slidenum">
              <a:rPr lang="en-US" smtClean="0"/>
              <a:t>‹#›</a:t>
            </a:fld>
            <a:endParaRPr lang="en-US" dirty="0"/>
          </a:p>
        </p:txBody>
      </p:sp>
    </p:spTree>
    <p:extLst>
      <p:ext uri="{BB962C8B-B14F-4D97-AF65-F5344CB8AC3E}">
        <p14:creationId xmlns:p14="http://schemas.microsoft.com/office/powerpoint/2010/main" val="1480321169"/>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2"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3"/>
          <a:stretch>
            <a:fillRect/>
          </a:stretch>
        </p:blipFill>
        <p:spPr>
          <a:xfrm>
            <a:off x="3" y="10888"/>
            <a:ext cx="12191995" cy="6851901"/>
          </a:xfrm>
          <a:prstGeom prst="rect">
            <a:avLst/>
          </a:prstGeom>
        </p:spPr>
      </p:pic>
      <p:sp>
        <p:nvSpPr>
          <p:cNvPr id="7" name="Slide Number Placeholder 3"/>
          <p:cNvSpPr>
            <a:spLocks noGrp="1"/>
          </p:cNvSpPr>
          <p:nvPr>
            <p:ph type="sldNum" sz="quarter" idx="4"/>
          </p:nvPr>
        </p:nvSpPr>
        <p:spPr>
          <a:xfrm>
            <a:off x="609600" y="6137518"/>
            <a:ext cx="2844800" cy="402801"/>
          </a:xfrm>
          <a:prstGeom prst="rect">
            <a:avLst/>
          </a:prstGeom>
        </p:spPr>
        <p:txBody>
          <a:bodyPr vert="horz" lIns="91440" tIns="45720" rIns="91440" bIns="45720" rtlCol="0" anchor="ctr"/>
          <a:lstStyle>
            <a:lvl1pPr algn="l">
              <a:defRPr sz="1600">
                <a:solidFill>
                  <a:schemeClr val="bg1"/>
                </a:solidFill>
              </a:defRPr>
            </a:lvl1pPr>
          </a:lstStyle>
          <a:p>
            <a:fld id="{050D04AE-9F87-9B4B-8485-05F6E3999503}" type="slidenum">
              <a:rPr lang="en-US" smtClean="0"/>
              <a:pPr/>
              <a:t>‹#›</a:t>
            </a:fld>
            <a:endParaRPr lang="en-US" dirty="0"/>
          </a:p>
        </p:txBody>
      </p:sp>
      <p:sp>
        <p:nvSpPr>
          <p:cNvPr id="2" name="Title Placeholder 1"/>
          <p:cNvSpPr>
            <a:spLocks noGrp="1"/>
          </p:cNvSpPr>
          <p:nvPr>
            <p:ph type="title"/>
          </p:nvPr>
        </p:nvSpPr>
        <p:spPr>
          <a:xfrm>
            <a:off x="658368" y="377952"/>
            <a:ext cx="10875264" cy="1143000"/>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p:cNvSpPr>
            <a:spLocks noGrp="1"/>
          </p:cNvSpPr>
          <p:nvPr>
            <p:ph type="body" idx="1"/>
          </p:nvPr>
        </p:nvSpPr>
        <p:spPr>
          <a:xfrm>
            <a:off x="658368" y="1600202"/>
            <a:ext cx="10875264" cy="4053687"/>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8161385"/>
      </p:ext>
    </p:extLst>
  </p:cSld>
  <p:clrMap bg1="lt1" tx1="dk1" bg2="lt2" tx2="dk2" accent1="accent1" accent2="accent2" accent3="accent3" accent4="accent4" accent5="accent5" accent6="accent6" hlink="hlink" folHlink="folHlink"/>
  <p:sldLayoutIdLst>
    <p:sldLayoutId id="2147483671" r:id="rId1"/>
  </p:sldLayoutIdLst>
  <p:hf hdr="0" ftr="0" dt="0"/>
  <p:txStyles>
    <p:titleStyle>
      <a:lvl1pPr algn="ctr" defTabSz="609630" rtl="0" eaLnBrk="1" latinLnBrk="0" hangingPunct="1">
        <a:spcBef>
          <a:spcPct val="0"/>
        </a:spcBef>
        <a:buNone/>
        <a:defRPr sz="5867" kern="1200">
          <a:solidFill>
            <a:srgbClr val="175FAE"/>
          </a:solidFill>
          <a:latin typeface="+mj-lt"/>
          <a:ea typeface="+mj-ea"/>
          <a:cs typeface="+mj-cs"/>
        </a:defRPr>
      </a:lvl1pPr>
    </p:titleStyle>
    <p:bodyStyle>
      <a:lvl1pPr marL="457223" indent="-457223" algn="l" defTabSz="609630" rtl="0" eaLnBrk="1" latinLnBrk="0" hangingPunct="1">
        <a:spcBef>
          <a:spcPct val="20000"/>
        </a:spcBef>
        <a:buFont typeface="Arial"/>
        <a:buChar char="•"/>
        <a:defRPr sz="4267" kern="1200">
          <a:solidFill>
            <a:schemeClr val="tx1"/>
          </a:solidFill>
          <a:latin typeface="+mn-lt"/>
          <a:ea typeface="+mn-ea"/>
          <a:cs typeface="+mn-cs"/>
        </a:defRPr>
      </a:lvl1pPr>
      <a:lvl2pPr marL="990650" indent="-381019" algn="l" defTabSz="609630" rtl="0" eaLnBrk="1" latinLnBrk="0" hangingPunct="1">
        <a:spcBef>
          <a:spcPct val="20000"/>
        </a:spcBef>
        <a:buFont typeface="Arial"/>
        <a:buChar char="–"/>
        <a:defRPr sz="3734" kern="1200">
          <a:solidFill>
            <a:schemeClr val="tx1"/>
          </a:solidFill>
          <a:latin typeface="+mn-lt"/>
          <a:ea typeface="+mn-ea"/>
          <a:cs typeface="+mn-cs"/>
        </a:defRPr>
      </a:lvl2pPr>
      <a:lvl3pPr marL="1524076" indent="-304815" algn="l" defTabSz="609630" rtl="0" eaLnBrk="1" latinLnBrk="0" hangingPunct="1">
        <a:spcBef>
          <a:spcPct val="20000"/>
        </a:spcBef>
        <a:buFont typeface="Arial"/>
        <a:buChar char="•"/>
        <a:defRPr sz="3200" kern="1200">
          <a:solidFill>
            <a:schemeClr val="tx1"/>
          </a:solidFill>
          <a:latin typeface="+mn-lt"/>
          <a:ea typeface="+mn-ea"/>
          <a:cs typeface="+mn-cs"/>
        </a:defRPr>
      </a:lvl3pPr>
      <a:lvl4pPr marL="2133707" indent="-304815" algn="l" defTabSz="609630" rtl="0" eaLnBrk="1" latinLnBrk="0" hangingPunct="1">
        <a:spcBef>
          <a:spcPct val="20000"/>
        </a:spcBef>
        <a:buFont typeface="Arial"/>
        <a:buChar char="–"/>
        <a:defRPr sz="2667" kern="1200">
          <a:solidFill>
            <a:schemeClr val="tx1"/>
          </a:solidFill>
          <a:latin typeface="+mn-lt"/>
          <a:ea typeface="+mn-ea"/>
          <a:cs typeface="+mn-cs"/>
        </a:defRPr>
      </a:lvl4pPr>
      <a:lvl5pPr marL="2743337" indent="-304815" algn="l" defTabSz="609630" rtl="0" eaLnBrk="1" latinLnBrk="0" hangingPunct="1">
        <a:spcBef>
          <a:spcPct val="20000"/>
        </a:spcBef>
        <a:buFont typeface="Arial"/>
        <a:buChar char="»"/>
        <a:defRPr sz="2667" kern="1200">
          <a:solidFill>
            <a:schemeClr val="tx1"/>
          </a:solidFill>
          <a:latin typeface="+mn-lt"/>
          <a:ea typeface="+mn-ea"/>
          <a:cs typeface="+mn-cs"/>
        </a:defRPr>
      </a:lvl5pPr>
      <a:lvl6pPr marL="3352968" indent="-304815" algn="l" defTabSz="609630" rtl="0" eaLnBrk="1" latinLnBrk="0" hangingPunct="1">
        <a:spcBef>
          <a:spcPct val="20000"/>
        </a:spcBef>
        <a:buFont typeface="Arial"/>
        <a:buChar char="•"/>
        <a:defRPr sz="2667" kern="1200">
          <a:solidFill>
            <a:schemeClr val="tx1"/>
          </a:solidFill>
          <a:latin typeface="+mn-lt"/>
          <a:ea typeface="+mn-ea"/>
          <a:cs typeface="+mn-cs"/>
        </a:defRPr>
      </a:lvl6pPr>
      <a:lvl7pPr marL="3962598" indent="-304815" algn="l" defTabSz="609630" rtl="0" eaLnBrk="1" latinLnBrk="0" hangingPunct="1">
        <a:spcBef>
          <a:spcPct val="20000"/>
        </a:spcBef>
        <a:buFont typeface="Arial"/>
        <a:buChar char="•"/>
        <a:defRPr sz="2667" kern="1200">
          <a:solidFill>
            <a:schemeClr val="tx1"/>
          </a:solidFill>
          <a:latin typeface="+mn-lt"/>
          <a:ea typeface="+mn-ea"/>
          <a:cs typeface="+mn-cs"/>
        </a:defRPr>
      </a:lvl7pPr>
      <a:lvl8pPr marL="4572229" indent="-304815" algn="l" defTabSz="609630" rtl="0" eaLnBrk="1" latinLnBrk="0" hangingPunct="1">
        <a:spcBef>
          <a:spcPct val="20000"/>
        </a:spcBef>
        <a:buFont typeface="Arial"/>
        <a:buChar char="•"/>
        <a:defRPr sz="2667" kern="1200">
          <a:solidFill>
            <a:schemeClr val="tx1"/>
          </a:solidFill>
          <a:latin typeface="+mn-lt"/>
          <a:ea typeface="+mn-ea"/>
          <a:cs typeface="+mn-cs"/>
        </a:defRPr>
      </a:lvl8pPr>
      <a:lvl9pPr marL="5181859" indent="-304815" algn="l" defTabSz="609630"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630" rtl="0" eaLnBrk="1" latinLnBrk="0" hangingPunct="1">
        <a:defRPr sz="2400" kern="1200">
          <a:solidFill>
            <a:schemeClr val="tx1"/>
          </a:solidFill>
          <a:latin typeface="+mn-lt"/>
          <a:ea typeface="+mn-ea"/>
          <a:cs typeface="+mn-cs"/>
        </a:defRPr>
      </a:lvl1pPr>
      <a:lvl2pPr marL="609630" algn="l" defTabSz="609630" rtl="0" eaLnBrk="1" latinLnBrk="0" hangingPunct="1">
        <a:defRPr sz="2400" kern="1200">
          <a:solidFill>
            <a:schemeClr val="tx1"/>
          </a:solidFill>
          <a:latin typeface="+mn-lt"/>
          <a:ea typeface="+mn-ea"/>
          <a:cs typeface="+mn-cs"/>
        </a:defRPr>
      </a:lvl2pPr>
      <a:lvl3pPr marL="1219261" algn="l" defTabSz="609630" rtl="0" eaLnBrk="1" latinLnBrk="0" hangingPunct="1">
        <a:defRPr sz="2400" kern="1200">
          <a:solidFill>
            <a:schemeClr val="tx1"/>
          </a:solidFill>
          <a:latin typeface="+mn-lt"/>
          <a:ea typeface="+mn-ea"/>
          <a:cs typeface="+mn-cs"/>
        </a:defRPr>
      </a:lvl3pPr>
      <a:lvl4pPr marL="1828891" algn="l" defTabSz="609630" rtl="0" eaLnBrk="1" latinLnBrk="0" hangingPunct="1">
        <a:defRPr sz="2400" kern="1200">
          <a:solidFill>
            <a:schemeClr val="tx1"/>
          </a:solidFill>
          <a:latin typeface="+mn-lt"/>
          <a:ea typeface="+mn-ea"/>
          <a:cs typeface="+mn-cs"/>
        </a:defRPr>
      </a:lvl4pPr>
      <a:lvl5pPr marL="2438522" algn="l" defTabSz="609630" rtl="0" eaLnBrk="1" latinLnBrk="0" hangingPunct="1">
        <a:defRPr sz="2400" kern="1200">
          <a:solidFill>
            <a:schemeClr val="tx1"/>
          </a:solidFill>
          <a:latin typeface="+mn-lt"/>
          <a:ea typeface="+mn-ea"/>
          <a:cs typeface="+mn-cs"/>
        </a:defRPr>
      </a:lvl5pPr>
      <a:lvl6pPr marL="3048152" algn="l" defTabSz="609630" rtl="0" eaLnBrk="1" latinLnBrk="0" hangingPunct="1">
        <a:defRPr sz="2400" kern="1200">
          <a:solidFill>
            <a:schemeClr val="tx1"/>
          </a:solidFill>
          <a:latin typeface="+mn-lt"/>
          <a:ea typeface="+mn-ea"/>
          <a:cs typeface="+mn-cs"/>
        </a:defRPr>
      </a:lvl6pPr>
      <a:lvl7pPr marL="3657783" algn="l" defTabSz="609630" rtl="0" eaLnBrk="1" latinLnBrk="0" hangingPunct="1">
        <a:defRPr sz="2400" kern="1200">
          <a:solidFill>
            <a:schemeClr val="tx1"/>
          </a:solidFill>
          <a:latin typeface="+mn-lt"/>
          <a:ea typeface="+mn-ea"/>
          <a:cs typeface="+mn-cs"/>
        </a:defRPr>
      </a:lvl7pPr>
      <a:lvl8pPr marL="4267413" algn="l" defTabSz="609630" rtl="0" eaLnBrk="1" latinLnBrk="0" hangingPunct="1">
        <a:defRPr sz="2400" kern="1200">
          <a:solidFill>
            <a:schemeClr val="tx1"/>
          </a:solidFill>
          <a:latin typeface="+mn-lt"/>
          <a:ea typeface="+mn-ea"/>
          <a:cs typeface="+mn-cs"/>
        </a:defRPr>
      </a:lvl8pPr>
      <a:lvl9pPr marL="4877044" algn="l" defTabSz="60963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image" Target="../media/image28.jpg"/><Relationship Id="rId4" Type="http://schemas.openxmlformats.org/officeDocument/2006/relationships/image" Target="../media/image27.jpeg"/></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14.xml"/><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16.xml"/><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g"/><Relationship Id="rId1" Type="http://schemas.openxmlformats.org/officeDocument/2006/relationships/slideLayout" Target="../slideLayouts/slideLayout16.xml"/><Relationship Id="rId6" Type="http://schemas.openxmlformats.org/officeDocument/2006/relationships/image" Target="../media/image9.jpeg"/><Relationship Id="rId5" Type="http://schemas.openxmlformats.org/officeDocument/2006/relationships/image" Target="../media/image8.png"/><Relationship Id="rId4" Type="http://schemas.openxmlformats.org/officeDocument/2006/relationships/image" Target="../media/image7.jpg"/></Relationships>
</file>

<file path=ppt/slides/_rels/slide2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6.xml"/><Relationship Id="rId1" Type="http://schemas.openxmlformats.org/officeDocument/2006/relationships/slideLayout" Target="../slideLayouts/slideLayout16.xml"/><Relationship Id="rId5" Type="http://schemas.openxmlformats.org/officeDocument/2006/relationships/image" Target="../media/image42.jpeg"/><Relationship Id="rId4" Type="http://schemas.openxmlformats.org/officeDocument/2006/relationships/image" Target="../media/image4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8.xml"/><Relationship Id="rId1" Type="http://schemas.openxmlformats.org/officeDocument/2006/relationships/slideLayout" Target="../slideLayouts/slideLayout18.xml"/><Relationship Id="rId4" Type="http://schemas.openxmlformats.org/officeDocument/2006/relationships/image" Target="../media/image44.sv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8" Type="http://schemas.openxmlformats.org/officeDocument/2006/relationships/image" Target="../media/image15.jpg"/><Relationship Id="rId3" Type="http://schemas.openxmlformats.org/officeDocument/2006/relationships/image" Target="../media/image5.jpg"/><Relationship Id="rId7" Type="http://schemas.openxmlformats.org/officeDocument/2006/relationships/image" Target="../media/image14.jpg"/><Relationship Id="rId2" Type="http://schemas.openxmlformats.org/officeDocument/2006/relationships/image" Target="../media/image10.png"/><Relationship Id="rId1" Type="http://schemas.openxmlformats.org/officeDocument/2006/relationships/slideLayout" Target="../slideLayouts/slideLayout16.xml"/><Relationship Id="rId6" Type="http://schemas.openxmlformats.org/officeDocument/2006/relationships/image" Target="../media/image13.jpeg"/><Relationship Id="rId5" Type="http://schemas.openxmlformats.org/officeDocument/2006/relationships/image" Target="../media/image12.jpg"/><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50.png"/></Relationships>
</file>

<file path=ppt/slides/_rels/slide3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6.xml"/><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5.jpg"/><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7.xml"/><Relationship Id="rId1" Type="http://schemas.openxmlformats.org/officeDocument/2006/relationships/slideLayout" Target="../slideLayouts/slideLayout19.xml"/></Relationships>
</file>

<file path=ppt/slides/_rels/slide4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8.xml"/><Relationship Id="rId1" Type="http://schemas.openxmlformats.org/officeDocument/2006/relationships/slideLayout" Target="../slideLayouts/slideLayout19.xml"/></Relationships>
</file>

<file path=ppt/slides/_rels/slide4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9.xml"/><Relationship Id="rId1" Type="http://schemas.openxmlformats.org/officeDocument/2006/relationships/slideLayout" Target="../slideLayouts/slideLayout19.xml"/></Relationships>
</file>

<file path=ppt/slides/_rels/slide43.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51.png"/><Relationship Id="rId7" Type="http://schemas.openxmlformats.org/officeDocument/2006/relationships/diagramQuickStyle" Target="../diagrams/quickStyle2.xml"/><Relationship Id="rId2" Type="http://schemas.openxmlformats.org/officeDocument/2006/relationships/notesSlide" Target="../notesSlides/notesSlide30.xml"/><Relationship Id="rId1" Type="http://schemas.openxmlformats.org/officeDocument/2006/relationships/slideLayout" Target="../slideLayouts/slideLayout19.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hyperlink" Target="http://www.floridadisaster.biz/" TargetMode="External"/><Relationship Id="rId9" Type="http://schemas.microsoft.com/office/2007/relationships/diagramDrawing" Target="../diagrams/drawing2.xml"/></Relationships>
</file>

<file path=ppt/slides/_rels/slide4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1.xml"/><Relationship Id="rId1" Type="http://schemas.openxmlformats.org/officeDocument/2006/relationships/slideLayout" Target="../slideLayouts/slideLayout19.xml"/></Relationships>
</file>

<file path=ppt/slides/_rels/slide45.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32.xml"/><Relationship Id="rId1" Type="http://schemas.openxmlformats.org/officeDocument/2006/relationships/slideLayout" Target="../slideLayouts/slideLayout19.xml"/></Relationships>
</file>

<file path=ppt/slides/_rels/slide46.xml.rels><?xml version="1.0" encoding="UTF-8" standalone="yes"?>
<Relationships xmlns="http://schemas.openxmlformats.org/package/2006/relationships"><Relationship Id="rId3" Type="http://schemas.openxmlformats.org/officeDocument/2006/relationships/hyperlink" Target="http://www.floridajobs.org/BDA" TargetMode="External"/><Relationship Id="rId7" Type="http://schemas.openxmlformats.org/officeDocument/2006/relationships/image" Target="../media/image51.png"/><Relationship Id="rId2" Type="http://schemas.openxmlformats.org/officeDocument/2006/relationships/notesSlide" Target="../notesSlides/notesSlide33.xml"/><Relationship Id="rId1" Type="http://schemas.openxmlformats.org/officeDocument/2006/relationships/slideLayout" Target="../slideLayouts/slideLayout19.xml"/><Relationship Id="rId6" Type="http://schemas.openxmlformats.org/officeDocument/2006/relationships/hyperlink" Target="http://www.floridajobs.org/disaster-recovery-dislocated-worker-grants" TargetMode="External"/><Relationship Id="rId5" Type="http://schemas.openxmlformats.org/officeDocument/2006/relationships/hyperlink" Target="http://www.floridajobs.org/DUA" TargetMode="External"/><Relationship Id="rId4" Type="http://schemas.openxmlformats.org/officeDocument/2006/relationships/hyperlink" Target="http://www.floridajobs.org/EBL"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4.xml"/><Relationship Id="rId1" Type="http://schemas.openxmlformats.org/officeDocument/2006/relationships/slideLayout" Target="../slideLayouts/slideLayout19.xml"/></Relationships>
</file>

<file path=ppt/slides/_rels/slide4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1.png"/><Relationship Id="rId1" Type="http://schemas.openxmlformats.org/officeDocument/2006/relationships/slideLayout" Target="../slideLayouts/slideLayout19.xml"/><Relationship Id="rId4" Type="http://schemas.openxmlformats.org/officeDocument/2006/relationships/image" Target="../media/image54.svg"/></Relationships>
</file>

<file path=ppt/slides/_rels/slide4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5.xml"/><Relationship Id="rId1" Type="http://schemas.openxmlformats.org/officeDocument/2006/relationships/slideLayout" Target="../slideLayouts/slideLayout19.xml"/><Relationship Id="rId5" Type="http://schemas.openxmlformats.org/officeDocument/2006/relationships/image" Target="../media/image56.svg"/><Relationship Id="rId4" Type="http://schemas.openxmlformats.org/officeDocument/2006/relationships/image" Target="../media/image55.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2.xml"/></Relationships>
</file>

<file path=ppt/slides/_rels/slide50.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notesSlide" Target="../notesSlides/notesSlide36.xml"/><Relationship Id="rId1" Type="http://schemas.openxmlformats.org/officeDocument/2006/relationships/slideLayout" Target="../slideLayouts/slideLayout20.xml"/><Relationship Id="rId6" Type="http://schemas.openxmlformats.org/officeDocument/2006/relationships/image" Target="../media/image60.jpg"/><Relationship Id="rId5" Type="http://schemas.openxmlformats.org/officeDocument/2006/relationships/image" Target="../media/image59.png"/><Relationship Id="rId4" Type="http://schemas.openxmlformats.org/officeDocument/2006/relationships/image" Target="../media/image58.jpg"/></Relationships>
</file>

<file path=ppt/slides/_rels/slide5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7.xml"/><Relationship Id="rId1" Type="http://schemas.openxmlformats.org/officeDocument/2006/relationships/slideLayout" Target="../slideLayouts/slideLayout19.xml"/></Relationships>
</file>

<file path=ppt/slides/_rels/slide5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9.xml"/></Relationships>
</file>

<file path=ppt/slides/_rels/slide5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8.xml"/><Relationship Id="rId1" Type="http://schemas.openxmlformats.org/officeDocument/2006/relationships/slideLayout" Target="../slideLayouts/slideLayout19.xml"/><Relationship Id="rId4" Type="http://schemas.openxmlformats.org/officeDocument/2006/relationships/image" Target="../media/image63.jpg"/></Relationships>
</file>

<file path=ppt/slides/_rels/slide5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9.xml"/><Relationship Id="rId1" Type="http://schemas.openxmlformats.org/officeDocument/2006/relationships/slideLayout" Target="../slideLayouts/slideLayout19.xml"/></Relationships>
</file>

<file path=ppt/slides/_rels/slide55.xml.rels><?xml version="1.0" encoding="UTF-8" standalone="yes"?>
<Relationships xmlns="http://schemas.openxmlformats.org/package/2006/relationships"><Relationship Id="rId3" Type="http://schemas.openxmlformats.org/officeDocument/2006/relationships/hyperlink" Target="http://www.careersourcesouthwestflorida.com/" TargetMode="External"/><Relationship Id="rId2" Type="http://schemas.openxmlformats.org/officeDocument/2006/relationships/image" Target="../media/image64.png"/><Relationship Id="rId1" Type="http://schemas.openxmlformats.org/officeDocument/2006/relationships/slideLayout" Target="../slideLayouts/slideLayout19.xml"/></Relationships>
</file>

<file path=ppt/slides/_rels/slide56.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image" Target="../media/image65.png"/><Relationship Id="rId1" Type="http://schemas.openxmlformats.org/officeDocument/2006/relationships/slideLayout" Target="../slideLayouts/slideLayout19.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57.xml.rels><?xml version="1.0" encoding="UTF-8" standalone="yes"?>
<Relationships xmlns="http://schemas.openxmlformats.org/package/2006/relationships"><Relationship Id="rId8" Type="http://schemas.openxmlformats.org/officeDocument/2006/relationships/hyperlink" Target="https://unitedwaylee.org/" TargetMode="External"/><Relationship Id="rId3" Type="http://schemas.openxmlformats.org/officeDocument/2006/relationships/hyperlink" Target="https://www.unitedwayccfl.org/resources" TargetMode="External"/><Relationship Id="rId7" Type="http://schemas.openxmlformats.org/officeDocument/2006/relationships/hyperlink" Target="https://volunteer.volunteerflorida.org/search?sort_c&amp;sort_o&amp;opportunity_id&amp;page=1" TargetMode="External"/><Relationship Id="rId12" Type="http://schemas.openxmlformats.org/officeDocument/2006/relationships/hyperlink" Target="http://coadfl.org/" TargetMode="External"/><Relationship Id="rId2" Type="http://schemas.openxmlformats.org/officeDocument/2006/relationships/image" Target="../media/image72.png"/><Relationship Id="rId1" Type="http://schemas.openxmlformats.org/officeDocument/2006/relationships/slideLayout" Target="../slideLayouts/slideLayout19.xml"/><Relationship Id="rId6" Type="http://schemas.openxmlformats.org/officeDocument/2006/relationships/hyperlink" Target="https://www.charlottecountyfl.gov/departments/public-safety/emergency-management/" TargetMode="External"/><Relationship Id="rId11" Type="http://schemas.openxmlformats.org/officeDocument/2006/relationships/image" Target="../media/image71.png"/><Relationship Id="rId5" Type="http://schemas.openxmlformats.org/officeDocument/2006/relationships/hyperlink" Target="https://unitedwayccfl.org/hurricanes" TargetMode="External"/><Relationship Id="rId10" Type="http://schemas.openxmlformats.org/officeDocument/2006/relationships/hyperlink" Target="https://unitedwaysuncoast.org/?gad_source=1&amp;gclid=Cj0KCQiAjMKqBhCgARIsAPDgWlygOaI5kOhLXG5lGRKvsOvcOppzT3VFE77Y80Cq8gesrZd_B2cygIEaAkUhEALw_wcB" TargetMode="External"/><Relationship Id="rId4" Type="http://schemas.openxmlformats.org/officeDocument/2006/relationships/hyperlink" Target="https://www.facebook.com/UWCCFL/" TargetMode="External"/><Relationship Id="rId9" Type="http://schemas.openxmlformats.org/officeDocument/2006/relationships/hyperlink" Target="https://uwssc.org/" TargetMode="External"/></Relationships>
</file>

<file path=ppt/slides/_rels/slide5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19.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5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hyperlink" Target="http://www.unitedwayccfl.org/" TargetMode="External"/><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6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25.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D25F302-27C5-414F-97F8-6EA0A6C028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Triangle 11">
            <a:extLst>
              <a:ext uri="{FF2B5EF4-FFF2-40B4-BE49-F238E27FC236}">
                <a16:creationId xmlns:a16="http://schemas.microsoft.com/office/drawing/2014/main" id="{830A36F8-48C2-4842-A87B-8CE8DF4E7F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8F451A30-466B-4996-9BA5-CD6ABCC6D5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978759B-86E3-CCDC-BFB5-81F74F15DDEB}"/>
              </a:ext>
            </a:extLst>
          </p:cNvPr>
          <p:cNvSpPr>
            <a:spLocks noGrp="1"/>
          </p:cNvSpPr>
          <p:nvPr>
            <p:ph type="title"/>
          </p:nvPr>
        </p:nvSpPr>
        <p:spPr>
          <a:xfrm>
            <a:off x="1123356" y="1188637"/>
            <a:ext cx="9984615" cy="1597228"/>
          </a:xfrm>
        </p:spPr>
        <p:txBody>
          <a:bodyPr vert="horz" lIns="91440" tIns="45720" rIns="91440" bIns="45720" rtlCol="0" anchor="ctr">
            <a:normAutofit/>
          </a:bodyPr>
          <a:lstStyle/>
          <a:p>
            <a:pPr>
              <a:spcBef>
                <a:spcPct val="0"/>
              </a:spcBef>
            </a:pPr>
            <a:r>
              <a:rPr lang="en-US" sz="5100" dirty="0">
                <a:solidFill>
                  <a:schemeClr val="tx1"/>
                </a:solidFill>
                <a:latin typeface="+mj-lt"/>
                <a:ea typeface="+mj-ea"/>
                <a:cs typeface="+mj-cs"/>
              </a:rPr>
              <a:t>Charlotte County Economic Development</a:t>
            </a:r>
          </a:p>
        </p:txBody>
      </p:sp>
      <p:sp>
        <p:nvSpPr>
          <p:cNvPr id="3" name="Text Placeholder 2">
            <a:extLst>
              <a:ext uri="{FF2B5EF4-FFF2-40B4-BE49-F238E27FC236}">
                <a16:creationId xmlns:a16="http://schemas.microsoft.com/office/drawing/2014/main" id="{26BF30A2-5FB9-6862-269D-29426BAFC2FF}"/>
              </a:ext>
            </a:extLst>
          </p:cNvPr>
          <p:cNvSpPr>
            <a:spLocks noGrp="1"/>
          </p:cNvSpPr>
          <p:nvPr>
            <p:ph type="body" idx="1"/>
          </p:nvPr>
        </p:nvSpPr>
        <p:spPr>
          <a:xfrm>
            <a:off x="5255260" y="2998278"/>
            <a:ext cx="4428236" cy="2728198"/>
          </a:xfrm>
        </p:spPr>
        <p:txBody>
          <a:bodyPr vert="horz" lIns="91440" tIns="45720" rIns="91440" bIns="45720" rtlCol="0" anchor="t">
            <a:normAutofit/>
          </a:bodyPr>
          <a:lstStyle/>
          <a:p>
            <a:pPr marL="228600" indent="0" algn="ctr">
              <a:lnSpc>
                <a:spcPct val="90000"/>
              </a:lnSpc>
              <a:buNone/>
            </a:pPr>
            <a:r>
              <a:rPr lang="en-US" sz="2000" dirty="0">
                <a:solidFill>
                  <a:schemeClr val="tx1"/>
                </a:solidFill>
              </a:rPr>
              <a:t>Welcome to the 🌪️ 2025 Hurricane Preparedness Webinar for Businesses</a:t>
            </a:r>
          </a:p>
        </p:txBody>
      </p:sp>
      <p:pic>
        <p:nvPicPr>
          <p:cNvPr id="7" name="Picture 6" descr="Logo, company name&#10;&#10;AI-generated content may be incorrect.">
            <a:extLst>
              <a:ext uri="{FF2B5EF4-FFF2-40B4-BE49-F238E27FC236}">
                <a16:creationId xmlns:a16="http://schemas.microsoft.com/office/drawing/2014/main" id="{85ADF535-0E1B-A239-9A02-673B4A8FD9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9502" y="2930660"/>
            <a:ext cx="3663696" cy="2282952"/>
          </a:xfrm>
          <a:prstGeom prst="rect">
            <a:avLst/>
          </a:prstGeom>
        </p:spPr>
      </p:pic>
    </p:spTree>
    <p:extLst>
      <p:ext uri="{BB962C8B-B14F-4D97-AF65-F5344CB8AC3E}">
        <p14:creationId xmlns:p14="http://schemas.microsoft.com/office/powerpoint/2010/main" val="429300785"/>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22558"/>
            <a:ext cx="12191997" cy="2316149"/>
            <a:chOff x="0" y="-38100"/>
            <a:chExt cx="4816592" cy="915022"/>
          </a:xfrm>
        </p:grpSpPr>
        <p:sp>
          <p:nvSpPr>
            <p:cNvPr id="3" name="Freeform 3"/>
            <p:cNvSpPr/>
            <p:nvPr/>
          </p:nvSpPr>
          <p:spPr>
            <a:xfrm>
              <a:off x="0" y="0"/>
              <a:ext cx="4816592" cy="876922"/>
            </a:xfrm>
            <a:custGeom>
              <a:avLst/>
              <a:gdLst/>
              <a:ahLst/>
              <a:cxnLst/>
              <a:rect l="l" t="t" r="r" b="b"/>
              <a:pathLst>
                <a:path w="4816592" h="876922">
                  <a:moveTo>
                    <a:pt x="0" y="0"/>
                  </a:moveTo>
                  <a:lnTo>
                    <a:pt x="4816592" y="0"/>
                  </a:lnTo>
                  <a:lnTo>
                    <a:pt x="4816592" y="876922"/>
                  </a:lnTo>
                  <a:lnTo>
                    <a:pt x="0" y="876922"/>
                  </a:lnTo>
                  <a:close/>
                </a:path>
              </a:pathLst>
            </a:custGeom>
            <a:solidFill>
              <a:srgbClr val="046BAD"/>
            </a:solidFill>
          </p:spPr>
          <p:txBody>
            <a:bodyPr/>
            <a:lstStyle/>
            <a:p>
              <a:endParaRPr lang="en-US" sz="1200"/>
            </a:p>
          </p:txBody>
        </p:sp>
        <p:sp>
          <p:nvSpPr>
            <p:cNvPr id="4" name="TextBox 4"/>
            <p:cNvSpPr txBox="1"/>
            <p:nvPr/>
          </p:nvSpPr>
          <p:spPr>
            <a:xfrm>
              <a:off x="0" y="-38100"/>
              <a:ext cx="812800" cy="850900"/>
            </a:xfrm>
            <a:prstGeom prst="rect">
              <a:avLst/>
            </a:prstGeom>
          </p:spPr>
          <p:txBody>
            <a:bodyPr lIns="33867" tIns="33867" rIns="33867" bIns="33867" rtlCol="0" anchor="ctr"/>
            <a:lstStyle/>
            <a:p>
              <a:pPr algn="ctr">
                <a:lnSpc>
                  <a:spcPts val="1773"/>
                </a:lnSpc>
              </a:pPr>
              <a:endParaRPr sz="1200"/>
            </a:p>
          </p:txBody>
        </p:sp>
      </p:grpSp>
      <p:sp>
        <p:nvSpPr>
          <p:cNvPr id="11" name="TextBox 11"/>
          <p:cNvSpPr txBox="1"/>
          <p:nvPr/>
        </p:nvSpPr>
        <p:spPr>
          <a:xfrm>
            <a:off x="0" y="615188"/>
            <a:ext cx="12192000" cy="867289"/>
          </a:xfrm>
          <a:prstGeom prst="rect">
            <a:avLst/>
          </a:prstGeom>
        </p:spPr>
        <p:txBody>
          <a:bodyPr lIns="0" tIns="0" rIns="0" bIns="0" rtlCol="0" anchor="t">
            <a:spAutoFit/>
          </a:bodyPr>
          <a:lstStyle/>
          <a:p>
            <a:pPr algn="ctr">
              <a:lnSpc>
                <a:spcPts val="7560"/>
              </a:lnSpc>
            </a:pPr>
            <a:r>
              <a:rPr lang="en-US" sz="4667" spc="53" dirty="0">
                <a:solidFill>
                  <a:srgbClr val="F8FBFD"/>
                </a:solidFill>
                <a:latin typeface="Montserrat Classic Bold"/>
              </a:rPr>
              <a:t>Damaging Wind</a:t>
            </a:r>
          </a:p>
        </p:txBody>
      </p:sp>
      <p:sp>
        <p:nvSpPr>
          <p:cNvPr id="8" name="Content Placeholder 7">
            <a:extLst>
              <a:ext uri="{FF2B5EF4-FFF2-40B4-BE49-F238E27FC236}">
                <a16:creationId xmlns:a16="http://schemas.microsoft.com/office/drawing/2014/main" id="{63A3C4AE-D461-0290-F36F-931868A9B90E}"/>
              </a:ext>
            </a:extLst>
          </p:cNvPr>
          <p:cNvSpPr>
            <a:spLocks noGrp="1"/>
          </p:cNvSpPr>
          <p:nvPr>
            <p:ph sz="half" idx="1"/>
          </p:nvPr>
        </p:nvSpPr>
        <p:spPr>
          <a:xfrm>
            <a:off x="311266" y="2413000"/>
            <a:ext cx="5364480" cy="4023360"/>
          </a:xfrm>
        </p:spPr>
        <p:txBody>
          <a:bodyPr/>
          <a:lstStyle/>
          <a:p>
            <a:pPr>
              <a:lnSpc>
                <a:spcPct val="150000"/>
              </a:lnSpc>
            </a:pPr>
            <a:r>
              <a:rPr lang="en-US" dirty="0"/>
              <a:t>Hurricane Category</a:t>
            </a:r>
          </a:p>
          <a:p>
            <a:pPr>
              <a:lnSpc>
                <a:spcPct val="150000"/>
              </a:lnSpc>
            </a:pPr>
            <a:r>
              <a:rPr lang="en-US" dirty="0"/>
              <a:t>Tornado potential</a:t>
            </a:r>
          </a:p>
          <a:p>
            <a:pPr>
              <a:lnSpc>
                <a:spcPct val="150000"/>
              </a:lnSpc>
            </a:pPr>
            <a:r>
              <a:rPr lang="en-US" dirty="0"/>
              <a:t>Building code</a:t>
            </a:r>
          </a:p>
        </p:txBody>
      </p:sp>
      <p:pic>
        <p:nvPicPr>
          <p:cNvPr id="6" name="Picture 5" descr="A building with cars parked in front&#10;&#10;AI-generated content may be incorrect.">
            <a:extLst>
              <a:ext uri="{FF2B5EF4-FFF2-40B4-BE49-F238E27FC236}">
                <a16:creationId xmlns:a16="http://schemas.microsoft.com/office/drawing/2014/main" id="{2F900C42-ADC3-3D49-8677-E6B87229A0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54645" y="1651000"/>
            <a:ext cx="4334933" cy="3251200"/>
          </a:xfrm>
          <a:prstGeom prst="rect">
            <a:avLst/>
          </a:prstGeom>
        </p:spPr>
      </p:pic>
      <p:pic>
        <p:nvPicPr>
          <p:cNvPr id="9" name="Picture 8" descr="A house being built&#10;&#10;AI-generated content may be incorrect.">
            <a:extLst>
              <a:ext uri="{FF2B5EF4-FFF2-40B4-BE49-F238E27FC236}">
                <a16:creationId xmlns:a16="http://schemas.microsoft.com/office/drawing/2014/main" id="{3A53D22C-A213-9208-EEDE-A54B9A2D50E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94019" y="4457700"/>
            <a:ext cx="3200400" cy="2400300"/>
          </a:xfrm>
          <a:prstGeom prst="rect">
            <a:avLst/>
          </a:prstGeom>
        </p:spPr>
      </p:pic>
      <p:pic>
        <p:nvPicPr>
          <p:cNvPr id="13" name="Picture 12" descr="A tree that has fallen on a house&#10;&#10;AI-generated content may be incorrect.">
            <a:extLst>
              <a:ext uri="{FF2B5EF4-FFF2-40B4-BE49-F238E27FC236}">
                <a16:creationId xmlns:a16="http://schemas.microsoft.com/office/drawing/2014/main" id="{C3149E9B-50D2-D33B-87EA-5AFDB7D2FFD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50195" y="3750132"/>
            <a:ext cx="4143824" cy="3107868"/>
          </a:xfrm>
          <a:prstGeom prst="rect">
            <a:avLst/>
          </a:prstGeom>
        </p:spPr>
      </p:pic>
    </p:spTree>
    <p:extLst>
      <p:ext uri="{BB962C8B-B14F-4D97-AF65-F5344CB8AC3E}">
        <p14:creationId xmlns:p14="http://schemas.microsoft.com/office/powerpoint/2010/main" val="2179097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 y="20782"/>
            <a:ext cx="12192000" cy="2219708"/>
            <a:chOff x="0" y="0"/>
            <a:chExt cx="4816593" cy="876922"/>
          </a:xfrm>
        </p:grpSpPr>
        <p:sp>
          <p:nvSpPr>
            <p:cNvPr id="3" name="Freeform 3"/>
            <p:cNvSpPr/>
            <p:nvPr/>
          </p:nvSpPr>
          <p:spPr>
            <a:xfrm>
              <a:off x="0" y="0"/>
              <a:ext cx="4816592" cy="876922"/>
            </a:xfrm>
            <a:custGeom>
              <a:avLst/>
              <a:gdLst/>
              <a:ahLst/>
              <a:cxnLst/>
              <a:rect l="l" t="t" r="r" b="b"/>
              <a:pathLst>
                <a:path w="4816592" h="876922">
                  <a:moveTo>
                    <a:pt x="0" y="0"/>
                  </a:moveTo>
                  <a:lnTo>
                    <a:pt x="4816592" y="0"/>
                  </a:lnTo>
                  <a:lnTo>
                    <a:pt x="4816592" y="876922"/>
                  </a:lnTo>
                  <a:lnTo>
                    <a:pt x="0" y="876922"/>
                  </a:lnTo>
                  <a:close/>
                </a:path>
              </a:pathLst>
            </a:custGeom>
            <a:solidFill>
              <a:srgbClr val="8AB530"/>
            </a:solidFill>
          </p:spPr>
          <p:txBody>
            <a:bodyPr/>
            <a:lstStyle/>
            <a:p>
              <a:endParaRPr lang="en-US" sz="1200"/>
            </a:p>
          </p:txBody>
        </p:sp>
        <p:sp>
          <p:nvSpPr>
            <p:cNvPr id="4" name="TextBox 4"/>
            <p:cNvSpPr txBox="1"/>
            <p:nvPr/>
          </p:nvSpPr>
          <p:spPr>
            <a:xfrm>
              <a:off x="0" y="-38100"/>
              <a:ext cx="812800" cy="850900"/>
            </a:xfrm>
            <a:prstGeom prst="rect">
              <a:avLst/>
            </a:prstGeom>
          </p:spPr>
          <p:txBody>
            <a:bodyPr lIns="33867" tIns="33867" rIns="33867" bIns="33867" rtlCol="0" anchor="ctr"/>
            <a:lstStyle/>
            <a:p>
              <a:pPr algn="ctr">
                <a:lnSpc>
                  <a:spcPts val="1773"/>
                </a:lnSpc>
              </a:pPr>
              <a:endParaRPr sz="1200"/>
            </a:p>
          </p:txBody>
        </p:sp>
      </p:grpSp>
      <p:sp>
        <p:nvSpPr>
          <p:cNvPr id="8" name="TextBox 7">
            <a:extLst>
              <a:ext uri="{FF2B5EF4-FFF2-40B4-BE49-F238E27FC236}">
                <a16:creationId xmlns:a16="http://schemas.microsoft.com/office/drawing/2014/main" id="{D9D06925-48BB-CBD2-13F8-7147D89B3825}"/>
              </a:ext>
            </a:extLst>
          </p:cNvPr>
          <p:cNvSpPr txBox="1"/>
          <p:nvPr/>
        </p:nvSpPr>
        <p:spPr>
          <a:xfrm>
            <a:off x="1496047" y="693222"/>
            <a:ext cx="9199903" cy="810543"/>
          </a:xfrm>
          <a:prstGeom prst="rect">
            <a:avLst/>
          </a:prstGeom>
          <a:noFill/>
        </p:spPr>
        <p:txBody>
          <a:bodyPr wrap="square">
            <a:spAutoFit/>
          </a:bodyPr>
          <a:lstStyle/>
          <a:p>
            <a:pPr algn="ctr"/>
            <a:r>
              <a:rPr lang="en-US" sz="4667" spc="53" dirty="0">
                <a:solidFill>
                  <a:schemeClr val="bg1"/>
                </a:solidFill>
                <a:latin typeface="Montserrat Classic Bold"/>
              </a:rPr>
              <a:t>Culture of Preparedness</a:t>
            </a:r>
          </a:p>
        </p:txBody>
      </p:sp>
      <p:sp>
        <p:nvSpPr>
          <p:cNvPr id="9" name="Content Placeholder 8">
            <a:extLst>
              <a:ext uri="{FF2B5EF4-FFF2-40B4-BE49-F238E27FC236}">
                <a16:creationId xmlns:a16="http://schemas.microsoft.com/office/drawing/2014/main" id="{16DDF583-4C1C-842E-ECFD-56CB1158B7E5}"/>
              </a:ext>
            </a:extLst>
          </p:cNvPr>
          <p:cNvSpPr>
            <a:spLocks noGrp="1"/>
          </p:cNvSpPr>
          <p:nvPr>
            <p:ph sz="half" idx="1"/>
          </p:nvPr>
        </p:nvSpPr>
        <p:spPr>
          <a:xfrm>
            <a:off x="134620" y="2336931"/>
            <a:ext cx="5364480" cy="3403470"/>
          </a:xfrm>
        </p:spPr>
        <p:txBody>
          <a:bodyPr>
            <a:normAutofit fontScale="85000" lnSpcReduction="10000"/>
          </a:bodyPr>
          <a:lstStyle/>
          <a:p>
            <a:pPr marL="0" indent="0">
              <a:spcBef>
                <a:spcPts val="0"/>
              </a:spcBef>
              <a:buNone/>
            </a:pPr>
            <a:r>
              <a:rPr lang="en-US" sz="4000" b="1" u="sng" dirty="0"/>
              <a:t>Household Preparedness</a:t>
            </a:r>
            <a:endParaRPr lang="en-US" sz="4000" b="1" dirty="0"/>
          </a:p>
          <a:p>
            <a:pPr marL="304815" indent="-304815">
              <a:lnSpc>
                <a:spcPct val="160000"/>
              </a:lnSpc>
            </a:pPr>
            <a:r>
              <a:rPr lang="en-US" sz="2600" dirty="0"/>
              <a:t>Understand Your Risk</a:t>
            </a:r>
          </a:p>
          <a:p>
            <a:pPr marL="304815" indent="-304815">
              <a:lnSpc>
                <a:spcPct val="160000"/>
              </a:lnSpc>
            </a:pPr>
            <a:r>
              <a:rPr lang="en-US" sz="2600" dirty="0"/>
              <a:t>Make a Plan</a:t>
            </a:r>
          </a:p>
          <a:p>
            <a:pPr marL="304815" indent="-304815">
              <a:lnSpc>
                <a:spcPct val="160000"/>
              </a:lnSpc>
            </a:pPr>
            <a:r>
              <a:rPr lang="en-US" sz="2600" dirty="0"/>
              <a:t>Prepare (Disaster Kits, Documents)</a:t>
            </a:r>
          </a:p>
          <a:p>
            <a:pPr marL="304815" indent="-304815">
              <a:lnSpc>
                <a:spcPct val="160000"/>
              </a:lnSpc>
            </a:pPr>
            <a:r>
              <a:rPr lang="en-US" sz="2600" dirty="0"/>
              <a:t>Stay Informed</a:t>
            </a:r>
          </a:p>
          <a:p>
            <a:pPr marL="0" indent="0">
              <a:buNone/>
            </a:pPr>
            <a:endParaRPr lang="en-US" dirty="0"/>
          </a:p>
        </p:txBody>
      </p:sp>
      <p:sp>
        <p:nvSpPr>
          <p:cNvPr id="6" name="Content Placeholder 5">
            <a:extLst>
              <a:ext uri="{FF2B5EF4-FFF2-40B4-BE49-F238E27FC236}">
                <a16:creationId xmlns:a16="http://schemas.microsoft.com/office/drawing/2014/main" id="{023CEFD9-E36F-678B-3DD1-186623FFE349}"/>
              </a:ext>
            </a:extLst>
          </p:cNvPr>
          <p:cNvSpPr>
            <a:spLocks noGrp="1"/>
          </p:cNvSpPr>
          <p:nvPr>
            <p:ph sz="half" idx="2"/>
          </p:nvPr>
        </p:nvSpPr>
        <p:spPr>
          <a:xfrm>
            <a:off x="6248400" y="2336931"/>
            <a:ext cx="5364480" cy="4023360"/>
          </a:xfrm>
        </p:spPr>
        <p:txBody>
          <a:bodyPr/>
          <a:lstStyle/>
          <a:p>
            <a:pPr marL="0" indent="0">
              <a:buNone/>
            </a:pPr>
            <a:r>
              <a:rPr lang="en-US" b="1" u="sng" dirty="0"/>
              <a:t>Business Preparedness</a:t>
            </a:r>
          </a:p>
          <a:p>
            <a:pPr>
              <a:lnSpc>
                <a:spcPct val="150000"/>
              </a:lnSpc>
            </a:pPr>
            <a:r>
              <a:rPr lang="en-US" sz="2400" dirty="0"/>
              <a:t>Employee Preparedness</a:t>
            </a:r>
          </a:p>
          <a:p>
            <a:pPr>
              <a:lnSpc>
                <a:spcPct val="150000"/>
              </a:lnSpc>
            </a:pPr>
            <a:r>
              <a:rPr lang="en-US" sz="2400" dirty="0"/>
              <a:t>Continuity Planning</a:t>
            </a:r>
          </a:p>
          <a:p>
            <a:pPr>
              <a:lnSpc>
                <a:spcPct val="150000"/>
              </a:lnSpc>
            </a:pPr>
            <a:r>
              <a:rPr lang="en-US" sz="2400" dirty="0"/>
              <a:t>Look after your employees</a:t>
            </a:r>
          </a:p>
        </p:txBody>
      </p:sp>
      <p:pic>
        <p:nvPicPr>
          <p:cNvPr id="5" name="Picture 4">
            <a:extLst>
              <a:ext uri="{FF2B5EF4-FFF2-40B4-BE49-F238E27FC236}">
                <a16:creationId xmlns:a16="http://schemas.microsoft.com/office/drawing/2014/main" id="{FD72BE6B-D58E-B4F5-7882-2E66971B3E13}"/>
              </a:ext>
            </a:extLst>
          </p:cNvPr>
          <p:cNvPicPr>
            <a:picLocks noChangeAspect="1"/>
          </p:cNvPicPr>
          <p:nvPr/>
        </p:nvPicPr>
        <p:blipFill>
          <a:blip r:embed="rId3"/>
          <a:stretch>
            <a:fillRect/>
          </a:stretch>
        </p:blipFill>
        <p:spPr>
          <a:xfrm>
            <a:off x="4749800" y="4834155"/>
            <a:ext cx="2997200" cy="1863290"/>
          </a:xfrm>
          <a:prstGeom prst="rect">
            <a:avLst/>
          </a:prstGeom>
        </p:spPr>
      </p:pic>
    </p:spTree>
    <p:extLst>
      <p:ext uri="{BB962C8B-B14F-4D97-AF65-F5344CB8AC3E}">
        <p14:creationId xmlns:p14="http://schemas.microsoft.com/office/powerpoint/2010/main" val="27659535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 y="20782"/>
            <a:ext cx="12192000" cy="2219708"/>
            <a:chOff x="0" y="0"/>
            <a:chExt cx="4816593" cy="876922"/>
          </a:xfrm>
        </p:grpSpPr>
        <p:sp>
          <p:nvSpPr>
            <p:cNvPr id="3" name="Freeform 3"/>
            <p:cNvSpPr/>
            <p:nvPr/>
          </p:nvSpPr>
          <p:spPr>
            <a:xfrm>
              <a:off x="0" y="0"/>
              <a:ext cx="4816592" cy="876922"/>
            </a:xfrm>
            <a:custGeom>
              <a:avLst/>
              <a:gdLst/>
              <a:ahLst/>
              <a:cxnLst/>
              <a:rect l="l" t="t" r="r" b="b"/>
              <a:pathLst>
                <a:path w="4816592" h="876922">
                  <a:moveTo>
                    <a:pt x="0" y="0"/>
                  </a:moveTo>
                  <a:lnTo>
                    <a:pt x="4816592" y="0"/>
                  </a:lnTo>
                  <a:lnTo>
                    <a:pt x="4816592" y="876922"/>
                  </a:lnTo>
                  <a:lnTo>
                    <a:pt x="0" y="876922"/>
                  </a:lnTo>
                  <a:close/>
                </a:path>
              </a:pathLst>
            </a:custGeom>
            <a:solidFill>
              <a:srgbClr val="8AB530"/>
            </a:solidFill>
          </p:spPr>
          <p:txBody>
            <a:bodyPr/>
            <a:lstStyle/>
            <a:p>
              <a:endParaRPr lang="en-US" sz="1200"/>
            </a:p>
          </p:txBody>
        </p:sp>
        <p:sp>
          <p:nvSpPr>
            <p:cNvPr id="4" name="TextBox 4"/>
            <p:cNvSpPr txBox="1"/>
            <p:nvPr/>
          </p:nvSpPr>
          <p:spPr>
            <a:xfrm>
              <a:off x="0" y="-38100"/>
              <a:ext cx="812800" cy="850900"/>
            </a:xfrm>
            <a:prstGeom prst="rect">
              <a:avLst/>
            </a:prstGeom>
          </p:spPr>
          <p:txBody>
            <a:bodyPr lIns="33867" tIns="33867" rIns="33867" bIns="33867" rtlCol="0" anchor="ctr"/>
            <a:lstStyle/>
            <a:p>
              <a:pPr algn="ctr">
                <a:lnSpc>
                  <a:spcPts val="1773"/>
                </a:lnSpc>
              </a:pPr>
              <a:endParaRPr sz="1200"/>
            </a:p>
          </p:txBody>
        </p:sp>
      </p:grpSp>
      <p:sp>
        <p:nvSpPr>
          <p:cNvPr id="8" name="TextBox 7">
            <a:extLst>
              <a:ext uri="{FF2B5EF4-FFF2-40B4-BE49-F238E27FC236}">
                <a16:creationId xmlns:a16="http://schemas.microsoft.com/office/drawing/2014/main" id="{D9D06925-48BB-CBD2-13F8-7147D89B3825}"/>
              </a:ext>
            </a:extLst>
          </p:cNvPr>
          <p:cNvSpPr txBox="1"/>
          <p:nvPr/>
        </p:nvSpPr>
        <p:spPr>
          <a:xfrm>
            <a:off x="1496047" y="693222"/>
            <a:ext cx="9199903" cy="810543"/>
          </a:xfrm>
          <a:prstGeom prst="rect">
            <a:avLst/>
          </a:prstGeom>
          <a:noFill/>
        </p:spPr>
        <p:txBody>
          <a:bodyPr wrap="square">
            <a:spAutoFit/>
          </a:bodyPr>
          <a:lstStyle/>
          <a:p>
            <a:pPr algn="ctr"/>
            <a:r>
              <a:rPr lang="en-US" sz="4667" spc="53" dirty="0">
                <a:solidFill>
                  <a:schemeClr val="bg1"/>
                </a:solidFill>
                <a:latin typeface="Montserrat Classic Bold"/>
              </a:rPr>
              <a:t>Before, During and After</a:t>
            </a:r>
          </a:p>
        </p:txBody>
      </p:sp>
      <p:sp>
        <p:nvSpPr>
          <p:cNvPr id="9" name="Content Placeholder 8">
            <a:extLst>
              <a:ext uri="{FF2B5EF4-FFF2-40B4-BE49-F238E27FC236}">
                <a16:creationId xmlns:a16="http://schemas.microsoft.com/office/drawing/2014/main" id="{16DDF583-4C1C-842E-ECFD-56CB1158B7E5}"/>
              </a:ext>
            </a:extLst>
          </p:cNvPr>
          <p:cNvSpPr>
            <a:spLocks noGrp="1"/>
          </p:cNvSpPr>
          <p:nvPr>
            <p:ph sz="half" idx="1"/>
          </p:nvPr>
        </p:nvSpPr>
        <p:spPr>
          <a:xfrm>
            <a:off x="160161" y="2362330"/>
            <a:ext cx="7478884" cy="3403470"/>
          </a:xfrm>
        </p:spPr>
        <p:txBody>
          <a:bodyPr>
            <a:normAutofit fontScale="40000" lnSpcReduction="20000"/>
          </a:bodyPr>
          <a:lstStyle/>
          <a:p>
            <a:pPr marL="304815" indent="-304815">
              <a:lnSpc>
                <a:spcPct val="160000"/>
              </a:lnSpc>
            </a:pPr>
            <a:r>
              <a:rPr lang="en-US" sz="4667" b="1" dirty="0"/>
              <a:t>Secure your home</a:t>
            </a:r>
          </a:p>
          <a:p>
            <a:pPr marL="304815" indent="-304815">
              <a:lnSpc>
                <a:spcPct val="160000"/>
              </a:lnSpc>
            </a:pPr>
            <a:r>
              <a:rPr lang="en-US" sz="4667" b="1" u="sng" dirty="0"/>
              <a:t>Evacuate</a:t>
            </a:r>
            <a:r>
              <a:rPr lang="en-US" sz="4667" b="1" dirty="0"/>
              <a:t> when directed to do so…</a:t>
            </a:r>
          </a:p>
          <a:p>
            <a:pPr marL="304815" indent="-304815">
              <a:lnSpc>
                <a:spcPct val="160000"/>
              </a:lnSpc>
            </a:pPr>
            <a:r>
              <a:rPr lang="en-US" sz="4667" b="1" dirty="0"/>
              <a:t>Minimize travel (5 to 7 days of supplies)</a:t>
            </a:r>
          </a:p>
          <a:p>
            <a:pPr marL="304815" indent="-304815">
              <a:lnSpc>
                <a:spcPct val="160000"/>
              </a:lnSpc>
            </a:pPr>
            <a:r>
              <a:rPr lang="en-US" sz="4667" b="1" dirty="0"/>
              <a:t>SAFETY</a:t>
            </a:r>
          </a:p>
          <a:p>
            <a:pPr marL="304815" indent="-304815">
              <a:lnSpc>
                <a:spcPct val="160000"/>
              </a:lnSpc>
            </a:pPr>
            <a:r>
              <a:rPr lang="en-US" sz="4667" b="1" dirty="0"/>
              <a:t>Check on neighbors</a:t>
            </a:r>
          </a:p>
          <a:p>
            <a:pPr marL="304815" indent="-304815">
              <a:lnSpc>
                <a:spcPct val="160000"/>
              </a:lnSpc>
            </a:pPr>
            <a:r>
              <a:rPr lang="en-US" sz="4667" b="1" dirty="0"/>
              <a:t>Stay Informed</a:t>
            </a:r>
          </a:p>
          <a:p>
            <a:pPr marL="0" indent="0">
              <a:buNone/>
            </a:pPr>
            <a:endParaRPr lang="en-US" dirty="0"/>
          </a:p>
        </p:txBody>
      </p:sp>
      <p:pic>
        <p:nvPicPr>
          <p:cNvPr id="10" name="Picture 9">
            <a:extLst>
              <a:ext uri="{FF2B5EF4-FFF2-40B4-BE49-F238E27FC236}">
                <a16:creationId xmlns:a16="http://schemas.microsoft.com/office/drawing/2014/main" id="{27689625-BCC5-7726-EEDC-7E23F4EDE74E}"/>
              </a:ext>
            </a:extLst>
          </p:cNvPr>
          <p:cNvPicPr>
            <a:picLocks noChangeAspect="1"/>
          </p:cNvPicPr>
          <p:nvPr/>
        </p:nvPicPr>
        <p:blipFill>
          <a:blip r:embed="rId3"/>
          <a:stretch>
            <a:fillRect/>
          </a:stretch>
        </p:blipFill>
        <p:spPr>
          <a:xfrm>
            <a:off x="7639046" y="1525819"/>
            <a:ext cx="4552950" cy="3429000"/>
          </a:xfrm>
          <a:prstGeom prst="rect">
            <a:avLst/>
          </a:prstGeom>
        </p:spPr>
      </p:pic>
      <p:pic>
        <p:nvPicPr>
          <p:cNvPr id="11" name="Picture 10">
            <a:extLst>
              <a:ext uri="{FF2B5EF4-FFF2-40B4-BE49-F238E27FC236}">
                <a16:creationId xmlns:a16="http://schemas.microsoft.com/office/drawing/2014/main" id="{6313262D-43F6-2951-D6C5-B357A44EA43F}"/>
              </a:ext>
            </a:extLst>
          </p:cNvPr>
          <p:cNvPicPr>
            <a:picLocks noChangeAspect="1"/>
          </p:cNvPicPr>
          <p:nvPr/>
        </p:nvPicPr>
        <p:blipFill>
          <a:blip r:embed="rId4"/>
          <a:stretch>
            <a:fillRect/>
          </a:stretch>
        </p:blipFill>
        <p:spPr>
          <a:xfrm>
            <a:off x="3860800" y="4179743"/>
            <a:ext cx="4724400" cy="2657475"/>
          </a:xfrm>
          <a:prstGeom prst="rect">
            <a:avLst/>
          </a:prstGeom>
        </p:spPr>
      </p:pic>
    </p:spTree>
    <p:extLst>
      <p:ext uri="{BB962C8B-B14F-4D97-AF65-F5344CB8AC3E}">
        <p14:creationId xmlns:p14="http://schemas.microsoft.com/office/powerpoint/2010/main" val="5081746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2192000" cy="2219708"/>
            <a:chOff x="0" y="0"/>
            <a:chExt cx="4816593" cy="876922"/>
          </a:xfrm>
        </p:grpSpPr>
        <p:sp>
          <p:nvSpPr>
            <p:cNvPr id="3" name="Freeform 3"/>
            <p:cNvSpPr/>
            <p:nvPr/>
          </p:nvSpPr>
          <p:spPr>
            <a:xfrm>
              <a:off x="0" y="0"/>
              <a:ext cx="4816592" cy="876922"/>
            </a:xfrm>
            <a:custGeom>
              <a:avLst/>
              <a:gdLst/>
              <a:ahLst/>
              <a:cxnLst/>
              <a:rect l="l" t="t" r="r" b="b"/>
              <a:pathLst>
                <a:path w="4816592" h="876922">
                  <a:moveTo>
                    <a:pt x="0" y="0"/>
                  </a:moveTo>
                  <a:lnTo>
                    <a:pt x="4816592" y="0"/>
                  </a:lnTo>
                  <a:lnTo>
                    <a:pt x="4816592" y="876922"/>
                  </a:lnTo>
                  <a:lnTo>
                    <a:pt x="0" y="876922"/>
                  </a:lnTo>
                  <a:close/>
                </a:path>
              </a:pathLst>
            </a:custGeom>
            <a:solidFill>
              <a:srgbClr val="8AB530"/>
            </a:solidFill>
          </p:spPr>
          <p:txBody>
            <a:bodyPr/>
            <a:lstStyle/>
            <a:p>
              <a:endParaRPr lang="en-US" sz="1200"/>
            </a:p>
          </p:txBody>
        </p:sp>
        <p:sp>
          <p:nvSpPr>
            <p:cNvPr id="4" name="TextBox 4"/>
            <p:cNvSpPr txBox="1"/>
            <p:nvPr/>
          </p:nvSpPr>
          <p:spPr>
            <a:xfrm>
              <a:off x="0" y="-38100"/>
              <a:ext cx="812800" cy="850900"/>
            </a:xfrm>
            <a:prstGeom prst="rect">
              <a:avLst/>
            </a:prstGeom>
          </p:spPr>
          <p:txBody>
            <a:bodyPr lIns="33867" tIns="33867" rIns="33867" bIns="33867" rtlCol="0" anchor="ctr"/>
            <a:lstStyle/>
            <a:p>
              <a:pPr algn="ctr">
                <a:lnSpc>
                  <a:spcPts val="1773"/>
                </a:lnSpc>
              </a:pPr>
              <a:endParaRPr sz="1200"/>
            </a:p>
          </p:txBody>
        </p:sp>
      </p:grpSp>
      <p:sp>
        <p:nvSpPr>
          <p:cNvPr id="8" name="TextBox 7">
            <a:extLst>
              <a:ext uri="{FF2B5EF4-FFF2-40B4-BE49-F238E27FC236}">
                <a16:creationId xmlns:a16="http://schemas.microsoft.com/office/drawing/2014/main" id="{D9D06925-48BB-CBD2-13F8-7147D89B3825}"/>
              </a:ext>
            </a:extLst>
          </p:cNvPr>
          <p:cNvSpPr txBox="1"/>
          <p:nvPr/>
        </p:nvSpPr>
        <p:spPr>
          <a:xfrm>
            <a:off x="6095999" y="202170"/>
            <a:ext cx="5994400" cy="959622"/>
          </a:xfrm>
          <a:prstGeom prst="rect">
            <a:avLst/>
          </a:prstGeom>
          <a:noFill/>
        </p:spPr>
        <p:txBody>
          <a:bodyPr wrap="square">
            <a:spAutoFit/>
          </a:bodyPr>
          <a:lstStyle/>
          <a:p>
            <a:pPr algn="ctr">
              <a:lnSpc>
                <a:spcPts val="7560"/>
              </a:lnSpc>
            </a:pPr>
            <a:r>
              <a:rPr lang="en-US" sz="4667" spc="53" dirty="0">
                <a:solidFill>
                  <a:srgbClr val="F8FBFD"/>
                </a:solidFill>
                <a:latin typeface="Montserrat Classic Bold"/>
              </a:rPr>
              <a:t>Why do we Prepare?</a:t>
            </a:r>
            <a:endParaRPr lang="en-US" sz="4667" spc="53" dirty="0">
              <a:solidFill>
                <a:srgbClr val="FF0000"/>
              </a:solidFill>
              <a:latin typeface="Montserrat Classic Bold"/>
            </a:endParaRPr>
          </a:p>
        </p:txBody>
      </p:sp>
      <p:graphicFrame>
        <p:nvGraphicFramePr>
          <p:cNvPr id="5" name="Diagram 4">
            <a:extLst>
              <a:ext uri="{FF2B5EF4-FFF2-40B4-BE49-F238E27FC236}">
                <a16:creationId xmlns:a16="http://schemas.microsoft.com/office/drawing/2014/main" id="{01D8B891-9A23-A3E8-BAA7-879810EC2B11}"/>
              </a:ext>
            </a:extLst>
          </p:cNvPr>
          <p:cNvGraphicFramePr/>
          <p:nvPr/>
        </p:nvGraphicFramePr>
        <p:xfrm>
          <a:off x="1415273" y="1701800"/>
          <a:ext cx="98552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6D64ADCA-9ED6-0DAA-AF76-006AA747DA66}"/>
              </a:ext>
            </a:extLst>
          </p:cNvPr>
          <p:cNvSpPr txBox="1"/>
          <p:nvPr/>
        </p:nvSpPr>
        <p:spPr>
          <a:xfrm>
            <a:off x="1672872" y="4261558"/>
            <a:ext cx="511679" cy="276999"/>
          </a:xfrm>
          <a:prstGeom prst="rect">
            <a:avLst/>
          </a:prstGeom>
          <a:noFill/>
        </p:spPr>
        <p:txBody>
          <a:bodyPr wrap="none" rtlCol="0">
            <a:spAutoFit/>
          </a:bodyPr>
          <a:lstStyle/>
          <a:p>
            <a:r>
              <a:rPr lang="en-US" sz="1200" b="1" dirty="0">
                <a:solidFill>
                  <a:schemeClr val="bg1"/>
                </a:solidFill>
              </a:rPr>
              <a:t>2017</a:t>
            </a:r>
          </a:p>
        </p:txBody>
      </p:sp>
      <p:sp>
        <p:nvSpPr>
          <p:cNvPr id="9" name="TextBox 8">
            <a:extLst>
              <a:ext uri="{FF2B5EF4-FFF2-40B4-BE49-F238E27FC236}">
                <a16:creationId xmlns:a16="http://schemas.microsoft.com/office/drawing/2014/main" id="{582F60F7-0CD2-A2C5-E59A-D08749F48A97}"/>
              </a:ext>
            </a:extLst>
          </p:cNvPr>
          <p:cNvSpPr txBox="1"/>
          <p:nvPr/>
        </p:nvSpPr>
        <p:spPr>
          <a:xfrm>
            <a:off x="2675851" y="4286200"/>
            <a:ext cx="511679" cy="276999"/>
          </a:xfrm>
          <a:prstGeom prst="rect">
            <a:avLst/>
          </a:prstGeom>
          <a:noFill/>
        </p:spPr>
        <p:txBody>
          <a:bodyPr wrap="none" rtlCol="0">
            <a:spAutoFit/>
          </a:bodyPr>
          <a:lstStyle/>
          <a:p>
            <a:r>
              <a:rPr lang="en-US" sz="1200" b="1" dirty="0">
                <a:solidFill>
                  <a:schemeClr val="bg1"/>
                </a:solidFill>
              </a:rPr>
              <a:t>2018</a:t>
            </a:r>
          </a:p>
        </p:txBody>
      </p:sp>
      <p:sp>
        <p:nvSpPr>
          <p:cNvPr id="10" name="TextBox 9">
            <a:extLst>
              <a:ext uri="{FF2B5EF4-FFF2-40B4-BE49-F238E27FC236}">
                <a16:creationId xmlns:a16="http://schemas.microsoft.com/office/drawing/2014/main" id="{6D44C1F7-DFF5-BD7C-E8F1-4B443CADFA74}"/>
              </a:ext>
            </a:extLst>
          </p:cNvPr>
          <p:cNvSpPr txBox="1"/>
          <p:nvPr/>
        </p:nvSpPr>
        <p:spPr>
          <a:xfrm>
            <a:off x="3657601" y="4261558"/>
            <a:ext cx="511679" cy="276999"/>
          </a:xfrm>
          <a:prstGeom prst="rect">
            <a:avLst/>
          </a:prstGeom>
          <a:noFill/>
        </p:spPr>
        <p:txBody>
          <a:bodyPr wrap="none" rtlCol="0">
            <a:spAutoFit/>
          </a:bodyPr>
          <a:lstStyle/>
          <a:p>
            <a:r>
              <a:rPr lang="en-US" sz="1200" b="1" dirty="0">
                <a:solidFill>
                  <a:schemeClr val="bg1"/>
                </a:solidFill>
              </a:rPr>
              <a:t>2019</a:t>
            </a:r>
          </a:p>
        </p:txBody>
      </p:sp>
      <p:sp>
        <p:nvSpPr>
          <p:cNvPr id="11" name="TextBox 10">
            <a:extLst>
              <a:ext uri="{FF2B5EF4-FFF2-40B4-BE49-F238E27FC236}">
                <a16:creationId xmlns:a16="http://schemas.microsoft.com/office/drawing/2014/main" id="{72EB648F-D6AC-1365-4F68-DAF23E8AF5F9}"/>
              </a:ext>
            </a:extLst>
          </p:cNvPr>
          <p:cNvSpPr txBox="1"/>
          <p:nvPr/>
        </p:nvSpPr>
        <p:spPr>
          <a:xfrm>
            <a:off x="4664336" y="4261558"/>
            <a:ext cx="511679" cy="276999"/>
          </a:xfrm>
          <a:prstGeom prst="rect">
            <a:avLst/>
          </a:prstGeom>
          <a:noFill/>
        </p:spPr>
        <p:txBody>
          <a:bodyPr wrap="none" rtlCol="0">
            <a:spAutoFit/>
          </a:bodyPr>
          <a:lstStyle/>
          <a:p>
            <a:r>
              <a:rPr lang="en-US" sz="1200" b="1" dirty="0">
                <a:solidFill>
                  <a:schemeClr val="bg1"/>
                </a:solidFill>
              </a:rPr>
              <a:t>2020</a:t>
            </a:r>
          </a:p>
        </p:txBody>
      </p:sp>
      <p:sp>
        <p:nvSpPr>
          <p:cNvPr id="12" name="TextBox 11">
            <a:extLst>
              <a:ext uri="{FF2B5EF4-FFF2-40B4-BE49-F238E27FC236}">
                <a16:creationId xmlns:a16="http://schemas.microsoft.com/office/drawing/2014/main" id="{4FB63DE4-CB47-771D-238E-01FCFD12060C}"/>
              </a:ext>
            </a:extLst>
          </p:cNvPr>
          <p:cNvSpPr txBox="1"/>
          <p:nvPr/>
        </p:nvSpPr>
        <p:spPr>
          <a:xfrm>
            <a:off x="5637037" y="4261558"/>
            <a:ext cx="511679" cy="276999"/>
          </a:xfrm>
          <a:prstGeom prst="rect">
            <a:avLst/>
          </a:prstGeom>
          <a:noFill/>
        </p:spPr>
        <p:txBody>
          <a:bodyPr wrap="none" rtlCol="0">
            <a:spAutoFit/>
          </a:bodyPr>
          <a:lstStyle/>
          <a:p>
            <a:r>
              <a:rPr lang="en-US" sz="1200" b="1" dirty="0">
                <a:solidFill>
                  <a:schemeClr val="bg1"/>
                </a:solidFill>
              </a:rPr>
              <a:t>2021</a:t>
            </a:r>
          </a:p>
        </p:txBody>
      </p:sp>
      <p:sp>
        <p:nvSpPr>
          <p:cNvPr id="13" name="TextBox 12">
            <a:extLst>
              <a:ext uri="{FF2B5EF4-FFF2-40B4-BE49-F238E27FC236}">
                <a16:creationId xmlns:a16="http://schemas.microsoft.com/office/drawing/2014/main" id="{C13B8FDC-145A-B30D-1AA6-64315A328308}"/>
              </a:ext>
            </a:extLst>
          </p:cNvPr>
          <p:cNvSpPr txBox="1"/>
          <p:nvPr/>
        </p:nvSpPr>
        <p:spPr>
          <a:xfrm>
            <a:off x="6618786" y="4261558"/>
            <a:ext cx="511679" cy="276999"/>
          </a:xfrm>
          <a:prstGeom prst="rect">
            <a:avLst/>
          </a:prstGeom>
          <a:noFill/>
        </p:spPr>
        <p:txBody>
          <a:bodyPr wrap="none" rtlCol="0">
            <a:spAutoFit/>
          </a:bodyPr>
          <a:lstStyle/>
          <a:p>
            <a:r>
              <a:rPr lang="en-US" sz="1200" b="1" dirty="0">
                <a:solidFill>
                  <a:schemeClr val="bg1"/>
                </a:solidFill>
              </a:rPr>
              <a:t>2022</a:t>
            </a:r>
          </a:p>
        </p:txBody>
      </p:sp>
      <p:sp>
        <p:nvSpPr>
          <p:cNvPr id="14" name="TextBox 13">
            <a:extLst>
              <a:ext uri="{FF2B5EF4-FFF2-40B4-BE49-F238E27FC236}">
                <a16:creationId xmlns:a16="http://schemas.microsoft.com/office/drawing/2014/main" id="{F9DEC7F3-EA2E-A13C-4C8F-E6740755E859}"/>
              </a:ext>
            </a:extLst>
          </p:cNvPr>
          <p:cNvSpPr txBox="1"/>
          <p:nvPr/>
        </p:nvSpPr>
        <p:spPr>
          <a:xfrm>
            <a:off x="7621765" y="4286200"/>
            <a:ext cx="511679" cy="276999"/>
          </a:xfrm>
          <a:prstGeom prst="rect">
            <a:avLst/>
          </a:prstGeom>
          <a:noFill/>
        </p:spPr>
        <p:txBody>
          <a:bodyPr wrap="none" rtlCol="0">
            <a:spAutoFit/>
          </a:bodyPr>
          <a:lstStyle/>
          <a:p>
            <a:r>
              <a:rPr lang="en-US" sz="1200" b="1" dirty="0">
                <a:solidFill>
                  <a:schemeClr val="bg1"/>
                </a:solidFill>
              </a:rPr>
              <a:t>2023</a:t>
            </a:r>
          </a:p>
        </p:txBody>
      </p:sp>
      <p:sp>
        <p:nvSpPr>
          <p:cNvPr id="15" name="TextBox 14">
            <a:extLst>
              <a:ext uri="{FF2B5EF4-FFF2-40B4-BE49-F238E27FC236}">
                <a16:creationId xmlns:a16="http://schemas.microsoft.com/office/drawing/2014/main" id="{FEF9F0FB-2D43-862D-F6C1-636A4C9F2ACE}"/>
              </a:ext>
            </a:extLst>
          </p:cNvPr>
          <p:cNvSpPr txBox="1"/>
          <p:nvPr/>
        </p:nvSpPr>
        <p:spPr>
          <a:xfrm>
            <a:off x="8594465" y="4288023"/>
            <a:ext cx="511679" cy="276999"/>
          </a:xfrm>
          <a:prstGeom prst="rect">
            <a:avLst/>
          </a:prstGeom>
          <a:noFill/>
        </p:spPr>
        <p:txBody>
          <a:bodyPr wrap="none" rtlCol="0">
            <a:spAutoFit/>
          </a:bodyPr>
          <a:lstStyle/>
          <a:p>
            <a:r>
              <a:rPr lang="en-US" sz="1200" b="1" dirty="0">
                <a:solidFill>
                  <a:schemeClr val="bg1"/>
                </a:solidFill>
              </a:rPr>
              <a:t>2024</a:t>
            </a:r>
          </a:p>
        </p:txBody>
      </p:sp>
      <p:sp>
        <p:nvSpPr>
          <p:cNvPr id="16" name="TextBox 15">
            <a:extLst>
              <a:ext uri="{FF2B5EF4-FFF2-40B4-BE49-F238E27FC236}">
                <a16:creationId xmlns:a16="http://schemas.microsoft.com/office/drawing/2014/main" id="{0E8F53A5-16D7-B2D0-12D2-771D7D763634}"/>
              </a:ext>
            </a:extLst>
          </p:cNvPr>
          <p:cNvSpPr txBox="1"/>
          <p:nvPr/>
        </p:nvSpPr>
        <p:spPr>
          <a:xfrm>
            <a:off x="9601201" y="4300756"/>
            <a:ext cx="511679" cy="276999"/>
          </a:xfrm>
          <a:prstGeom prst="rect">
            <a:avLst/>
          </a:prstGeom>
          <a:noFill/>
        </p:spPr>
        <p:txBody>
          <a:bodyPr wrap="none" rtlCol="0">
            <a:spAutoFit/>
          </a:bodyPr>
          <a:lstStyle/>
          <a:p>
            <a:r>
              <a:rPr lang="en-US" sz="1200" b="1" dirty="0">
                <a:solidFill>
                  <a:schemeClr val="bg1"/>
                </a:solidFill>
              </a:rPr>
              <a:t>2025</a:t>
            </a:r>
          </a:p>
        </p:txBody>
      </p:sp>
      <p:sp>
        <p:nvSpPr>
          <p:cNvPr id="17" name="TextBox 16">
            <a:extLst>
              <a:ext uri="{FF2B5EF4-FFF2-40B4-BE49-F238E27FC236}">
                <a16:creationId xmlns:a16="http://schemas.microsoft.com/office/drawing/2014/main" id="{CD98AC97-F4DC-1A78-DEDB-71050BB9DFA7}"/>
              </a:ext>
            </a:extLst>
          </p:cNvPr>
          <p:cNvSpPr txBox="1"/>
          <p:nvPr/>
        </p:nvSpPr>
        <p:spPr>
          <a:xfrm>
            <a:off x="1496047" y="3429000"/>
            <a:ext cx="789953" cy="400110"/>
          </a:xfrm>
          <a:prstGeom prst="rect">
            <a:avLst/>
          </a:prstGeom>
          <a:noFill/>
        </p:spPr>
        <p:txBody>
          <a:bodyPr wrap="square" rtlCol="0">
            <a:spAutoFit/>
          </a:bodyPr>
          <a:lstStyle/>
          <a:p>
            <a:pPr algn="ctr"/>
            <a:r>
              <a:rPr lang="en-US" sz="2000" b="1" dirty="0"/>
              <a:t>Irma</a:t>
            </a:r>
          </a:p>
        </p:txBody>
      </p:sp>
      <p:sp>
        <p:nvSpPr>
          <p:cNvPr id="18" name="TextBox 17">
            <a:extLst>
              <a:ext uri="{FF2B5EF4-FFF2-40B4-BE49-F238E27FC236}">
                <a16:creationId xmlns:a16="http://schemas.microsoft.com/office/drawing/2014/main" id="{AD4195C6-1850-D663-D3D9-20D419A307AB}"/>
              </a:ext>
            </a:extLst>
          </p:cNvPr>
          <p:cNvSpPr txBox="1"/>
          <p:nvPr/>
        </p:nvSpPr>
        <p:spPr>
          <a:xfrm>
            <a:off x="4800590" y="5181343"/>
            <a:ext cx="3392591" cy="656655"/>
          </a:xfrm>
          <a:prstGeom prst="rect">
            <a:avLst/>
          </a:prstGeom>
          <a:noFill/>
        </p:spPr>
        <p:txBody>
          <a:bodyPr wrap="square" rtlCol="0">
            <a:spAutoFit/>
          </a:bodyPr>
          <a:lstStyle/>
          <a:p>
            <a:r>
              <a:rPr lang="en-US" sz="1667" b="1" dirty="0"/>
              <a:t>I--------------</a:t>
            </a:r>
            <a:r>
              <a:rPr lang="en-US" sz="2000" b="1" dirty="0"/>
              <a:t>COVID-19</a:t>
            </a:r>
            <a:r>
              <a:rPr lang="en-US" sz="1667" b="1" dirty="0"/>
              <a:t>--------------I</a:t>
            </a:r>
          </a:p>
        </p:txBody>
      </p:sp>
      <p:sp>
        <p:nvSpPr>
          <p:cNvPr id="19" name="TextBox 18">
            <a:extLst>
              <a:ext uri="{FF2B5EF4-FFF2-40B4-BE49-F238E27FC236}">
                <a16:creationId xmlns:a16="http://schemas.microsoft.com/office/drawing/2014/main" id="{A4F95BBC-0639-6F6F-269A-1EE108B8D948}"/>
              </a:ext>
            </a:extLst>
          </p:cNvPr>
          <p:cNvSpPr txBox="1"/>
          <p:nvPr/>
        </p:nvSpPr>
        <p:spPr>
          <a:xfrm>
            <a:off x="6564359" y="3429000"/>
            <a:ext cx="544015" cy="707886"/>
          </a:xfrm>
          <a:prstGeom prst="rect">
            <a:avLst/>
          </a:prstGeom>
          <a:noFill/>
        </p:spPr>
        <p:txBody>
          <a:bodyPr wrap="square" rtlCol="0">
            <a:spAutoFit/>
          </a:bodyPr>
          <a:lstStyle/>
          <a:p>
            <a:pPr algn="ctr"/>
            <a:r>
              <a:rPr lang="en-US" sz="2000" b="1" dirty="0"/>
              <a:t>Ian</a:t>
            </a:r>
          </a:p>
        </p:txBody>
      </p:sp>
      <p:sp>
        <p:nvSpPr>
          <p:cNvPr id="20" name="TextBox 19">
            <a:extLst>
              <a:ext uri="{FF2B5EF4-FFF2-40B4-BE49-F238E27FC236}">
                <a16:creationId xmlns:a16="http://schemas.microsoft.com/office/drawing/2014/main" id="{08985BAD-2767-02A3-40D7-D33AC5E40357}"/>
              </a:ext>
            </a:extLst>
          </p:cNvPr>
          <p:cNvSpPr txBox="1"/>
          <p:nvPr/>
        </p:nvSpPr>
        <p:spPr>
          <a:xfrm>
            <a:off x="7420800" y="3429000"/>
            <a:ext cx="837089" cy="400110"/>
          </a:xfrm>
          <a:prstGeom prst="rect">
            <a:avLst/>
          </a:prstGeom>
          <a:noFill/>
        </p:spPr>
        <p:txBody>
          <a:bodyPr wrap="none" rtlCol="0">
            <a:spAutoFit/>
          </a:bodyPr>
          <a:lstStyle/>
          <a:p>
            <a:pPr algn="ctr"/>
            <a:r>
              <a:rPr lang="en-US" sz="2000" b="1" dirty="0"/>
              <a:t>Idalia</a:t>
            </a:r>
          </a:p>
        </p:txBody>
      </p:sp>
      <p:sp>
        <p:nvSpPr>
          <p:cNvPr id="21" name="TextBox 20">
            <a:extLst>
              <a:ext uri="{FF2B5EF4-FFF2-40B4-BE49-F238E27FC236}">
                <a16:creationId xmlns:a16="http://schemas.microsoft.com/office/drawing/2014/main" id="{0E2559F1-2C11-40C5-9D2F-0B1CE6E3A9F3}"/>
              </a:ext>
            </a:extLst>
          </p:cNvPr>
          <p:cNvSpPr txBox="1"/>
          <p:nvPr/>
        </p:nvSpPr>
        <p:spPr>
          <a:xfrm>
            <a:off x="8328580" y="5046236"/>
            <a:ext cx="1024639" cy="1015663"/>
          </a:xfrm>
          <a:prstGeom prst="rect">
            <a:avLst/>
          </a:prstGeom>
          <a:noFill/>
        </p:spPr>
        <p:txBody>
          <a:bodyPr wrap="none" rtlCol="0">
            <a:spAutoFit/>
          </a:bodyPr>
          <a:lstStyle/>
          <a:p>
            <a:pPr algn="ctr"/>
            <a:r>
              <a:rPr lang="en-US" sz="2000" b="1" dirty="0"/>
              <a:t>Debby</a:t>
            </a:r>
          </a:p>
          <a:p>
            <a:pPr algn="ctr"/>
            <a:r>
              <a:rPr lang="en-US" sz="2000" b="1" dirty="0"/>
              <a:t>Helene</a:t>
            </a:r>
          </a:p>
          <a:p>
            <a:pPr algn="ctr"/>
            <a:r>
              <a:rPr lang="en-US" sz="2000" b="1" dirty="0"/>
              <a:t>Milton</a:t>
            </a:r>
          </a:p>
        </p:txBody>
      </p:sp>
      <p:sp>
        <p:nvSpPr>
          <p:cNvPr id="22" name="TextBox 21">
            <a:extLst>
              <a:ext uri="{FF2B5EF4-FFF2-40B4-BE49-F238E27FC236}">
                <a16:creationId xmlns:a16="http://schemas.microsoft.com/office/drawing/2014/main" id="{28200B61-386A-5F85-F9B1-541CBEA42D21}"/>
              </a:ext>
            </a:extLst>
          </p:cNvPr>
          <p:cNvSpPr txBox="1"/>
          <p:nvPr/>
        </p:nvSpPr>
        <p:spPr>
          <a:xfrm>
            <a:off x="1255452" y="4934556"/>
            <a:ext cx="1270000" cy="276999"/>
          </a:xfrm>
          <a:prstGeom prst="rect">
            <a:avLst/>
          </a:prstGeom>
          <a:noFill/>
        </p:spPr>
        <p:txBody>
          <a:bodyPr wrap="square" rtlCol="0">
            <a:spAutoFit/>
          </a:bodyPr>
          <a:lstStyle/>
          <a:p>
            <a:pPr algn="ctr"/>
            <a:r>
              <a:rPr lang="en-US" sz="1200" dirty="0"/>
              <a:t>Feb. Tornadoes</a:t>
            </a:r>
          </a:p>
        </p:txBody>
      </p:sp>
      <p:sp>
        <p:nvSpPr>
          <p:cNvPr id="23" name="TextBox 22">
            <a:extLst>
              <a:ext uri="{FF2B5EF4-FFF2-40B4-BE49-F238E27FC236}">
                <a16:creationId xmlns:a16="http://schemas.microsoft.com/office/drawing/2014/main" id="{3BE3BE1D-9924-7931-C1D2-E03E48F68C88}"/>
              </a:ext>
            </a:extLst>
          </p:cNvPr>
          <p:cNvSpPr txBox="1"/>
          <p:nvPr/>
        </p:nvSpPr>
        <p:spPr>
          <a:xfrm>
            <a:off x="2560712" y="3675222"/>
            <a:ext cx="756938" cy="276999"/>
          </a:xfrm>
          <a:prstGeom prst="rect">
            <a:avLst/>
          </a:prstGeom>
          <a:noFill/>
        </p:spPr>
        <p:txBody>
          <a:bodyPr wrap="none" rtlCol="0">
            <a:spAutoFit/>
          </a:bodyPr>
          <a:lstStyle/>
          <a:p>
            <a:r>
              <a:rPr lang="en-US" sz="1200" dirty="0"/>
              <a:t>Red Tide</a:t>
            </a:r>
          </a:p>
        </p:txBody>
      </p:sp>
      <p:sp>
        <p:nvSpPr>
          <p:cNvPr id="24" name="TextBox 23">
            <a:extLst>
              <a:ext uri="{FF2B5EF4-FFF2-40B4-BE49-F238E27FC236}">
                <a16:creationId xmlns:a16="http://schemas.microsoft.com/office/drawing/2014/main" id="{38890BA9-C6AA-9213-1C98-997E55ADC67B}"/>
              </a:ext>
            </a:extLst>
          </p:cNvPr>
          <p:cNvSpPr txBox="1"/>
          <p:nvPr/>
        </p:nvSpPr>
        <p:spPr>
          <a:xfrm>
            <a:off x="4590811" y="3473435"/>
            <a:ext cx="575800" cy="461665"/>
          </a:xfrm>
          <a:prstGeom prst="rect">
            <a:avLst/>
          </a:prstGeom>
          <a:noFill/>
        </p:spPr>
        <p:txBody>
          <a:bodyPr wrap="none" rtlCol="0">
            <a:spAutoFit/>
          </a:bodyPr>
          <a:lstStyle/>
          <a:p>
            <a:pPr algn="ctr"/>
            <a:r>
              <a:rPr lang="en-US" sz="1200" dirty="0"/>
              <a:t>Eta</a:t>
            </a:r>
          </a:p>
          <a:p>
            <a:pPr algn="ctr"/>
            <a:r>
              <a:rPr lang="en-US" sz="1200" dirty="0"/>
              <a:t>Isaias</a:t>
            </a:r>
          </a:p>
        </p:txBody>
      </p:sp>
      <p:sp>
        <p:nvSpPr>
          <p:cNvPr id="25" name="TextBox 24">
            <a:extLst>
              <a:ext uri="{FF2B5EF4-FFF2-40B4-BE49-F238E27FC236}">
                <a16:creationId xmlns:a16="http://schemas.microsoft.com/office/drawing/2014/main" id="{421C5117-20F9-9E83-F2A9-8BFB83900D56}"/>
              </a:ext>
            </a:extLst>
          </p:cNvPr>
          <p:cNvSpPr txBox="1"/>
          <p:nvPr/>
        </p:nvSpPr>
        <p:spPr>
          <a:xfrm>
            <a:off x="3603632" y="4934556"/>
            <a:ext cx="630301" cy="276999"/>
          </a:xfrm>
          <a:prstGeom prst="rect">
            <a:avLst/>
          </a:prstGeom>
          <a:noFill/>
        </p:spPr>
        <p:txBody>
          <a:bodyPr wrap="none" rtlCol="0">
            <a:spAutoFit/>
          </a:bodyPr>
          <a:lstStyle/>
          <a:p>
            <a:r>
              <a:rPr lang="en-US" sz="1200" dirty="0"/>
              <a:t>Dorian</a:t>
            </a:r>
          </a:p>
        </p:txBody>
      </p:sp>
      <p:sp>
        <p:nvSpPr>
          <p:cNvPr id="26" name="TextBox 25">
            <a:extLst>
              <a:ext uri="{FF2B5EF4-FFF2-40B4-BE49-F238E27FC236}">
                <a16:creationId xmlns:a16="http://schemas.microsoft.com/office/drawing/2014/main" id="{B47B8BC3-344B-21DB-9F85-33D7AE71AA1B}"/>
              </a:ext>
            </a:extLst>
          </p:cNvPr>
          <p:cNvSpPr txBox="1"/>
          <p:nvPr/>
        </p:nvSpPr>
        <p:spPr>
          <a:xfrm>
            <a:off x="5648382" y="4923125"/>
            <a:ext cx="712964" cy="276999"/>
          </a:xfrm>
          <a:prstGeom prst="rect">
            <a:avLst/>
          </a:prstGeom>
          <a:noFill/>
        </p:spPr>
        <p:txBody>
          <a:bodyPr wrap="square" rtlCol="0">
            <a:spAutoFit/>
          </a:bodyPr>
          <a:lstStyle/>
          <a:p>
            <a:r>
              <a:rPr lang="en-US" sz="1200" dirty="0"/>
              <a:t>Elsa</a:t>
            </a:r>
          </a:p>
        </p:txBody>
      </p:sp>
      <p:sp>
        <p:nvSpPr>
          <p:cNvPr id="27" name="TextBox 26">
            <a:extLst>
              <a:ext uri="{FF2B5EF4-FFF2-40B4-BE49-F238E27FC236}">
                <a16:creationId xmlns:a16="http://schemas.microsoft.com/office/drawing/2014/main" id="{06088A5A-9F28-09BE-F46D-608ABD83AEE0}"/>
              </a:ext>
            </a:extLst>
          </p:cNvPr>
          <p:cNvSpPr txBox="1"/>
          <p:nvPr/>
        </p:nvSpPr>
        <p:spPr>
          <a:xfrm>
            <a:off x="6339351" y="4934556"/>
            <a:ext cx="1171603" cy="276999"/>
          </a:xfrm>
          <a:prstGeom prst="rect">
            <a:avLst/>
          </a:prstGeom>
          <a:noFill/>
        </p:spPr>
        <p:txBody>
          <a:bodyPr wrap="none" rtlCol="0">
            <a:spAutoFit/>
          </a:bodyPr>
          <a:lstStyle/>
          <a:p>
            <a:r>
              <a:rPr lang="en-US" sz="1200" dirty="0"/>
              <a:t>Jan. Tornadoes</a:t>
            </a:r>
          </a:p>
        </p:txBody>
      </p:sp>
      <p:pic>
        <p:nvPicPr>
          <p:cNvPr id="29" name="Picture 28">
            <a:extLst>
              <a:ext uri="{FF2B5EF4-FFF2-40B4-BE49-F238E27FC236}">
                <a16:creationId xmlns:a16="http://schemas.microsoft.com/office/drawing/2014/main" id="{1C6634D6-95A1-245F-F8BB-244377FF3019}"/>
              </a:ext>
            </a:extLst>
          </p:cNvPr>
          <p:cNvPicPr>
            <a:picLocks noChangeAspect="1"/>
          </p:cNvPicPr>
          <p:nvPr/>
        </p:nvPicPr>
        <p:blipFill>
          <a:blip r:embed="rId8"/>
          <a:stretch>
            <a:fillRect/>
          </a:stretch>
        </p:blipFill>
        <p:spPr>
          <a:xfrm>
            <a:off x="4031" y="-1968"/>
            <a:ext cx="5888769" cy="3312433"/>
          </a:xfrm>
          <a:prstGeom prst="rect">
            <a:avLst/>
          </a:prstGeom>
        </p:spPr>
      </p:pic>
      <p:sp>
        <p:nvSpPr>
          <p:cNvPr id="7" name="TextBox 6">
            <a:extLst>
              <a:ext uri="{FF2B5EF4-FFF2-40B4-BE49-F238E27FC236}">
                <a16:creationId xmlns:a16="http://schemas.microsoft.com/office/drawing/2014/main" id="{41C9585A-A92E-01FF-14B3-16D4ADDAAD28}"/>
              </a:ext>
            </a:extLst>
          </p:cNvPr>
          <p:cNvSpPr txBox="1"/>
          <p:nvPr/>
        </p:nvSpPr>
        <p:spPr>
          <a:xfrm>
            <a:off x="9629297" y="3223816"/>
            <a:ext cx="544015" cy="605422"/>
          </a:xfrm>
          <a:prstGeom prst="rect">
            <a:avLst/>
          </a:prstGeom>
          <a:noFill/>
        </p:spPr>
        <p:txBody>
          <a:bodyPr wrap="square" rtlCol="0">
            <a:spAutoFit/>
          </a:bodyPr>
          <a:lstStyle/>
          <a:p>
            <a:r>
              <a:rPr lang="en-US" sz="3334" b="1" dirty="0"/>
              <a:t>?</a:t>
            </a:r>
          </a:p>
        </p:txBody>
      </p:sp>
      <p:sp>
        <p:nvSpPr>
          <p:cNvPr id="31" name="TextBox 30">
            <a:extLst>
              <a:ext uri="{FF2B5EF4-FFF2-40B4-BE49-F238E27FC236}">
                <a16:creationId xmlns:a16="http://schemas.microsoft.com/office/drawing/2014/main" id="{3C3F43CF-A616-EB7B-4770-534F8596A9DE}"/>
              </a:ext>
            </a:extLst>
          </p:cNvPr>
          <p:cNvSpPr txBox="1"/>
          <p:nvPr/>
        </p:nvSpPr>
        <p:spPr>
          <a:xfrm>
            <a:off x="2525452" y="6121400"/>
            <a:ext cx="7939348" cy="400110"/>
          </a:xfrm>
          <a:prstGeom prst="rect">
            <a:avLst/>
          </a:prstGeom>
          <a:noFill/>
        </p:spPr>
        <p:txBody>
          <a:bodyPr wrap="square" rtlCol="0">
            <a:spAutoFit/>
          </a:bodyPr>
          <a:lstStyle/>
          <a:p>
            <a:r>
              <a:rPr lang="en-US" sz="2000" b="1" dirty="0">
                <a:solidFill>
                  <a:schemeClr val="accent1"/>
                </a:solidFill>
              </a:rPr>
              <a:t>A Culture of Preparedness leads to a Resilient community </a:t>
            </a:r>
          </a:p>
        </p:txBody>
      </p:sp>
    </p:spTree>
    <p:extLst>
      <p:ext uri="{BB962C8B-B14F-4D97-AF65-F5344CB8AC3E}">
        <p14:creationId xmlns:p14="http://schemas.microsoft.com/office/powerpoint/2010/main" val="9670253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B4DD78-87C8-B676-6275-5DBB22E90501}"/>
              </a:ext>
            </a:extLst>
          </p:cNvPr>
          <p:cNvSpPr>
            <a:spLocks noGrp="1"/>
          </p:cNvSpPr>
          <p:nvPr>
            <p:ph type="title"/>
          </p:nvPr>
        </p:nvSpPr>
        <p:spPr>
          <a:xfrm>
            <a:off x="658368" y="22981"/>
            <a:ext cx="10875264" cy="1143000"/>
          </a:xfrm>
        </p:spPr>
        <p:txBody>
          <a:bodyPr>
            <a:normAutofit/>
          </a:bodyPr>
          <a:lstStyle/>
          <a:p>
            <a:r>
              <a:rPr lang="en-US" b="1" dirty="0"/>
              <a:t>Charlotte County Emergency Management</a:t>
            </a:r>
          </a:p>
        </p:txBody>
      </p:sp>
      <p:sp>
        <p:nvSpPr>
          <p:cNvPr id="3" name="Content Placeholder 2">
            <a:extLst>
              <a:ext uri="{FF2B5EF4-FFF2-40B4-BE49-F238E27FC236}">
                <a16:creationId xmlns:a16="http://schemas.microsoft.com/office/drawing/2014/main" id="{95A91234-6911-B3F1-CD5E-3753B31E7B6F}"/>
              </a:ext>
            </a:extLst>
          </p:cNvPr>
          <p:cNvSpPr>
            <a:spLocks noGrp="1"/>
          </p:cNvSpPr>
          <p:nvPr>
            <p:ph idx="1"/>
          </p:nvPr>
        </p:nvSpPr>
        <p:spPr>
          <a:xfrm>
            <a:off x="658368" y="1402157"/>
            <a:ext cx="10875264" cy="4053687"/>
          </a:xfrm>
        </p:spPr>
        <p:txBody>
          <a:bodyPr anchor="ctr">
            <a:normAutofit/>
          </a:bodyPr>
          <a:lstStyle/>
          <a:p>
            <a:pPr marL="0" indent="0" algn="ctr">
              <a:buNone/>
            </a:pPr>
            <a:r>
              <a:rPr lang="en-US" sz="6667" b="1" dirty="0"/>
              <a:t>Questions?</a:t>
            </a:r>
          </a:p>
        </p:txBody>
      </p:sp>
      <p:sp>
        <p:nvSpPr>
          <p:cNvPr id="4" name="Slide Number Placeholder 3">
            <a:extLst>
              <a:ext uri="{FF2B5EF4-FFF2-40B4-BE49-F238E27FC236}">
                <a16:creationId xmlns:a16="http://schemas.microsoft.com/office/drawing/2014/main" id="{49868C49-71A7-53D4-2195-5AA0A200733E}"/>
              </a:ext>
            </a:extLst>
          </p:cNvPr>
          <p:cNvSpPr>
            <a:spLocks noGrp="1"/>
          </p:cNvSpPr>
          <p:nvPr>
            <p:ph type="sldNum" sz="quarter" idx="4"/>
          </p:nvPr>
        </p:nvSpPr>
        <p:spPr/>
        <p:txBody>
          <a:bodyPr/>
          <a:lstStyle/>
          <a:p>
            <a:fld id="{050D04AE-9F87-9B4B-8485-05F6E3999503}" type="slidenum">
              <a:rPr lang="en-US" smtClean="0"/>
              <a:pPr/>
              <a:t>14</a:t>
            </a:fld>
            <a:endParaRPr lang="en-US" dirty="0"/>
          </a:p>
        </p:txBody>
      </p:sp>
      <p:sp>
        <p:nvSpPr>
          <p:cNvPr id="5" name="TextBox 4">
            <a:extLst>
              <a:ext uri="{FF2B5EF4-FFF2-40B4-BE49-F238E27FC236}">
                <a16:creationId xmlns:a16="http://schemas.microsoft.com/office/drawing/2014/main" id="{50B2E1EE-7FF6-FD0E-C961-E88E4CF718F0}"/>
              </a:ext>
            </a:extLst>
          </p:cNvPr>
          <p:cNvSpPr txBox="1"/>
          <p:nvPr/>
        </p:nvSpPr>
        <p:spPr>
          <a:xfrm>
            <a:off x="1574800" y="4841694"/>
            <a:ext cx="9042400" cy="1015663"/>
          </a:xfrm>
          <a:prstGeom prst="rect">
            <a:avLst/>
          </a:prstGeom>
          <a:noFill/>
        </p:spPr>
        <p:txBody>
          <a:bodyPr wrap="square" rtlCol="0">
            <a:spAutoFit/>
          </a:bodyPr>
          <a:lstStyle/>
          <a:p>
            <a:pPr algn="ctr"/>
            <a:r>
              <a:rPr lang="en-US" sz="3000" b="1" dirty="0"/>
              <a:t>941-833-4000       Emergency.Management@CharlotteCountyFL.gov</a:t>
            </a:r>
          </a:p>
        </p:txBody>
      </p:sp>
    </p:spTree>
    <p:extLst>
      <p:ext uri="{BB962C8B-B14F-4D97-AF65-F5344CB8AC3E}">
        <p14:creationId xmlns:p14="http://schemas.microsoft.com/office/powerpoint/2010/main" val="28755057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4" name="Google Shape;124;p28"/>
          <p:cNvSpPr txBox="1">
            <a:spLocks noGrp="1"/>
          </p:cNvSpPr>
          <p:nvPr>
            <p:ph type="body" idx="1"/>
          </p:nvPr>
        </p:nvSpPr>
        <p:spPr>
          <a:xfrm>
            <a:off x="5209049" y="299484"/>
            <a:ext cx="5656764" cy="3279747"/>
          </a:xfrm>
          <a:prstGeom prst="rect">
            <a:avLst/>
          </a:prstGeom>
          <a:noFill/>
          <a:ln>
            <a:noFill/>
          </a:ln>
        </p:spPr>
        <p:txBody>
          <a:bodyPr spcFirstLastPara="1" wrap="square" lIns="91425" tIns="45700" rIns="91425" bIns="45700" anchor="t" anchorCtr="0">
            <a:normAutofit/>
          </a:bodyPr>
          <a:lstStyle/>
          <a:p>
            <a:pPr marL="50800" indent="0"/>
            <a:r>
              <a:rPr lang="en-US" sz="4400" b="1" dirty="0"/>
              <a:t>S</a:t>
            </a:r>
            <a:r>
              <a:rPr lang="en-US" dirty="0"/>
              <a:t>mall </a:t>
            </a:r>
          </a:p>
          <a:p>
            <a:pPr marL="50800" indent="0"/>
            <a:r>
              <a:rPr lang="en-US" sz="4400" b="1" dirty="0"/>
              <a:t>B</a:t>
            </a:r>
            <a:r>
              <a:rPr lang="en-US" dirty="0"/>
              <a:t>usiness </a:t>
            </a:r>
          </a:p>
          <a:p>
            <a:pPr marL="50800" indent="0"/>
            <a:r>
              <a:rPr lang="en-US" sz="4400" b="1" dirty="0"/>
              <a:t>D</a:t>
            </a:r>
            <a:r>
              <a:rPr lang="en-US" dirty="0"/>
              <a:t>evelopment </a:t>
            </a:r>
          </a:p>
          <a:p>
            <a:pPr marL="50800" indent="0"/>
            <a:r>
              <a:rPr lang="en-US" sz="4400" b="1" dirty="0"/>
              <a:t>C</a:t>
            </a:r>
            <a:r>
              <a:rPr lang="en-US" dirty="0"/>
              <a:t>enter</a:t>
            </a:r>
            <a:endParaRPr dirty="0"/>
          </a:p>
        </p:txBody>
      </p:sp>
      <p:sp>
        <p:nvSpPr>
          <p:cNvPr id="125" name="Google Shape;125;p28"/>
          <p:cNvSpPr txBox="1">
            <a:spLocks noGrp="1"/>
          </p:cNvSpPr>
          <p:nvPr>
            <p:ph type="body" idx="3"/>
          </p:nvPr>
        </p:nvSpPr>
        <p:spPr>
          <a:xfrm>
            <a:off x="5078246" y="3653255"/>
            <a:ext cx="5777079" cy="2236788"/>
          </a:xfrm>
          <a:prstGeom prst="rect">
            <a:avLst/>
          </a:prstGeom>
          <a:noFill/>
          <a:ln>
            <a:noFill/>
          </a:ln>
        </p:spPr>
        <p:txBody>
          <a:bodyPr spcFirstLastPara="1" wrap="square" lIns="91425" tIns="45700" rIns="91425" bIns="45700" anchor="t" anchorCtr="0">
            <a:normAutofit/>
          </a:bodyPr>
          <a:lstStyle/>
          <a:p>
            <a:pPr indent="-228600">
              <a:buNone/>
            </a:pPr>
            <a:r>
              <a:rPr lang="en-US" dirty="0"/>
              <a:t>Dorian Zwierewicz</a:t>
            </a:r>
          </a:p>
          <a:p>
            <a:pPr indent="-228600">
              <a:buNone/>
            </a:pPr>
            <a:r>
              <a:rPr lang="en-US" sz="2000" dirty="0"/>
              <a:t>Regional Director</a:t>
            </a:r>
            <a:endParaRPr sz="2000" dirty="0"/>
          </a:p>
        </p:txBody>
      </p:sp>
      <p:sp>
        <p:nvSpPr>
          <p:cNvPr id="126" name="Google Shape;126;p28"/>
          <p:cNvSpPr/>
          <p:nvPr/>
        </p:nvSpPr>
        <p:spPr>
          <a:xfrm>
            <a:off x="5340864" y="3347801"/>
            <a:ext cx="1334860" cy="73437"/>
          </a:xfrm>
          <a:prstGeom prst="rect">
            <a:avLst/>
          </a:prstGeom>
          <a:solidFill>
            <a:srgbClr val="71B9E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 name="Picture 2" descr="A blue and green logo&#10;&#10;Description automatically generated">
            <a:extLst>
              <a:ext uri="{FF2B5EF4-FFF2-40B4-BE49-F238E27FC236}">
                <a16:creationId xmlns:a16="http://schemas.microsoft.com/office/drawing/2014/main" id="{16EF4FCF-4183-F3BD-2DAD-7571CBE09D8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38916" y="5420790"/>
            <a:ext cx="2743200" cy="1178357"/>
          </a:xfrm>
          <a:prstGeom prst="rect">
            <a:avLst/>
          </a:prstGeom>
        </p:spPr>
      </p:pic>
      <p:pic>
        <p:nvPicPr>
          <p:cNvPr id="4" name="Picture 4" descr="A building with a fountain and palm trees&#10;&#10;Description automatically generated">
            <a:extLst>
              <a:ext uri="{FF2B5EF4-FFF2-40B4-BE49-F238E27FC236}">
                <a16:creationId xmlns:a16="http://schemas.microsoft.com/office/drawing/2014/main" id="{8E2CB0DB-A4BE-1001-CF40-491D5C2FCCA2}"/>
              </a:ext>
            </a:extLst>
          </p:cNvPr>
          <p:cNvPicPr>
            <a:picLocks noChangeAspect="1"/>
          </p:cNvPicPr>
          <p:nvPr/>
        </p:nvPicPr>
        <p:blipFill>
          <a:blip r:embed="rId4"/>
          <a:stretch>
            <a:fillRect/>
          </a:stretch>
        </p:blipFill>
        <p:spPr>
          <a:xfrm>
            <a:off x="287594" y="370258"/>
            <a:ext cx="4168877" cy="3278419"/>
          </a:xfrm>
          <a:prstGeom prst="rect">
            <a:avLst/>
          </a:prstGeom>
        </p:spPr>
      </p:pic>
    </p:spTree>
    <p:extLst>
      <p:ext uri="{BB962C8B-B14F-4D97-AF65-F5344CB8AC3E}">
        <p14:creationId xmlns:p14="http://schemas.microsoft.com/office/powerpoint/2010/main" val="15679432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pic>
        <p:nvPicPr>
          <p:cNvPr id="4" name="Picture 3" descr="A map of the state of florida&#10;&#10;Description automatically generated">
            <a:extLst>
              <a:ext uri="{FF2B5EF4-FFF2-40B4-BE49-F238E27FC236}">
                <a16:creationId xmlns:a16="http://schemas.microsoft.com/office/drawing/2014/main" id="{3DCF913D-A06D-6829-3FBB-0D9C3B5D1144}"/>
              </a:ext>
            </a:extLst>
          </p:cNvPr>
          <p:cNvPicPr>
            <a:picLocks noChangeAspect="1"/>
          </p:cNvPicPr>
          <p:nvPr/>
        </p:nvPicPr>
        <p:blipFill>
          <a:blip r:embed="rId3"/>
          <a:stretch>
            <a:fillRect/>
          </a:stretch>
        </p:blipFill>
        <p:spPr>
          <a:xfrm>
            <a:off x="5648325" y="-186155"/>
            <a:ext cx="6654055" cy="6821905"/>
          </a:xfrm>
          <a:prstGeom prst="rect">
            <a:avLst/>
          </a:prstGeom>
        </p:spPr>
      </p:pic>
      <p:sp>
        <p:nvSpPr>
          <p:cNvPr id="137" name="Google Shape;137;p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r>
              <a:rPr lang="en-US" dirty="0"/>
              <a:t>Who We Are</a:t>
            </a:r>
          </a:p>
        </p:txBody>
      </p:sp>
      <p:sp>
        <p:nvSpPr>
          <p:cNvPr id="138" name="Google Shape;138;p9"/>
          <p:cNvSpPr txBox="1">
            <a:spLocks noGrp="1"/>
          </p:cNvSpPr>
          <p:nvPr>
            <p:ph type="body" idx="1"/>
          </p:nvPr>
        </p:nvSpPr>
        <p:spPr>
          <a:xfrm>
            <a:off x="838200" y="1402672"/>
            <a:ext cx="9163050" cy="4605615"/>
          </a:xfrm>
          <a:prstGeom prst="rect">
            <a:avLst/>
          </a:prstGeom>
          <a:noFill/>
          <a:ln>
            <a:noFill/>
          </a:ln>
        </p:spPr>
        <p:txBody>
          <a:bodyPr spcFirstLastPara="1" wrap="square" lIns="91425" tIns="45700" rIns="91425" bIns="45700" anchor="t" anchorCtr="0">
            <a:normAutofit/>
          </a:bodyPr>
          <a:lstStyle/>
          <a:p>
            <a:pPr marL="800100" indent="-571500"/>
            <a:r>
              <a:rPr lang="en-US" dirty="0"/>
              <a:t>Federally funded</a:t>
            </a:r>
          </a:p>
          <a:p>
            <a:pPr marL="800100" indent="-571500"/>
            <a:r>
              <a:rPr lang="en-US" dirty="0"/>
              <a:t>Provide no-cost confidential technical assistance to businesses</a:t>
            </a:r>
          </a:p>
          <a:p>
            <a:pPr marL="800100" indent="-571500"/>
            <a:r>
              <a:rPr lang="en-US" dirty="0"/>
              <a:t>"Florida's Principal Provider of Business Assistance" </a:t>
            </a:r>
          </a:p>
          <a:p>
            <a:pPr marL="1257300" lvl="1" indent="-571500"/>
            <a:r>
              <a:rPr lang="en-US" dirty="0"/>
              <a:t>[ § 288.001, Fla. Stat.]</a:t>
            </a:r>
          </a:p>
          <a:p>
            <a:pPr marL="800100" indent="-571500"/>
            <a:r>
              <a:rPr lang="en-US" dirty="0"/>
              <a:t>Partnership of 9 regions</a:t>
            </a:r>
          </a:p>
        </p:txBody>
      </p:sp>
    </p:spTree>
    <p:extLst>
      <p:ext uri="{BB962C8B-B14F-4D97-AF65-F5344CB8AC3E}">
        <p14:creationId xmlns:p14="http://schemas.microsoft.com/office/powerpoint/2010/main" val="27625619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13"/>
          <p:cNvSpPr txBox="1">
            <a:spLocks noGrp="1"/>
          </p:cNvSpPr>
          <p:nvPr>
            <p:ph type="title"/>
          </p:nvPr>
        </p:nvSpPr>
        <p:spPr>
          <a:xfrm>
            <a:off x="838200" y="365126"/>
            <a:ext cx="10515600" cy="781956"/>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800"/>
              <a:buFont typeface="Oswald"/>
              <a:buNone/>
            </a:pPr>
            <a:r>
              <a:rPr lang="en-US" dirty="0"/>
              <a:t>Our Region</a:t>
            </a:r>
            <a:endParaRPr dirty="0"/>
          </a:p>
        </p:txBody>
      </p:sp>
      <p:sp>
        <p:nvSpPr>
          <p:cNvPr id="2" name="Rectangle 1">
            <a:extLst>
              <a:ext uri="{FF2B5EF4-FFF2-40B4-BE49-F238E27FC236}">
                <a16:creationId xmlns:a16="http://schemas.microsoft.com/office/drawing/2014/main" id="{34D9B990-99DC-4266-8840-F1FFC9239075}"/>
              </a:ext>
            </a:extLst>
          </p:cNvPr>
          <p:cNvSpPr/>
          <p:nvPr/>
        </p:nvSpPr>
        <p:spPr>
          <a:xfrm>
            <a:off x="8143875" y="5924550"/>
            <a:ext cx="3686175" cy="93345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7" name="image1.png">
            <a:extLst>
              <a:ext uri="{FF2B5EF4-FFF2-40B4-BE49-F238E27FC236}">
                <a16:creationId xmlns:a16="http://schemas.microsoft.com/office/drawing/2014/main" id="{8392F2E3-670F-45DA-913F-757B3CD64704}"/>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colorTemperature colorTemp="5300"/>
                    </a14:imgEffect>
                  </a14:imgLayer>
                </a14:imgProps>
              </a:ext>
              <a:ext uri="{28A0092B-C50C-407E-A947-70E740481C1C}">
                <a14:useLocalDpi xmlns:a14="http://schemas.microsoft.com/office/drawing/2010/main"/>
              </a:ext>
            </a:extLst>
          </a:blip>
          <a:srcRect/>
          <a:stretch/>
        </p:blipFill>
        <p:spPr bwMode="auto">
          <a:xfrm>
            <a:off x="6651765" y="1400175"/>
            <a:ext cx="5452534" cy="5457825"/>
          </a:xfrm>
          <a:prstGeom prst="rect">
            <a:avLst/>
          </a:prstGeom>
          <a:ln>
            <a:noFill/>
          </a:ln>
          <a:extLst>
            <a:ext uri="{53640926-AAD7-44D8-BBD7-CCE9431645EC}">
              <a14:shadowObscured xmlns:a14="http://schemas.microsoft.com/office/drawing/2010/main"/>
            </a:ext>
          </a:extLst>
        </p:spPr>
      </p:pic>
      <p:sp>
        <p:nvSpPr>
          <p:cNvPr id="8" name="Google Shape;138;p9">
            <a:extLst>
              <a:ext uri="{FF2B5EF4-FFF2-40B4-BE49-F238E27FC236}">
                <a16:creationId xmlns:a16="http://schemas.microsoft.com/office/drawing/2014/main" id="{E5D66ADE-73CF-49DA-925B-023AF0612F6E}"/>
              </a:ext>
            </a:extLst>
          </p:cNvPr>
          <p:cNvSpPr txBox="1">
            <a:spLocks noGrp="1"/>
          </p:cNvSpPr>
          <p:nvPr>
            <p:ph type="body" idx="1"/>
          </p:nvPr>
        </p:nvSpPr>
        <p:spPr>
          <a:xfrm>
            <a:off x="87701" y="1536022"/>
            <a:ext cx="8178844" cy="5121953"/>
          </a:xfrm>
          <a:prstGeom prst="rect">
            <a:avLst/>
          </a:prstGeom>
          <a:noFill/>
          <a:ln>
            <a:noFill/>
          </a:ln>
        </p:spPr>
        <p:txBody>
          <a:bodyPr spcFirstLastPara="1" wrap="square" lIns="91425" tIns="45700" rIns="91425" bIns="45700" anchor="t" anchorCtr="0">
            <a:normAutofit/>
          </a:bodyPr>
          <a:lstStyle/>
          <a:p>
            <a:pPr marL="800100" indent="-571500"/>
            <a:r>
              <a:rPr lang="en-US" dirty="0"/>
              <a:t>Serve 5 counties in SWFL</a:t>
            </a:r>
          </a:p>
          <a:p>
            <a:pPr marL="800100" indent="-571500"/>
            <a:r>
              <a:rPr lang="en-US" dirty="0"/>
              <a:t>15 business consultants</a:t>
            </a:r>
          </a:p>
          <a:p>
            <a:pPr marL="800100" indent="-571500"/>
            <a:r>
              <a:rPr lang="en-US" dirty="0"/>
              <a:t>4 main offices</a:t>
            </a:r>
          </a:p>
          <a:p>
            <a:pPr marL="1257300" lvl="1" indent="-571500"/>
            <a:r>
              <a:rPr lang="en-US" dirty="0"/>
              <a:t>Punta Gorda</a:t>
            </a:r>
          </a:p>
          <a:p>
            <a:pPr marL="1257300" lvl="1" indent="-571500"/>
            <a:r>
              <a:rPr lang="en-US" dirty="0"/>
              <a:t>Cape Coral </a:t>
            </a:r>
          </a:p>
          <a:p>
            <a:pPr marL="1257300" lvl="1" indent="-571500"/>
            <a:r>
              <a:rPr lang="en-US" dirty="0"/>
              <a:t>Downtown Fort Myers</a:t>
            </a:r>
          </a:p>
          <a:p>
            <a:pPr marL="1257300" lvl="1" indent="-571500"/>
            <a:r>
              <a:rPr lang="en-US" dirty="0"/>
              <a:t>FGCU (</a:t>
            </a:r>
            <a:r>
              <a:rPr lang="en-US" dirty="0" err="1"/>
              <a:t>Lutgert</a:t>
            </a:r>
            <a:r>
              <a:rPr lang="en-US" dirty="0"/>
              <a:t> College of Business) </a:t>
            </a:r>
          </a:p>
        </p:txBody>
      </p:sp>
    </p:spTree>
    <p:extLst>
      <p:ext uri="{BB962C8B-B14F-4D97-AF65-F5344CB8AC3E}">
        <p14:creationId xmlns:p14="http://schemas.microsoft.com/office/powerpoint/2010/main" val="9372606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p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r>
              <a:rPr lang="en-US" dirty="0"/>
              <a:t>What We Do </a:t>
            </a:r>
            <a:endParaRPr dirty="0"/>
          </a:p>
        </p:txBody>
      </p:sp>
      <p:sp>
        <p:nvSpPr>
          <p:cNvPr id="138" name="Google Shape;138;p9"/>
          <p:cNvSpPr txBox="1">
            <a:spLocks noGrp="1"/>
          </p:cNvSpPr>
          <p:nvPr>
            <p:ph type="body" idx="1"/>
          </p:nvPr>
        </p:nvSpPr>
        <p:spPr>
          <a:xfrm>
            <a:off x="838200" y="1402672"/>
            <a:ext cx="6334957" cy="2383115"/>
          </a:xfrm>
          <a:prstGeom prst="rect">
            <a:avLst/>
          </a:prstGeom>
          <a:noFill/>
          <a:ln>
            <a:noFill/>
          </a:ln>
        </p:spPr>
        <p:txBody>
          <a:bodyPr spcFirstLastPara="1" wrap="square" lIns="91425" tIns="45700" rIns="91425" bIns="45700" anchor="t" anchorCtr="0">
            <a:normAutofit/>
          </a:bodyPr>
          <a:lstStyle/>
          <a:p>
            <a:pPr marL="800100" indent="-571500"/>
            <a:r>
              <a:rPr lang="en-US" dirty="0"/>
              <a:t>Consulting</a:t>
            </a:r>
          </a:p>
          <a:p>
            <a:pPr marL="800100" lvl="0" indent="-571500" algn="l">
              <a:lnSpc>
                <a:spcPct val="100000"/>
              </a:lnSpc>
              <a:spcBef>
                <a:spcPts val="1200"/>
              </a:spcBef>
              <a:spcAft>
                <a:spcPts val="0"/>
              </a:spcAft>
            </a:pPr>
            <a:r>
              <a:rPr lang="en-US" dirty="0"/>
              <a:t>Training</a:t>
            </a:r>
          </a:p>
          <a:p>
            <a:pPr marL="800100" indent="-571500"/>
            <a:r>
              <a:rPr lang="en-US" dirty="0"/>
              <a:t>Outreach</a:t>
            </a:r>
          </a:p>
        </p:txBody>
      </p:sp>
      <p:pic>
        <p:nvPicPr>
          <p:cNvPr id="2" name="Picture 2" descr="A group of people standing in a room&#10;&#10;Description automatically generated">
            <a:extLst>
              <a:ext uri="{FF2B5EF4-FFF2-40B4-BE49-F238E27FC236}">
                <a16:creationId xmlns:a16="http://schemas.microsoft.com/office/drawing/2014/main" id="{B633787F-C3A8-8409-E525-C33E7AB7EE51}"/>
              </a:ext>
            </a:extLst>
          </p:cNvPr>
          <p:cNvPicPr>
            <a:picLocks noChangeAspect="1"/>
          </p:cNvPicPr>
          <p:nvPr/>
        </p:nvPicPr>
        <p:blipFill>
          <a:blip r:embed="rId3"/>
          <a:stretch>
            <a:fillRect/>
          </a:stretch>
        </p:blipFill>
        <p:spPr>
          <a:xfrm>
            <a:off x="5602817" y="726316"/>
            <a:ext cx="5251450" cy="3331034"/>
          </a:xfrm>
          <a:prstGeom prst="rect">
            <a:avLst/>
          </a:prstGeom>
        </p:spPr>
      </p:pic>
      <p:sp>
        <p:nvSpPr>
          <p:cNvPr id="3" name="TextBox 2">
            <a:extLst>
              <a:ext uri="{FF2B5EF4-FFF2-40B4-BE49-F238E27FC236}">
                <a16:creationId xmlns:a16="http://schemas.microsoft.com/office/drawing/2014/main" id="{449F318F-5C64-5148-B377-566E4ACA75F4}"/>
              </a:ext>
            </a:extLst>
          </p:cNvPr>
          <p:cNvSpPr txBox="1"/>
          <p:nvPr/>
        </p:nvSpPr>
        <p:spPr>
          <a:xfrm>
            <a:off x="2349500" y="4836583"/>
            <a:ext cx="7492999"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i="1" dirty="0">
                <a:solidFill>
                  <a:schemeClr val="accent6"/>
                </a:solidFill>
                <a:latin typeface="Oswald Light"/>
              </a:rPr>
              <a:t>The small business outreach arm of the university</a:t>
            </a:r>
          </a:p>
        </p:txBody>
      </p:sp>
    </p:spTree>
    <p:extLst>
      <p:ext uri="{BB962C8B-B14F-4D97-AF65-F5344CB8AC3E}">
        <p14:creationId xmlns:p14="http://schemas.microsoft.com/office/powerpoint/2010/main" val="40290610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13"/>
          <p:cNvSpPr txBox="1">
            <a:spLocks noGrp="1"/>
          </p:cNvSpPr>
          <p:nvPr>
            <p:ph type="title"/>
          </p:nvPr>
        </p:nvSpPr>
        <p:spPr>
          <a:xfrm>
            <a:off x="838200" y="365126"/>
            <a:ext cx="10515600" cy="781956"/>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800"/>
              <a:buFont typeface="Oswald"/>
              <a:buNone/>
            </a:pPr>
            <a:r>
              <a:rPr lang="en-US" dirty="0"/>
              <a:t>Consulting</a:t>
            </a:r>
            <a:endParaRPr dirty="0"/>
          </a:p>
        </p:txBody>
      </p:sp>
      <p:sp>
        <p:nvSpPr>
          <p:cNvPr id="2" name="Rectangle 1">
            <a:extLst>
              <a:ext uri="{FF2B5EF4-FFF2-40B4-BE49-F238E27FC236}">
                <a16:creationId xmlns:a16="http://schemas.microsoft.com/office/drawing/2014/main" id="{34D9B990-99DC-4266-8840-F1FFC9239075}"/>
              </a:ext>
            </a:extLst>
          </p:cNvPr>
          <p:cNvSpPr/>
          <p:nvPr/>
        </p:nvSpPr>
        <p:spPr>
          <a:xfrm>
            <a:off x="8143875" y="5924550"/>
            <a:ext cx="3686175" cy="93345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8" name="Google Shape;138;p9">
            <a:extLst>
              <a:ext uri="{FF2B5EF4-FFF2-40B4-BE49-F238E27FC236}">
                <a16:creationId xmlns:a16="http://schemas.microsoft.com/office/drawing/2014/main" id="{E5D66ADE-73CF-49DA-925B-023AF0612F6E}"/>
              </a:ext>
            </a:extLst>
          </p:cNvPr>
          <p:cNvSpPr txBox="1">
            <a:spLocks noGrp="1"/>
          </p:cNvSpPr>
          <p:nvPr>
            <p:ph type="body" idx="1"/>
          </p:nvPr>
        </p:nvSpPr>
        <p:spPr>
          <a:xfrm>
            <a:off x="87701" y="1536022"/>
            <a:ext cx="8178844" cy="5121953"/>
          </a:xfrm>
          <a:prstGeom prst="rect">
            <a:avLst/>
          </a:prstGeom>
          <a:noFill/>
          <a:ln>
            <a:noFill/>
          </a:ln>
        </p:spPr>
        <p:txBody>
          <a:bodyPr spcFirstLastPara="1" wrap="square" lIns="91425" tIns="45700" rIns="91425" bIns="45700" anchor="t" anchorCtr="0">
            <a:normAutofit/>
          </a:bodyPr>
          <a:lstStyle/>
          <a:p>
            <a:pPr marL="800100" indent="-571500"/>
            <a:r>
              <a:rPr lang="en-US" dirty="0"/>
              <a:t>Marketing</a:t>
            </a:r>
          </a:p>
          <a:p>
            <a:pPr marL="800100" indent="-571500"/>
            <a:r>
              <a:rPr lang="en-US" dirty="0"/>
              <a:t>Capital Access</a:t>
            </a:r>
          </a:p>
          <a:p>
            <a:pPr marL="800100" indent="-571500"/>
            <a:r>
              <a:rPr lang="en-US" dirty="0"/>
              <a:t>International Trade</a:t>
            </a:r>
          </a:p>
          <a:p>
            <a:pPr marL="800100" indent="-571500"/>
            <a:r>
              <a:rPr lang="en-US" dirty="0"/>
              <a:t>Business Valuations</a:t>
            </a:r>
          </a:p>
          <a:p>
            <a:pPr marL="800100" indent="-571500"/>
            <a:r>
              <a:rPr lang="en-US" dirty="0"/>
              <a:t>Government Contracts</a:t>
            </a:r>
          </a:p>
          <a:p>
            <a:pPr marL="800100" indent="-571500"/>
            <a:r>
              <a:rPr lang="en-US" dirty="0"/>
              <a:t>Start ups</a:t>
            </a:r>
          </a:p>
        </p:txBody>
      </p:sp>
      <p:pic>
        <p:nvPicPr>
          <p:cNvPr id="6" name="Picture 5" descr="A person and person sitting at a table talking&#10;&#10;Description automatically generated">
            <a:extLst>
              <a:ext uri="{FF2B5EF4-FFF2-40B4-BE49-F238E27FC236}">
                <a16:creationId xmlns:a16="http://schemas.microsoft.com/office/drawing/2014/main" id="{0C2DBA7D-784E-9E9E-584D-78F61E3A5A2A}"/>
              </a:ext>
            </a:extLst>
          </p:cNvPr>
          <p:cNvPicPr>
            <a:picLocks noChangeAspect="1"/>
          </p:cNvPicPr>
          <p:nvPr/>
        </p:nvPicPr>
        <p:blipFill>
          <a:blip r:embed="rId3"/>
          <a:stretch>
            <a:fillRect/>
          </a:stretch>
        </p:blipFill>
        <p:spPr>
          <a:xfrm>
            <a:off x="6327226" y="2260430"/>
            <a:ext cx="5502824" cy="3673135"/>
          </a:xfrm>
          <a:prstGeom prst="rect">
            <a:avLst/>
          </a:prstGeom>
        </p:spPr>
      </p:pic>
    </p:spTree>
    <p:extLst>
      <p:ext uri="{BB962C8B-B14F-4D97-AF65-F5344CB8AC3E}">
        <p14:creationId xmlns:p14="http://schemas.microsoft.com/office/powerpoint/2010/main" val="4163235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D25F302-27C5-414F-97F8-6EA0A6C028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Triangle 11">
            <a:extLst>
              <a:ext uri="{FF2B5EF4-FFF2-40B4-BE49-F238E27FC236}">
                <a16:creationId xmlns:a16="http://schemas.microsoft.com/office/drawing/2014/main" id="{830A36F8-48C2-4842-A87B-8CE8DF4E7F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8F451A30-466B-4996-9BA5-CD6ABCC6D5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978759B-86E3-CCDC-BFB5-81F74F15DDEB}"/>
              </a:ext>
            </a:extLst>
          </p:cNvPr>
          <p:cNvSpPr>
            <a:spLocks noGrp="1"/>
          </p:cNvSpPr>
          <p:nvPr>
            <p:ph type="title"/>
          </p:nvPr>
        </p:nvSpPr>
        <p:spPr>
          <a:xfrm>
            <a:off x="7830133" y="702817"/>
            <a:ext cx="2961534" cy="724478"/>
          </a:xfrm>
        </p:spPr>
        <p:txBody>
          <a:bodyPr vert="horz" lIns="91440" tIns="45720" rIns="91440" bIns="45720" rtlCol="0" anchor="ctr">
            <a:normAutofit fontScale="90000"/>
          </a:bodyPr>
          <a:lstStyle/>
          <a:p>
            <a:pPr>
              <a:spcBef>
                <a:spcPct val="0"/>
              </a:spcBef>
            </a:pPr>
            <a:r>
              <a:rPr lang="en-US" sz="5100" dirty="0">
                <a:solidFill>
                  <a:schemeClr val="accent1">
                    <a:lumMod val="75000"/>
                  </a:schemeClr>
                </a:solidFill>
                <a:latin typeface="+mj-lt"/>
                <a:ea typeface="+mj-ea"/>
                <a:cs typeface="+mj-cs"/>
              </a:rPr>
              <a:t>Kay Tracy</a:t>
            </a:r>
          </a:p>
        </p:txBody>
      </p:sp>
      <p:pic>
        <p:nvPicPr>
          <p:cNvPr id="7" name="Picture 6" descr="Logo, company name&#10;&#10;AI-generated content may be incorrect.">
            <a:extLst>
              <a:ext uri="{FF2B5EF4-FFF2-40B4-BE49-F238E27FC236}">
                <a16:creationId xmlns:a16="http://schemas.microsoft.com/office/drawing/2014/main" id="{85ADF535-0E1B-A239-9A02-673B4A8FD9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30228" y="5231912"/>
            <a:ext cx="1278686" cy="796785"/>
          </a:xfrm>
          <a:prstGeom prst="rect">
            <a:avLst/>
          </a:prstGeom>
        </p:spPr>
      </p:pic>
      <p:sp>
        <p:nvSpPr>
          <p:cNvPr id="5" name="Text Placeholder 4">
            <a:extLst>
              <a:ext uri="{FF2B5EF4-FFF2-40B4-BE49-F238E27FC236}">
                <a16:creationId xmlns:a16="http://schemas.microsoft.com/office/drawing/2014/main" id="{CD66E283-9FE7-74CD-5685-59F9B612A2A2}"/>
              </a:ext>
            </a:extLst>
          </p:cNvPr>
          <p:cNvSpPr>
            <a:spLocks noGrp="1"/>
          </p:cNvSpPr>
          <p:nvPr>
            <p:ph type="body" idx="1"/>
          </p:nvPr>
        </p:nvSpPr>
        <p:spPr>
          <a:xfrm>
            <a:off x="1052711" y="2171417"/>
            <a:ext cx="3483922" cy="452880"/>
          </a:xfrm>
        </p:spPr>
        <p:txBody>
          <a:bodyPr>
            <a:noAutofit/>
          </a:bodyPr>
          <a:lstStyle/>
          <a:p>
            <a:pPr marL="50800" indent="0">
              <a:buNone/>
            </a:pPr>
            <a:r>
              <a:rPr lang="en-US" sz="2800" dirty="0">
                <a:solidFill>
                  <a:schemeClr val="accent1">
                    <a:lumMod val="75000"/>
                  </a:schemeClr>
                </a:solidFill>
              </a:rPr>
              <a:t>Kristy Sisler</a:t>
            </a:r>
          </a:p>
        </p:txBody>
      </p:sp>
      <p:pic>
        <p:nvPicPr>
          <p:cNvPr id="8" name="Picture 7" descr="A person smiling for the camera&#10;&#10;AI-generated content may be incorrect.">
            <a:extLst>
              <a:ext uri="{FF2B5EF4-FFF2-40B4-BE49-F238E27FC236}">
                <a16:creationId xmlns:a16="http://schemas.microsoft.com/office/drawing/2014/main" id="{3DF6B0E0-5B3D-0091-8D8B-B60AD9E07C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7263" y="2798260"/>
            <a:ext cx="1778738" cy="2668107"/>
          </a:xfrm>
          <a:prstGeom prst="rect">
            <a:avLst/>
          </a:prstGeom>
        </p:spPr>
      </p:pic>
      <p:pic>
        <p:nvPicPr>
          <p:cNvPr id="11" name="Picture 10" descr="A close-up of a person smiling&#10;&#10;AI-generated content may be incorrect.">
            <a:extLst>
              <a:ext uri="{FF2B5EF4-FFF2-40B4-BE49-F238E27FC236}">
                <a16:creationId xmlns:a16="http://schemas.microsoft.com/office/drawing/2014/main" id="{F803CD0F-6730-552B-23D1-E0FD7992C49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55369" y="1506837"/>
            <a:ext cx="3022699" cy="2008932"/>
          </a:xfrm>
          <a:prstGeom prst="rect">
            <a:avLst/>
          </a:prstGeom>
        </p:spPr>
      </p:pic>
      <p:sp>
        <p:nvSpPr>
          <p:cNvPr id="13" name="TextBox 12">
            <a:extLst>
              <a:ext uri="{FF2B5EF4-FFF2-40B4-BE49-F238E27FC236}">
                <a16:creationId xmlns:a16="http://schemas.microsoft.com/office/drawing/2014/main" id="{01FE77F2-EAFE-55E8-67F1-A7E6D581287A}"/>
              </a:ext>
            </a:extLst>
          </p:cNvPr>
          <p:cNvSpPr txBox="1"/>
          <p:nvPr/>
        </p:nvSpPr>
        <p:spPr>
          <a:xfrm>
            <a:off x="7362321" y="3595311"/>
            <a:ext cx="3672416" cy="369332"/>
          </a:xfrm>
          <a:prstGeom prst="rect">
            <a:avLst/>
          </a:prstGeom>
          <a:noFill/>
        </p:spPr>
        <p:txBody>
          <a:bodyPr wrap="none" rtlCol="0">
            <a:spAutoFit/>
          </a:bodyPr>
          <a:lstStyle/>
          <a:p>
            <a:r>
              <a:rPr lang="en-US" dirty="0"/>
              <a:t>Director of Economic Development</a:t>
            </a:r>
          </a:p>
        </p:txBody>
      </p:sp>
      <p:sp>
        <p:nvSpPr>
          <p:cNvPr id="15" name="TextBox 14">
            <a:extLst>
              <a:ext uri="{FF2B5EF4-FFF2-40B4-BE49-F238E27FC236}">
                <a16:creationId xmlns:a16="http://schemas.microsoft.com/office/drawing/2014/main" id="{999DD609-3C13-165F-EAEB-FC815051B989}"/>
              </a:ext>
            </a:extLst>
          </p:cNvPr>
          <p:cNvSpPr txBox="1"/>
          <p:nvPr/>
        </p:nvSpPr>
        <p:spPr>
          <a:xfrm>
            <a:off x="866814" y="5466367"/>
            <a:ext cx="2359636" cy="523220"/>
          </a:xfrm>
          <a:prstGeom prst="rect">
            <a:avLst/>
          </a:prstGeom>
          <a:noFill/>
        </p:spPr>
        <p:txBody>
          <a:bodyPr wrap="square" rtlCol="0">
            <a:spAutoFit/>
          </a:bodyPr>
          <a:lstStyle/>
          <a:p>
            <a:pPr algn="ctr"/>
            <a:r>
              <a:rPr lang="en-US" sz="1400" dirty="0"/>
              <a:t>Business Recruitment Manager</a:t>
            </a:r>
          </a:p>
        </p:txBody>
      </p:sp>
      <p:pic>
        <p:nvPicPr>
          <p:cNvPr id="17" name="Picture 16" descr="A picture containing logo&#10;&#10;AI-generated content may be incorrect.">
            <a:extLst>
              <a:ext uri="{FF2B5EF4-FFF2-40B4-BE49-F238E27FC236}">
                <a16:creationId xmlns:a16="http://schemas.microsoft.com/office/drawing/2014/main" id="{707DF6E2-7AD0-C247-E560-98F40A1E06BA}"/>
              </a:ext>
            </a:extLst>
          </p:cNvPr>
          <p:cNvPicPr>
            <a:picLocks noChangeAspect="1"/>
          </p:cNvPicPr>
          <p:nvPr/>
        </p:nvPicPr>
        <p:blipFill>
          <a:blip r:embed="rId5">
            <a:extLst>
              <a:ext uri="{28A0092B-C50C-407E-A947-70E740481C1C}">
                <a14:useLocalDpi xmlns:a14="http://schemas.microsoft.com/office/drawing/2010/main" val="0"/>
              </a:ext>
            </a:extLst>
          </a:blip>
          <a:srcRect l="17309" t="1937" r="17252" b="-1937"/>
          <a:stretch/>
        </p:blipFill>
        <p:spPr>
          <a:xfrm>
            <a:off x="3548183" y="1506837"/>
            <a:ext cx="3783746" cy="2961231"/>
          </a:xfrm>
          <a:prstGeom prst="rect">
            <a:avLst/>
          </a:prstGeom>
        </p:spPr>
      </p:pic>
      <p:pic>
        <p:nvPicPr>
          <p:cNvPr id="4" name="Picture 3" descr="A person wearing glasses&#10;&#10;AI-generated content may be incorrect.">
            <a:extLst>
              <a:ext uri="{FF2B5EF4-FFF2-40B4-BE49-F238E27FC236}">
                <a16:creationId xmlns:a16="http://schemas.microsoft.com/office/drawing/2014/main" id="{E8D8EFCD-2EA7-FD76-4949-7A1C964CEF8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72045" y="4074479"/>
            <a:ext cx="1364560" cy="2046841"/>
          </a:xfrm>
          <a:prstGeom prst="rect">
            <a:avLst/>
          </a:prstGeom>
        </p:spPr>
      </p:pic>
      <p:sp>
        <p:nvSpPr>
          <p:cNvPr id="6" name="TextBox 5">
            <a:extLst>
              <a:ext uri="{FF2B5EF4-FFF2-40B4-BE49-F238E27FC236}">
                <a16:creationId xmlns:a16="http://schemas.microsoft.com/office/drawing/2014/main" id="{BF5DD596-D5D2-59BC-CDAC-1D1052302114}"/>
              </a:ext>
            </a:extLst>
          </p:cNvPr>
          <p:cNvSpPr txBox="1"/>
          <p:nvPr/>
        </p:nvSpPr>
        <p:spPr>
          <a:xfrm>
            <a:off x="8557301" y="4804516"/>
            <a:ext cx="2359636" cy="523220"/>
          </a:xfrm>
          <a:prstGeom prst="rect">
            <a:avLst/>
          </a:prstGeom>
          <a:noFill/>
        </p:spPr>
        <p:txBody>
          <a:bodyPr wrap="square" rtlCol="0">
            <a:spAutoFit/>
          </a:bodyPr>
          <a:lstStyle/>
          <a:p>
            <a:pPr algn="ctr"/>
            <a:r>
              <a:rPr lang="en-US" sz="1400" dirty="0"/>
              <a:t>Maria Vastola</a:t>
            </a:r>
          </a:p>
          <a:p>
            <a:pPr algn="ctr"/>
            <a:r>
              <a:rPr lang="en-US" sz="1400" dirty="0"/>
              <a:t>Marketing Manager</a:t>
            </a:r>
          </a:p>
        </p:txBody>
      </p:sp>
    </p:spTree>
    <p:extLst>
      <p:ext uri="{BB962C8B-B14F-4D97-AF65-F5344CB8AC3E}">
        <p14:creationId xmlns:p14="http://schemas.microsoft.com/office/powerpoint/2010/main" val="2197591825"/>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13"/>
          <p:cNvSpPr txBox="1">
            <a:spLocks noGrp="1"/>
          </p:cNvSpPr>
          <p:nvPr>
            <p:ph type="title"/>
          </p:nvPr>
        </p:nvSpPr>
        <p:spPr>
          <a:xfrm>
            <a:off x="838200" y="365126"/>
            <a:ext cx="10515600" cy="781956"/>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800"/>
              <a:buFont typeface="Oswald"/>
              <a:buNone/>
            </a:pPr>
            <a:r>
              <a:rPr lang="en-US" dirty="0"/>
              <a:t>Training</a:t>
            </a:r>
            <a:endParaRPr dirty="0"/>
          </a:p>
        </p:txBody>
      </p:sp>
      <p:sp>
        <p:nvSpPr>
          <p:cNvPr id="2" name="Rectangle 1">
            <a:extLst>
              <a:ext uri="{FF2B5EF4-FFF2-40B4-BE49-F238E27FC236}">
                <a16:creationId xmlns:a16="http://schemas.microsoft.com/office/drawing/2014/main" id="{34D9B990-99DC-4266-8840-F1FFC9239075}"/>
              </a:ext>
            </a:extLst>
          </p:cNvPr>
          <p:cNvSpPr/>
          <p:nvPr/>
        </p:nvSpPr>
        <p:spPr>
          <a:xfrm>
            <a:off x="8143875" y="5924550"/>
            <a:ext cx="3686175" cy="93345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8" name="Google Shape;138;p9">
            <a:extLst>
              <a:ext uri="{FF2B5EF4-FFF2-40B4-BE49-F238E27FC236}">
                <a16:creationId xmlns:a16="http://schemas.microsoft.com/office/drawing/2014/main" id="{E5D66ADE-73CF-49DA-925B-023AF0612F6E}"/>
              </a:ext>
            </a:extLst>
          </p:cNvPr>
          <p:cNvSpPr txBox="1">
            <a:spLocks noGrp="1"/>
          </p:cNvSpPr>
          <p:nvPr>
            <p:ph type="body" idx="1"/>
          </p:nvPr>
        </p:nvSpPr>
        <p:spPr>
          <a:xfrm>
            <a:off x="87701" y="1536022"/>
            <a:ext cx="8178844" cy="5121953"/>
          </a:xfrm>
          <a:prstGeom prst="rect">
            <a:avLst/>
          </a:prstGeom>
          <a:noFill/>
          <a:ln>
            <a:noFill/>
          </a:ln>
        </p:spPr>
        <p:txBody>
          <a:bodyPr spcFirstLastPara="1" wrap="square" lIns="91425" tIns="45700" rIns="91425" bIns="45700" anchor="t" anchorCtr="0">
            <a:normAutofit/>
          </a:bodyPr>
          <a:lstStyle/>
          <a:p>
            <a:pPr marL="800100" indent="-571500"/>
            <a:r>
              <a:rPr lang="en-US" dirty="0"/>
              <a:t>30-50 workshops per year</a:t>
            </a:r>
          </a:p>
          <a:p>
            <a:pPr marL="800100" indent="-571500"/>
            <a:r>
              <a:rPr lang="en-US" dirty="0"/>
              <a:t>Topics</a:t>
            </a:r>
          </a:p>
          <a:p>
            <a:pPr marL="1257300" lvl="1" indent="-571500"/>
            <a:r>
              <a:rPr lang="en-US" dirty="0"/>
              <a:t>Develop your Business Pitch</a:t>
            </a:r>
          </a:p>
          <a:p>
            <a:pPr marL="1257300" lvl="1" indent="-571500"/>
            <a:r>
              <a:rPr lang="en-US" dirty="0"/>
              <a:t>Myths about Working Capital</a:t>
            </a:r>
          </a:p>
          <a:p>
            <a:pPr marL="1257300" lvl="1" indent="-571500"/>
            <a:r>
              <a:rPr lang="en-US" dirty="0"/>
              <a:t>Starting a Business</a:t>
            </a:r>
          </a:p>
          <a:p>
            <a:pPr marL="1257300" lvl="1" indent="-571500"/>
            <a:r>
              <a:rPr lang="en-US" dirty="0"/>
              <a:t>Instagram for Business</a:t>
            </a:r>
          </a:p>
          <a:p>
            <a:pPr marL="1257300" lvl="1" indent="-571500"/>
            <a:r>
              <a:rPr lang="en-US" dirty="0"/>
              <a:t>Strategic Planning</a:t>
            </a:r>
          </a:p>
          <a:p>
            <a:pPr marL="1257300" lvl="1" indent="-571500"/>
            <a:r>
              <a:rPr lang="en-US" dirty="0"/>
              <a:t>Government Contracting 101</a:t>
            </a:r>
          </a:p>
          <a:p>
            <a:pPr marL="1257300" lvl="1" indent="-571500"/>
            <a:endParaRPr lang="en-US" dirty="0"/>
          </a:p>
        </p:txBody>
      </p:sp>
      <p:pic>
        <p:nvPicPr>
          <p:cNvPr id="5" name="Picture 4" descr="A person standing in front of a large screen&#10;&#10;Description automatically generated">
            <a:extLst>
              <a:ext uri="{FF2B5EF4-FFF2-40B4-BE49-F238E27FC236}">
                <a16:creationId xmlns:a16="http://schemas.microsoft.com/office/drawing/2014/main" id="{E1AC8BA1-ACE9-0A24-8842-7D8241A3C54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0473" t="13514" r="7095"/>
          <a:stretch/>
        </p:blipFill>
        <p:spPr>
          <a:xfrm>
            <a:off x="7219950" y="2352675"/>
            <a:ext cx="4648200" cy="3657600"/>
          </a:xfrm>
          <a:prstGeom prst="rect">
            <a:avLst/>
          </a:prstGeom>
        </p:spPr>
      </p:pic>
    </p:spTree>
    <p:extLst>
      <p:ext uri="{BB962C8B-B14F-4D97-AF65-F5344CB8AC3E}">
        <p14:creationId xmlns:p14="http://schemas.microsoft.com/office/powerpoint/2010/main" val="1803685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13"/>
          <p:cNvSpPr txBox="1">
            <a:spLocks noGrp="1"/>
          </p:cNvSpPr>
          <p:nvPr>
            <p:ph type="title"/>
          </p:nvPr>
        </p:nvSpPr>
        <p:spPr>
          <a:xfrm>
            <a:off x="838200" y="365126"/>
            <a:ext cx="10515600" cy="781956"/>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800"/>
              <a:buFont typeface="Oswald"/>
              <a:buNone/>
            </a:pPr>
            <a:r>
              <a:rPr lang="en-US" dirty="0"/>
              <a:t>Disaster Recovery</a:t>
            </a:r>
            <a:endParaRPr dirty="0"/>
          </a:p>
        </p:txBody>
      </p:sp>
      <p:pic>
        <p:nvPicPr>
          <p:cNvPr id="3" name="Picture 3" descr="A group of people sitting at a table using laptops&#10;&#10;Description automatically generated">
            <a:extLst>
              <a:ext uri="{FF2B5EF4-FFF2-40B4-BE49-F238E27FC236}">
                <a16:creationId xmlns:a16="http://schemas.microsoft.com/office/drawing/2014/main" id="{7790DD53-FD39-0BF3-BCD7-AE940B11A6D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37067" y="1668156"/>
            <a:ext cx="4817533" cy="3225354"/>
          </a:xfrm>
          <a:prstGeom prst="rect">
            <a:avLst/>
          </a:prstGeom>
        </p:spPr>
      </p:pic>
      <p:pic>
        <p:nvPicPr>
          <p:cNvPr id="6" name="Picture 6" descr="A map of the state of florida&#10;&#10;Description automatically generated">
            <a:extLst>
              <a:ext uri="{FF2B5EF4-FFF2-40B4-BE49-F238E27FC236}">
                <a16:creationId xmlns:a16="http://schemas.microsoft.com/office/drawing/2014/main" id="{6A3AC9B1-D3E6-AE70-5403-5EDDC786BD1E}"/>
              </a:ext>
            </a:extLst>
          </p:cNvPr>
          <p:cNvPicPr>
            <a:picLocks noChangeAspect="1"/>
          </p:cNvPicPr>
          <p:nvPr/>
        </p:nvPicPr>
        <p:blipFill rotWithShape="1">
          <a:blip r:embed="rId4"/>
          <a:srcRect t="3676" r="-200" b="188"/>
          <a:stretch/>
        </p:blipFill>
        <p:spPr>
          <a:xfrm>
            <a:off x="6841067" y="1464510"/>
            <a:ext cx="5304370" cy="5417159"/>
          </a:xfrm>
          <a:prstGeom prst="rect">
            <a:avLst/>
          </a:prstGeom>
        </p:spPr>
      </p:pic>
      <p:pic>
        <p:nvPicPr>
          <p:cNvPr id="4" name="Picture 4" descr="A group of tents and vehicles in a parking lot&#10;&#10;Description automatically generated">
            <a:extLst>
              <a:ext uri="{FF2B5EF4-FFF2-40B4-BE49-F238E27FC236}">
                <a16:creationId xmlns:a16="http://schemas.microsoft.com/office/drawing/2014/main" id="{DFAAD2DC-4105-8031-B73E-4C7FF4CDB55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385723" y="3626355"/>
            <a:ext cx="3854220" cy="3059957"/>
          </a:xfrm>
          <a:prstGeom prst="rect">
            <a:avLst/>
          </a:prstGeom>
        </p:spPr>
      </p:pic>
    </p:spTree>
    <p:extLst>
      <p:ext uri="{BB962C8B-B14F-4D97-AF65-F5344CB8AC3E}">
        <p14:creationId xmlns:p14="http://schemas.microsoft.com/office/powerpoint/2010/main" val="29663309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043C18-D1A4-8CD6-F35D-459DF2DFB9BB}"/>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5556320-866A-D8A8-82B8-CD3B4A04BBA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22</a:t>
            </a:fld>
            <a:endParaRPr lang="en-US"/>
          </a:p>
        </p:txBody>
      </p:sp>
      <p:sp>
        <p:nvSpPr>
          <p:cNvPr id="3" name="Title 2">
            <a:extLst>
              <a:ext uri="{FF2B5EF4-FFF2-40B4-BE49-F238E27FC236}">
                <a16:creationId xmlns:a16="http://schemas.microsoft.com/office/drawing/2014/main" id="{BFF7EE64-2C95-2996-4123-3ACA38393160}"/>
              </a:ext>
            </a:extLst>
          </p:cNvPr>
          <p:cNvSpPr>
            <a:spLocks noGrp="1"/>
          </p:cNvSpPr>
          <p:nvPr>
            <p:ph type="title"/>
          </p:nvPr>
        </p:nvSpPr>
        <p:spPr/>
        <p:txBody>
          <a:bodyPr/>
          <a:lstStyle/>
          <a:p>
            <a:r>
              <a:rPr lang="en-US" dirty="0"/>
              <a:t>Ready.gov</a:t>
            </a:r>
          </a:p>
        </p:txBody>
      </p:sp>
    </p:spTree>
    <p:extLst>
      <p:ext uri="{BB962C8B-B14F-4D97-AF65-F5344CB8AC3E}">
        <p14:creationId xmlns:p14="http://schemas.microsoft.com/office/powerpoint/2010/main" val="26861601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42">
          <a:extLst>
            <a:ext uri="{FF2B5EF4-FFF2-40B4-BE49-F238E27FC236}">
              <a16:creationId xmlns:a16="http://schemas.microsoft.com/office/drawing/2014/main" id="{0FD337A8-9F55-3F11-8AF2-8981F2F8FCDD}"/>
            </a:ext>
          </a:extLst>
        </p:cNvPr>
        <p:cNvGrpSpPr/>
        <p:nvPr/>
      </p:nvGrpSpPr>
      <p:grpSpPr>
        <a:xfrm>
          <a:off x="0" y="0"/>
          <a:ext cx="0" cy="0"/>
          <a:chOff x="0" y="0"/>
          <a:chExt cx="0" cy="0"/>
        </a:xfrm>
      </p:grpSpPr>
      <p:sp>
        <p:nvSpPr>
          <p:cNvPr id="143" name="Google Shape;143;p13">
            <a:extLst>
              <a:ext uri="{FF2B5EF4-FFF2-40B4-BE49-F238E27FC236}">
                <a16:creationId xmlns:a16="http://schemas.microsoft.com/office/drawing/2014/main" id="{C8C8B5E7-45CF-E6AF-925D-DBAB67307731}"/>
              </a:ext>
            </a:extLst>
          </p:cNvPr>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800"/>
              <a:buFont typeface="Oswald"/>
              <a:buNone/>
            </a:pPr>
            <a:r>
              <a:rPr lang="en-US" dirty="0"/>
              <a:t>Ready.gov/business</a:t>
            </a:r>
            <a:endParaRPr dirty="0"/>
          </a:p>
        </p:txBody>
      </p:sp>
      <p:sp>
        <p:nvSpPr>
          <p:cNvPr id="2" name="Text Placeholder 1">
            <a:extLst>
              <a:ext uri="{FF2B5EF4-FFF2-40B4-BE49-F238E27FC236}">
                <a16:creationId xmlns:a16="http://schemas.microsoft.com/office/drawing/2014/main" id="{F0BB6222-EAF4-C40B-356A-2F8E525CA204}"/>
              </a:ext>
            </a:extLst>
          </p:cNvPr>
          <p:cNvSpPr>
            <a:spLocks noGrp="1"/>
          </p:cNvSpPr>
          <p:nvPr>
            <p:ph type="body" idx="1"/>
          </p:nvPr>
        </p:nvSpPr>
        <p:spPr/>
        <p:txBody>
          <a:bodyPr/>
          <a:lstStyle/>
          <a:p>
            <a:r>
              <a:rPr lang="en-US" dirty="0"/>
              <a:t>Business toolkits</a:t>
            </a:r>
          </a:p>
          <a:p>
            <a:r>
              <a:rPr lang="en-US" dirty="0"/>
              <a:t>Business plans</a:t>
            </a:r>
          </a:p>
          <a:p>
            <a:r>
              <a:rPr lang="en-US" dirty="0"/>
              <a:t>Training and exercises</a:t>
            </a:r>
          </a:p>
          <a:p>
            <a:r>
              <a:rPr lang="en-US" dirty="0"/>
              <a:t>Other resources</a:t>
            </a:r>
          </a:p>
        </p:txBody>
      </p:sp>
    </p:spTree>
    <p:extLst>
      <p:ext uri="{BB962C8B-B14F-4D97-AF65-F5344CB8AC3E}">
        <p14:creationId xmlns:p14="http://schemas.microsoft.com/office/powerpoint/2010/main" val="24711196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17C3332-6206-4DC4-8202-D4ED1579F17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24</a:t>
            </a:fld>
            <a:endParaRPr lang="en-US"/>
          </a:p>
        </p:txBody>
      </p:sp>
      <p:sp>
        <p:nvSpPr>
          <p:cNvPr id="3" name="Title 2">
            <a:extLst>
              <a:ext uri="{FF2B5EF4-FFF2-40B4-BE49-F238E27FC236}">
                <a16:creationId xmlns:a16="http://schemas.microsoft.com/office/drawing/2014/main" id="{A784633A-0CFF-4C57-835C-D4F5376648B0}"/>
              </a:ext>
            </a:extLst>
          </p:cNvPr>
          <p:cNvSpPr>
            <a:spLocks noGrp="1"/>
          </p:cNvSpPr>
          <p:nvPr>
            <p:ph type="title"/>
          </p:nvPr>
        </p:nvSpPr>
        <p:spPr/>
        <p:txBody>
          <a:bodyPr/>
          <a:lstStyle/>
          <a:p>
            <a:r>
              <a:rPr lang="en-US" dirty="0"/>
              <a:t>Loan Programs</a:t>
            </a:r>
          </a:p>
        </p:txBody>
      </p:sp>
    </p:spTree>
    <p:extLst>
      <p:ext uri="{BB962C8B-B14F-4D97-AF65-F5344CB8AC3E}">
        <p14:creationId xmlns:p14="http://schemas.microsoft.com/office/powerpoint/2010/main" val="11049283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66EA3A46-CDCB-4449-B64D-EF9F7D022DA3}"/>
              </a:ext>
            </a:extLst>
          </p:cNvPr>
          <p:cNvSpPr>
            <a:spLocks noGrp="1"/>
          </p:cNvSpPr>
          <p:nvPr>
            <p:ph type="body" idx="1"/>
          </p:nvPr>
        </p:nvSpPr>
        <p:spPr>
          <a:xfrm>
            <a:off x="839788" y="2013515"/>
            <a:ext cx="3932237" cy="4342836"/>
          </a:xfrm>
        </p:spPr>
        <p:txBody>
          <a:bodyPr>
            <a:normAutofit/>
          </a:bodyPr>
          <a:lstStyle/>
          <a:p>
            <a:pPr marL="50800" indent="0"/>
            <a:r>
              <a:rPr lang="en-US" sz="2800" b="1" dirty="0"/>
              <a:t>Loan Information</a:t>
            </a:r>
          </a:p>
          <a:p>
            <a:pPr marL="336550" indent="-285750">
              <a:buFont typeface="Arial" panose="020B0604020202020204" pitchFamily="34" charset="0"/>
              <a:buChar char="•"/>
            </a:pPr>
            <a:r>
              <a:rPr lang="en-US" sz="1800" dirty="0"/>
              <a:t>State of Florida Loan</a:t>
            </a:r>
          </a:p>
          <a:p>
            <a:pPr marL="336550" indent="-285750">
              <a:buFont typeface="Arial" panose="020B0604020202020204" pitchFamily="34" charset="0"/>
              <a:buChar char="•"/>
            </a:pPr>
            <a:r>
              <a:rPr lang="en-US" sz="1800" dirty="0"/>
              <a:t>Short-term, zero-interest working capital loans </a:t>
            </a:r>
          </a:p>
          <a:p>
            <a:pPr marL="336550" indent="-285750">
              <a:buFont typeface="Arial" panose="020B0604020202020204" pitchFamily="34" charset="0"/>
              <a:buChar char="•"/>
            </a:pPr>
            <a:r>
              <a:rPr lang="en-US" sz="1800" dirty="0"/>
              <a:t>Gets you funds </a:t>
            </a:r>
            <a:r>
              <a:rPr lang="en-US" sz="1800" b="1" dirty="0"/>
              <a:t>quickly</a:t>
            </a:r>
            <a:r>
              <a:rPr lang="en-US" sz="1800" dirty="0"/>
              <a:t> while you wait for </a:t>
            </a:r>
            <a:r>
              <a:rPr lang="en-US" sz="1800" b="1" dirty="0"/>
              <a:t>long-term </a:t>
            </a:r>
            <a:r>
              <a:rPr lang="en-US" sz="1800" dirty="0"/>
              <a:t>funding</a:t>
            </a:r>
          </a:p>
          <a:p>
            <a:pPr marL="50800" indent="0"/>
            <a:endParaRPr lang="en-US" sz="1800" dirty="0"/>
          </a:p>
        </p:txBody>
      </p:sp>
      <p:sp>
        <p:nvSpPr>
          <p:cNvPr id="3" name="Title 2">
            <a:extLst>
              <a:ext uri="{FF2B5EF4-FFF2-40B4-BE49-F238E27FC236}">
                <a16:creationId xmlns:a16="http://schemas.microsoft.com/office/drawing/2014/main" id="{A784633A-0CFF-4C57-835C-D4F5376648B0}"/>
              </a:ext>
            </a:extLst>
          </p:cNvPr>
          <p:cNvSpPr>
            <a:spLocks noGrp="1"/>
          </p:cNvSpPr>
          <p:nvPr>
            <p:ph type="title"/>
          </p:nvPr>
        </p:nvSpPr>
        <p:spPr/>
        <p:txBody>
          <a:bodyPr>
            <a:noAutofit/>
          </a:bodyPr>
          <a:lstStyle/>
          <a:p>
            <a:r>
              <a:rPr lang="en-US" sz="3200" dirty="0"/>
              <a:t>Florida Small Business Emergency Bridge Loan</a:t>
            </a:r>
          </a:p>
        </p:txBody>
      </p:sp>
      <p:sp>
        <p:nvSpPr>
          <p:cNvPr id="2" name="Slide Number Placeholder 1">
            <a:extLst>
              <a:ext uri="{FF2B5EF4-FFF2-40B4-BE49-F238E27FC236}">
                <a16:creationId xmlns:a16="http://schemas.microsoft.com/office/drawing/2014/main" id="{117C3332-6206-4DC4-8202-D4ED1579F17F}"/>
              </a:ext>
            </a:extLst>
          </p:cNvPr>
          <p:cNvSpPr>
            <a:spLocks noGrp="1"/>
          </p:cNvSpPr>
          <p:nvPr>
            <p:ph type="sldNum" idx="4294967295"/>
          </p:nvPr>
        </p:nvSpPr>
        <p:spPr>
          <a:xfrm>
            <a:off x="9448800" y="6356350"/>
            <a:ext cx="2743200" cy="365125"/>
          </a:xfrm>
          <a:prstGeom prst="rect">
            <a:avLst/>
          </a:prstGeom>
        </p:spPr>
        <p:txBody>
          <a:bodyPr/>
          <a:lstStyle/>
          <a:p>
            <a:pPr marL="0" lvl="0" indent="0" algn="r" rtl="0">
              <a:spcBef>
                <a:spcPts val="0"/>
              </a:spcBef>
              <a:spcAft>
                <a:spcPts val="0"/>
              </a:spcAft>
              <a:buNone/>
            </a:pPr>
            <a:fld id="{00000000-1234-1234-1234-123412341234}" type="slidenum">
              <a:rPr lang="en-US" smtClean="0"/>
              <a:t>25</a:t>
            </a:fld>
            <a:endParaRPr lang="en-US"/>
          </a:p>
        </p:txBody>
      </p:sp>
      <p:sp>
        <p:nvSpPr>
          <p:cNvPr id="10" name="Text Placeholder 2">
            <a:extLst>
              <a:ext uri="{FF2B5EF4-FFF2-40B4-BE49-F238E27FC236}">
                <a16:creationId xmlns:a16="http://schemas.microsoft.com/office/drawing/2014/main" id="{5FCA9467-6520-445F-955C-D12042AA0E5B}"/>
              </a:ext>
            </a:extLst>
          </p:cNvPr>
          <p:cNvSpPr txBox="1">
            <a:spLocks/>
          </p:cNvSpPr>
          <p:nvPr/>
        </p:nvSpPr>
        <p:spPr>
          <a:xfrm>
            <a:off x="4772025" y="2013514"/>
            <a:ext cx="7419975" cy="4114595"/>
          </a:xfrm>
          <a:prstGeom prst="rect">
            <a:avLst/>
          </a:prstGeom>
          <a:noFill/>
          <a:ln>
            <a:noFill/>
          </a:ln>
        </p:spPr>
        <p:txBody>
          <a:bodyPr spcFirstLastPara="1" wrap="square" lIns="91425" tIns="45700" rIns="91425" bIns="45700" anchor="t" anchorCtr="0">
            <a:normAutofit lnSpcReduction="10000"/>
          </a:bodyPr>
          <a:lstStyle>
            <a:defPPr marR="0" lvl="0" algn="l" rtl="0">
              <a:lnSpc>
                <a:spcPct val="100000"/>
              </a:lnSpc>
              <a:spcBef>
                <a:spcPts val="0"/>
              </a:spcBef>
              <a:spcAft>
                <a:spcPts val="0"/>
              </a:spcAft>
            </a:defPPr>
            <a:lvl1pPr marL="457200" marR="0" lvl="0" indent="-228600" algn="l" rtl="0">
              <a:lnSpc>
                <a:spcPct val="100000"/>
              </a:lnSpc>
              <a:spcBef>
                <a:spcPts val="1200"/>
              </a:spcBef>
              <a:spcAft>
                <a:spcPts val="0"/>
              </a:spcAft>
              <a:buClr>
                <a:srgbClr val="002D62"/>
              </a:buClr>
              <a:buSzPts val="1600"/>
              <a:buFont typeface="Arial"/>
              <a:buNone/>
              <a:defRPr sz="1600" b="0" i="0" u="none" strike="noStrike" cap="none">
                <a:solidFill>
                  <a:srgbClr val="002D62"/>
                </a:solidFill>
                <a:latin typeface="Calibri"/>
                <a:ea typeface="Calibri"/>
                <a:cs typeface="Calibri"/>
                <a:sym typeface="Calibri"/>
              </a:defRPr>
            </a:lvl1pPr>
            <a:lvl2pPr marL="914400" marR="0" lvl="1" indent="-228600" algn="l" rtl="0">
              <a:lnSpc>
                <a:spcPct val="90000"/>
              </a:lnSpc>
              <a:spcBef>
                <a:spcPts val="500"/>
              </a:spcBef>
              <a:spcAft>
                <a:spcPts val="0"/>
              </a:spcAft>
              <a:buClr>
                <a:srgbClr val="002D62"/>
              </a:buClr>
              <a:buSzPts val="1400"/>
              <a:buFont typeface="Arial"/>
              <a:buNone/>
              <a:defRPr sz="1400" b="0" i="0" u="none" strike="noStrike" cap="none">
                <a:solidFill>
                  <a:srgbClr val="002D62"/>
                </a:solidFill>
                <a:latin typeface="Calibri"/>
                <a:ea typeface="Calibri"/>
                <a:cs typeface="Calibri"/>
                <a:sym typeface="Calibri"/>
              </a:defRPr>
            </a:lvl2pPr>
            <a:lvl3pPr marL="1371600" marR="0" lvl="2" indent="-228600" algn="l" rtl="0">
              <a:lnSpc>
                <a:spcPct val="90000"/>
              </a:lnSpc>
              <a:spcBef>
                <a:spcPts val="500"/>
              </a:spcBef>
              <a:spcAft>
                <a:spcPts val="0"/>
              </a:spcAft>
              <a:buClr>
                <a:srgbClr val="002D62"/>
              </a:buClr>
              <a:buSzPts val="1200"/>
              <a:buFont typeface="Arial"/>
              <a:buNone/>
              <a:defRPr sz="1200" b="0" i="0" u="none" strike="noStrike" cap="none">
                <a:solidFill>
                  <a:srgbClr val="002D62"/>
                </a:solidFill>
                <a:latin typeface="Calibri"/>
                <a:ea typeface="Calibri"/>
                <a:cs typeface="Calibri"/>
                <a:sym typeface="Calibri"/>
              </a:defRPr>
            </a:lvl3pPr>
            <a:lvl4pPr marL="1828800" marR="0" lvl="3" indent="-228600" algn="l" rtl="0">
              <a:lnSpc>
                <a:spcPct val="90000"/>
              </a:lnSpc>
              <a:spcBef>
                <a:spcPts val="500"/>
              </a:spcBef>
              <a:spcAft>
                <a:spcPts val="0"/>
              </a:spcAft>
              <a:buClr>
                <a:srgbClr val="002D62"/>
              </a:buClr>
              <a:buSzPts val="1000"/>
              <a:buFont typeface="Arial"/>
              <a:buNone/>
              <a:defRPr sz="1000" b="0" i="0" u="none" strike="noStrike" cap="none">
                <a:solidFill>
                  <a:srgbClr val="002D62"/>
                </a:solidFill>
                <a:latin typeface="Calibri"/>
                <a:ea typeface="Calibri"/>
                <a:cs typeface="Calibri"/>
                <a:sym typeface="Calibri"/>
              </a:defRPr>
            </a:lvl4pPr>
            <a:lvl5pPr marL="2286000" marR="0" lvl="4" indent="-228600" algn="l" rtl="0">
              <a:lnSpc>
                <a:spcPct val="90000"/>
              </a:lnSpc>
              <a:spcBef>
                <a:spcPts val="500"/>
              </a:spcBef>
              <a:spcAft>
                <a:spcPts val="0"/>
              </a:spcAft>
              <a:buClr>
                <a:srgbClr val="002D62"/>
              </a:buClr>
              <a:buSzPts val="1000"/>
              <a:buFont typeface="Arial"/>
              <a:buNone/>
              <a:defRPr sz="1000" b="0" i="0" u="none" strike="noStrike" cap="none">
                <a:solidFill>
                  <a:srgbClr val="002D62"/>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9pPr>
          </a:lstStyle>
          <a:p>
            <a:pPr marL="50800" indent="0"/>
            <a:r>
              <a:rPr lang="en-US" sz="2800" b="1" dirty="0"/>
              <a:t>Eligibility requirements</a:t>
            </a:r>
          </a:p>
          <a:p>
            <a:pPr marL="514350" indent="-285750">
              <a:buFont typeface="Arial" panose="020B0604020202020204" pitchFamily="34" charset="0"/>
              <a:buChar char="•"/>
            </a:pPr>
            <a:r>
              <a:rPr lang="en-US" sz="1800" dirty="0"/>
              <a:t>Your business must be located in Florida</a:t>
            </a:r>
          </a:p>
          <a:p>
            <a:pPr marL="514350" indent="-285750">
              <a:buFont typeface="Arial" panose="020B0604020202020204" pitchFamily="34" charset="0"/>
              <a:buChar char="•"/>
            </a:pPr>
            <a:r>
              <a:rPr lang="en-US" sz="1800" dirty="0"/>
              <a:t>Your business must have been established prior to </a:t>
            </a:r>
            <a:r>
              <a:rPr lang="en-US" sz="1800" b="1" dirty="0">
                <a:highlight>
                  <a:srgbClr val="FFFF00"/>
                </a:highlight>
              </a:rPr>
              <a:t>Month Day, 20XX</a:t>
            </a:r>
            <a:endParaRPr lang="en-US" sz="1800" dirty="0">
              <a:highlight>
                <a:srgbClr val="FFFF00"/>
              </a:highlight>
            </a:endParaRPr>
          </a:p>
          <a:p>
            <a:pPr marL="514350" indent="-285750">
              <a:buFont typeface="Arial" panose="020B0604020202020204" pitchFamily="34" charset="0"/>
              <a:buChar char="•"/>
            </a:pPr>
            <a:r>
              <a:rPr lang="en-US" sz="1800" dirty="0"/>
              <a:t>Your business must be located in an eligible county. </a:t>
            </a:r>
          </a:p>
          <a:p>
            <a:pPr marL="514350" indent="-285750">
              <a:buFont typeface="Arial" panose="020B0604020202020204" pitchFamily="34" charset="0"/>
              <a:buChar char="•"/>
            </a:pPr>
            <a:r>
              <a:rPr lang="en-US" sz="1800" dirty="0"/>
              <a:t>Your business must have been economically injured or physically damaged.</a:t>
            </a:r>
          </a:p>
          <a:p>
            <a:pPr marL="514350" indent="-285750">
              <a:buFont typeface="Arial" panose="020B0604020202020204" pitchFamily="34" charset="0"/>
              <a:buChar char="•"/>
            </a:pPr>
            <a:r>
              <a:rPr lang="en-US" sz="1800" dirty="0"/>
              <a:t>Your business must employ two to 100 employees.</a:t>
            </a:r>
          </a:p>
          <a:p>
            <a:pPr marL="514350" indent="-285750">
              <a:buFont typeface="Arial" panose="020B0604020202020204" pitchFamily="34" charset="0"/>
              <a:buChar char="•"/>
            </a:pPr>
            <a:r>
              <a:rPr lang="en-US" sz="1800" dirty="0"/>
              <a:t>Credit Score of 600 or above</a:t>
            </a:r>
          </a:p>
          <a:p>
            <a:pPr marL="514350" indent="-285750">
              <a:buFont typeface="Arial" panose="020B0604020202020204" pitchFamily="34" charset="0"/>
              <a:buChar char="•"/>
            </a:pPr>
            <a:r>
              <a:rPr lang="en-US" sz="1800" dirty="0"/>
              <a:t>Must be an eligible business </a:t>
            </a:r>
          </a:p>
          <a:p>
            <a:pPr marL="514350" indent="-285750">
              <a:buFont typeface="Arial" panose="020B0604020202020204" pitchFamily="34" charset="0"/>
              <a:buChar char="•"/>
            </a:pPr>
            <a:r>
              <a:rPr lang="en-US" sz="1800" dirty="0"/>
              <a:t>You must have repaid all outstanding previous Emergency Bridge Loans.</a:t>
            </a:r>
          </a:p>
        </p:txBody>
      </p:sp>
      <p:pic>
        <p:nvPicPr>
          <p:cNvPr id="12" name="Graphic 11">
            <a:extLst>
              <a:ext uri="{FF2B5EF4-FFF2-40B4-BE49-F238E27FC236}">
                <a16:creationId xmlns:a16="http://schemas.microsoft.com/office/drawing/2014/main" id="{47222FBA-9F6A-4A33-97EC-9EAB3C3C022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015564" y="729891"/>
            <a:ext cx="6997800" cy="892432"/>
          </a:xfrm>
          <a:prstGeom prst="rect">
            <a:avLst/>
          </a:prstGeom>
        </p:spPr>
      </p:pic>
    </p:spTree>
    <p:extLst>
      <p:ext uri="{BB962C8B-B14F-4D97-AF65-F5344CB8AC3E}">
        <p14:creationId xmlns:p14="http://schemas.microsoft.com/office/powerpoint/2010/main" val="29048183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07E325-7FC1-4C8D-A430-B6FCBE2DC707}"/>
              </a:ext>
            </a:extLst>
          </p:cNvPr>
          <p:cNvSpPr>
            <a:spLocks noGrp="1"/>
          </p:cNvSpPr>
          <p:nvPr>
            <p:ph type="title"/>
          </p:nvPr>
        </p:nvSpPr>
        <p:spPr/>
        <p:txBody>
          <a:bodyPr/>
          <a:lstStyle/>
          <a:p>
            <a:r>
              <a:rPr lang="en-US" dirty="0"/>
              <a:t>Emergency Bridge Loan (EBL)</a:t>
            </a:r>
          </a:p>
        </p:txBody>
      </p:sp>
      <p:sp>
        <p:nvSpPr>
          <p:cNvPr id="4" name="Slide Number Placeholder 3">
            <a:extLst>
              <a:ext uri="{FF2B5EF4-FFF2-40B4-BE49-F238E27FC236}">
                <a16:creationId xmlns:a16="http://schemas.microsoft.com/office/drawing/2014/main" id="{439EB71B-EFA7-46F6-B89C-A363FCF3BB3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26</a:t>
            </a:fld>
            <a:endParaRPr lang="en-US"/>
          </a:p>
        </p:txBody>
      </p:sp>
      <p:graphicFrame>
        <p:nvGraphicFramePr>
          <p:cNvPr id="7" name="Table 6">
            <a:extLst>
              <a:ext uri="{FF2B5EF4-FFF2-40B4-BE49-F238E27FC236}">
                <a16:creationId xmlns:a16="http://schemas.microsoft.com/office/drawing/2014/main" id="{E8C2B038-0FBC-49CA-8C3C-B0BDAA33AE35}"/>
              </a:ext>
            </a:extLst>
          </p:cNvPr>
          <p:cNvGraphicFramePr>
            <a:graphicFrameLocks noGrp="1"/>
          </p:cNvGraphicFramePr>
          <p:nvPr/>
        </p:nvGraphicFramePr>
        <p:xfrm>
          <a:off x="838200" y="1481701"/>
          <a:ext cx="10727453" cy="4206240"/>
        </p:xfrm>
        <a:graphic>
          <a:graphicData uri="http://schemas.openxmlformats.org/drawingml/2006/table">
            <a:tbl>
              <a:tblPr bandRow="1">
                <a:tableStyleId>{5C22544A-7EE6-4342-B048-85BDC9FD1C3A}</a:tableStyleId>
              </a:tblPr>
              <a:tblGrid>
                <a:gridCol w="2236596">
                  <a:extLst>
                    <a:ext uri="{9D8B030D-6E8A-4147-A177-3AD203B41FA5}">
                      <a16:colId xmlns:a16="http://schemas.microsoft.com/office/drawing/2014/main" val="3849486086"/>
                    </a:ext>
                  </a:extLst>
                </a:gridCol>
                <a:gridCol w="8490857">
                  <a:extLst>
                    <a:ext uri="{9D8B030D-6E8A-4147-A177-3AD203B41FA5}">
                      <a16:colId xmlns:a16="http://schemas.microsoft.com/office/drawing/2014/main" val="2983491118"/>
                    </a:ext>
                  </a:extLst>
                </a:gridCol>
              </a:tblGrid>
              <a:tr h="195176">
                <a:tc>
                  <a:txBody>
                    <a:bodyPr/>
                    <a:lstStyle/>
                    <a:p>
                      <a:r>
                        <a:rPr lang="en-US" sz="2400" dirty="0">
                          <a:latin typeface="Calibri" panose="020F0502020204030204" pitchFamily="34" charset="0"/>
                          <a:cs typeface="Calibri" panose="020F0502020204030204" pitchFamily="34" charset="0"/>
                        </a:rPr>
                        <a:t>Amount</a:t>
                      </a:r>
                    </a:p>
                  </a:txBody>
                  <a:tcPr/>
                </a:tc>
                <a:tc>
                  <a:txBody>
                    <a:bodyPr/>
                    <a:lstStyle/>
                    <a:p>
                      <a:r>
                        <a:rPr lang="en-US" sz="2400" dirty="0">
                          <a:latin typeface="Calibri" panose="020F0502020204030204" pitchFamily="34" charset="0"/>
                          <a:cs typeface="Calibri" panose="020F0502020204030204" pitchFamily="34" charset="0"/>
                        </a:rPr>
                        <a:t>Up</a:t>
                      </a:r>
                      <a:r>
                        <a:rPr lang="en-US" sz="2400" baseline="0" dirty="0">
                          <a:latin typeface="Calibri" panose="020F0502020204030204" pitchFamily="34" charset="0"/>
                          <a:cs typeface="Calibri" panose="020F0502020204030204" pitchFamily="34" charset="0"/>
                        </a:rPr>
                        <a:t> to </a:t>
                      </a:r>
                      <a:r>
                        <a:rPr lang="en-US" sz="2400" baseline="0" dirty="0">
                          <a:highlight>
                            <a:srgbClr val="FFFF00"/>
                          </a:highlight>
                          <a:latin typeface="Calibri" panose="020F0502020204030204" pitchFamily="34" charset="0"/>
                          <a:cs typeface="Calibri" panose="020F0502020204030204" pitchFamily="34" charset="0"/>
                        </a:rPr>
                        <a:t>$50,000</a:t>
                      </a:r>
                      <a:r>
                        <a:rPr lang="en-US" sz="2400" baseline="0" dirty="0">
                          <a:latin typeface="Calibri" panose="020F0502020204030204" pitchFamily="34" charset="0"/>
                          <a:cs typeface="Calibri" panose="020F0502020204030204" pitchFamily="34" charset="0"/>
                        </a:rPr>
                        <a:t> per eligible business </a:t>
                      </a:r>
                      <a:endParaRPr lang="en-US" sz="24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918861052"/>
                  </a:ext>
                </a:extLst>
              </a:tr>
              <a:tr h="195176">
                <a:tc>
                  <a:txBody>
                    <a:bodyPr/>
                    <a:lstStyle/>
                    <a:p>
                      <a:r>
                        <a:rPr lang="en-US" sz="2400" dirty="0">
                          <a:latin typeface="Calibri" panose="020F0502020204030204" pitchFamily="34" charset="0"/>
                          <a:cs typeface="Calibri" panose="020F0502020204030204" pitchFamily="34" charset="0"/>
                        </a:rPr>
                        <a:t>Terms</a:t>
                      </a:r>
                    </a:p>
                  </a:txBody>
                  <a:tcPr/>
                </a:tc>
                <a:tc>
                  <a:txBody>
                    <a:bodyPr/>
                    <a:lstStyle/>
                    <a:p>
                      <a:r>
                        <a:rPr lang="en-US" sz="2400" b="0" dirty="0">
                          <a:latin typeface="Calibri" panose="020F0502020204030204" pitchFamily="34" charset="0"/>
                          <a:cs typeface="Calibri" panose="020F0502020204030204" pitchFamily="34" charset="0"/>
                        </a:rPr>
                        <a:t>Up</a:t>
                      </a:r>
                      <a:r>
                        <a:rPr lang="en-US" sz="2400" b="0" baseline="0" dirty="0">
                          <a:latin typeface="Calibri" panose="020F0502020204030204" pitchFamily="34" charset="0"/>
                          <a:cs typeface="Calibri" panose="020F0502020204030204" pitchFamily="34" charset="0"/>
                        </a:rPr>
                        <a:t> to one year (</a:t>
                      </a:r>
                      <a:r>
                        <a:rPr lang="en-US" sz="2400" b="1" baseline="0" dirty="0">
                          <a:latin typeface="Calibri" panose="020F0502020204030204" pitchFamily="34" charset="0"/>
                          <a:cs typeface="Calibri" panose="020F0502020204030204" pitchFamily="34" charset="0"/>
                        </a:rPr>
                        <a:t>do not forget this</a:t>
                      </a:r>
                      <a:r>
                        <a:rPr lang="en-US" sz="2400" b="0" baseline="0" dirty="0">
                          <a:latin typeface="Calibri" panose="020F0502020204030204" pitchFamily="34" charset="0"/>
                          <a:cs typeface="Calibri" panose="020F0502020204030204" pitchFamily="34" charset="0"/>
                        </a:rPr>
                        <a:t>)</a:t>
                      </a:r>
                      <a:endParaRPr lang="en-US" sz="2400" b="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3471481453"/>
                  </a:ext>
                </a:extLst>
              </a:tr>
              <a:tr h="351317">
                <a:tc>
                  <a:txBody>
                    <a:bodyPr/>
                    <a:lstStyle/>
                    <a:p>
                      <a:r>
                        <a:rPr lang="en-US" sz="2400" dirty="0">
                          <a:latin typeface="Calibri" panose="020F0502020204030204" pitchFamily="34" charset="0"/>
                          <a:cs typeface="Calibri" panose="020F0502020204030204" pitchFamily="34" charset="0"/>
                        </a:rPr>
                        <a:t>Interest</a:t>
                      </a:r>
                    </a:p>
                  </a:txBody>
                  <a:tcPr/>
                </a:tc>
                <a:tc>
                  <a:txBody>
                    <a:bodyPr/>
                    <a:lstStyle/>
                    <a:p>
                      <a:r>
                        <a:rPr lang="en-US" sz="2400" dirty="0">
                          <a:latin typeface="Calibri" panose="020F0502020204030204" pitchFamily="34" charset="0"/>
                          <a:cs typeface="Calibri" panose="020F0502020204030204" pitchFamily="34" charset="0"/>
                        </a:rPr>
                        <a:t>0 percent; after one year the loan goes into </a:t>
                      </a:r>
                      <a:r>
                        <a:rPr lang="en-US" sz="2400" b="1" dirty="0">
                          <a:latin typeface="Calibri" panose="020F0502020204030204" pitchFamily="34" charset="0"/>
                          <a:cs typeface="Calibri" panose="020F0502020204030204" pitchFamily="34" charset="0"/>
                        </a:rPr>
                        <a:t>default</a:t>
                      </a:r>
                      <a:r>
                        <a:rPr lang="en-US" sz="2400" b="0" dirty="0">
                          <a:latin typeface="Calibri" panose="020F0502020204030204" pitchFamily="34" charset="0"/>
                          <a:cs typeface="Calibri" panose="020F0502020204030204" pitchFamily="34" charset="0"/>
                        </a:rPr>
                        <a:t> and the interest jumps to </a:t>
                      </a:r>
                      <a:r>
                        <a:rPr lang="en-US" sz="2400" b="1" dirty="0">
                          <a:highlight>
                            <a:srgbClr val="FFFF00"/>
                          </a:highlight>
                          <a:latin typeface="Calibri" panose="020F0502020204030204" pitchFamily="34" charset="0"/>
                          <a:cs typeface="Calibri" panose="020F0502020204030204" pitchFamily="34" charset="0"/>
                        </a:rPr>
                        <a:t>12 percent</a:t>
                      </a:r>
                      <a:endParaRPr lang="en-US" sz="2400" dirty="0">
                        <a:highlight>
                          <a:srgbClr val="FFFF00"/>
                        </a:highlight>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2948737481"/>
                  </a:ext>
                </a:extLst>
              </a:tr>
              <a:tr h="195176">
                <a:tc>
                  <a:txBody>
                    <a:bodyPr/>
                    <a:lstStyle/>
                    <a:p>
                      <a:r>
                        <a:rPr lang="en-US" sz="2400" dirty="0">
                          <a:latin typeface="Calibri" panose="020F0502020204030204" pitchFamily="34" charset="0"/>
                          <a:cs typeface="Calibri" panose="020F0502020204030204" pitchFamily="34" charset="0"/>
                        </a:rPr>
                        <a:t>Payments</a:t>
                      </a:r>
                    </a:p>
                  </a:txBody>
                  <a:tcPr/>
                </a:tc>
                <a:tc>
                  <a:txBody>
                    <a:bodyPr/>
                    <a:lstStyle/>
                    <a:p>
                      <a:r>
                        <a:rPr lang="en-US" sz="2400" dirty="0">
                          <a:latin typeface="Calibri" panose="020F0502020204030204" pitchFamily="34" charset="0"/>
                          <a:cs typeface="Calibri" panose="020F0502020204030204" pitchFamily="34" charset="0"/>
                        </a:rPr>
                        <a:t>Must be repaid in full by the maturity date</a:t>
                      </a:r>
                    </a:p>
                  </a:txBody>
                  <a:tcPr/>
                </a:tc>
                <a:extLst>
                  <a:ext uri="{0D108BD9-81ED-4DB2-BD59-A6C34878D82A}">
                    <a16:rowId xmlns:a16="http://schemas.microsoft.com/office/drawing/2014/main" val="718798360"/>
                  </a:ext>
                </a:extLst>
              </a:tr>
              <a:tr h="507458">
                <a:tc>
                  <a:txBody>
                    <a:bodyPr/>
                    <a:lstStyle/>
                    <a:p>
                      <a:r>
                        <a:rPr lang="en-US" sz="2400" dirty="0">
                          <a:latin typeface="Calibri" panose="020F0502020204030204" pitchFamily="34" charset="0"/>
                          <a:cs typeface="Calibri" panose="020F0502020204030204" pitchFamily="34" charset="0"/>
                        </a:rPr>
                        <a:t>Other</a:t>
                      </a:r>
                    </a:p>
                  </a:txBody>
                  <a:tcPr/>
                </a:tc>
                <a:tc>
                  <a:txBody>
                    <a:bodyPr/>
                    <a:lstStyle/>
                    <a:p>
                      <a:pPr marL="285750" indent="-285750">
                        <a:buFont typeface="Arial" panose="020B0604020202020204" pitchFamily="34" charset="0"/>
                        <a:buChar char="•"/>
                      </a:pPr>
                      <a:r>
                        <a:rPr lang="en-US" sz="2400" dirty="0">
                          <a:latin typeface="Calibri" panose="020F0502020204030204" pitchFamily="34" charset="0"/>
                          <a:cs typeface="Calibri" panose="020F0502020204030204" pitchFamily="34" charset="0"/>
                        </a:rPr>
                        <a:t>Only for small businesses with 2-100</a:t>
                      </a:r>
                      <a:r>
                        <a:rPr lang="en-US" sz="2400" baseline="0" dirty="0">
                          <a:latin typeface="Calibri" panose="020F0502020204030204" pitchFamily="34" charset="0"/>
                          <a:cs typeface="Calibri" panose="020F0502020204030204" pitchFamily="34" charset="0"/>
                        </a:rPr>
                        <a:t> </a:t>
                      </a:r>
                      <a:r>
                        <a:rPr lang="en-US" sz="2400" dirty="0">
                          <a:latin typeface="Calibri" panose="020F0502020204030204" pitchFamily="34" charset="0"/>
                          <a:cs typeface="Calibri" panose="020F0502020204030204" pitchFamily="34" charset="0"/>
                        </a:rPr>
                        <a:t>employees</a:t>
                      </a:r>
                    </a:p>
                    <a:p>
                      <a:pPr marL="742950" lvl="1" indent="-285750">
                        <a:buFont typeface="Arial" panose="020B0604020202020204" pitchFamily="34" charset="0"/>
                        <a:buChar char="•"/>
                      </a:pPr>
                      <a:r>
                        <a:rPr lang="en-US" sz="2400" dirty="0">
                          <a:latin typeface="Calibri" panose="020F0502020204030204" pitchFamily="34" charset="0"/>
                          <a:cs typeface="Calibri" panose="020F0502020204030204" pitchFamily="34" charset="0"/>
                        </a:rPr>
                        <a:t>Meant</a:t>
                      </a:r>
                      <a:r>
                        <a:rPr lang="en-US" sz="2400" baseline="0" dirty="0">
                          <a:latin typeface="Calibri" panose="020F0502020204030204" pitchFamily="34" charset="0"/>
                          <a:cs typeface="Calibri" panose="020F0502020204030204" pitchFamily="34" charset="0"/>
                        </a:rPr>
                        <a:t> to “bridge the gap” until a business gets other long-term financing</a:t>
                      </a:r>
                    </a:p>
                  </a:txBody>
                  <a:tcPr/>
                </a:tc>
                <a:extLst>
                  <a:ext uri="{0D108BD9-81ED-4DB2-BD59-A6C34878D82A}">
                    <a16:rowId xmlns:a16="http://schemas.microsoft.com/office/drawing/2014/main" val="1831135361"/>
                  </a:ext>
                </a:extLst>
              </a:tr>
              <a:tr h="502995">
                <a:tc>
                  <a:txBody>
                    <a:bodyPr/>
                    <a:lstStyle/>
                    <a:p>
                      <a:r>
                        <a:rPr lang="en-US" sz="2400" dirty="0">
                          <a:latin typeface="Calibri" panose="020F0502020204030204" pitchFamily="34" charset="0"/>
                          <a:cs typeface="Calibri" panose="020F0502020204030204" pitchFamily="34" charset="0"/>
                        </a:rPr>
                        <a:t>How to Apply</a:t>
                      </a:r>
                    </a:p>
                  </a:txBody>
                  <a:tcPr/>
                </a:tc>
                <a:tc>
                  <a:txBody>
                    <a:bodyPr/>
                    <a:lstStyle/>
                    <a:p>
                      <a:pPr marL="0" lvl="1" indent="0">
                        <a:buFont typeface="Arial" panose="020B0604020202020204" pitchFamily="34" charset="0"/>
                        <a:buNone/>
                      </a:pPr>
                      <a:r>
                        <a:rPr lang="en-US" sz="2400" baseline="0" dirty="0">
                          <a:latin typeface="Calibri" panose="020F0502020204030204" pitchFamily="34" charset="0"/>
                          <a:cs typeface="Calibri" panose="020F0502020204030204" pitchFamily="34" charset="0"/>
                        </a:rPr>
                        <a:t>https://floridacommerce.my.site.com/RebuildFloridaBusinessLoanFund/s/</a:t>
                      </a:r>
                    </a:p>
                  </a:txBody>
                  <a:tcPr/>
                </a:tc>
                <a:extLst>
                  <a:ext uri="{0D108BD9-81ED-4DB2-BD59-A6C34878D82A}">
                    <a16:rowId xmlns:a16="http://schemas.microsoft.com/office/drawing/2014/main" val="4227037708"/>
                  </a:ext>
                </a:extLst>
              </a:tr>
            </a:tbl>
          </a:graphicData>
        </a:graphic>
      </p:graphicFrame>
    </p:spTree>
    <p:extLst>
      <p:ext uri="{BB962C8B-B14F-4D97-AF65-F5344CB8AC3E}">
        <p14:creationId xmlns:p14="http://schemas.microsoft.com/office/powerpoint/2010/main" val="19965374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a:extLst>
              <a:ext uri="{FF2B5EF4-FFF2-40B4-BE49-F238E27FC236}">
                <a16:creationId xmlns:a16="http://schemas.microsoft.com/office/drawing/2014/main" id="{366E1B7B-1C60-4835-A1F9-C4B0AAD33B57}"/>
              </a:ext>
            </a:extLst>
          </p:cNvPr>
          <p:cNvPicPr>
            <a:picLocks noGrp="1" noChangeAspect="1"/>
          </p:cNvPicPr>
          <p:nvPr>
            <p:ph type="pic" idx="2"/>
          </p:nvPr>
        </p:nvPicPr>
        <p:blipFill>
          <a:blip r:embed="rId2"/>
          <a:srcRect l="2322" r="2322"/>
          <a:stretch>
            <a:fillRect/>
          </a:stretch>
        </p:blipFill>
        <p:spPr/>
      </p:pic>
      <p:sp>
        <p:nvSpPr>
          <p:cNvPr id="7" name="Text Placeholder 2">
            <a:extLst>
              <a:ext uri="{FF2B5EF4-FFF2-40B4-BE49-F238E27FC236}">
                <a16:creationId xmlns:a16="http://schemas.microsoft.com/office/drawing/2014/main" id="{66EA3A46-CDCB-4449-B64D-EF9F7D022DA3}"/>
              </a:ext>
            </a:extLst>
          </p:cNvPr>
          <p:cNvSpPr>
            <a:spLocks noGrp="1"/>
          </p:cNvSpPr>
          <p:nvPr>
            <p:ph type="body" idx="1"/>
          </p:nvPr>
        </p:nvSpPr>
        <p:spPr/>
        <p:txBody>
          <a:bodyPr>
            <a:normAutofit/>
          </a:bodyPr>
          <a:lstStyle/>
          <a:p>
            <a:pPr marL="50800" indent="0">
              <a:buNone/>
            </a:pPr>
            <a:r>
              <a:rPr lang="en-US" sz="1800" dirty="0"/>
              <a:t>Loans to businesses to repair or replace disaster-damaged property owned by the business, including real estate, inventories, supplies, machinery and equipment. Businesses of any size are eligible. </a:t>
            </a:r>
          </a:p>
          <a:p>
            <a:pPr marL="50800" indent="0">
              <a:buNone/>
            </a:pPr>
            <a:r>
              <a:rPr lang="en-US" sz="1800" dirty="0"/>
              <a:t>Private, non-profit organizations such as charities, churches, private universities, etc., are also eligible. </a:t>
            </a:r>
          </a:p>
        </p:txBody>
      </p:sp>
      <p:sp>
        <p:nvSpPr>
          <p:cNvPr id="3" name="Title 2">
            <a:extLst>
              <a:ext uri="{FF2B5EF4-FFF2-40B4-BE49-F238E27FC236}">
                <a16:creationId xmlns:a16="http://schemas.microsoft.com/office/drawing/2014/main" id="{A784633A-0CFF-4C57-835C-D4F5376648B0}"/>
              </a:ext>
            </a:extLst>
          </p:cNvPr>
          <p:cNvSpPr>
            <a:spLocks noGrp="1"/>
          </p:cNvSpPr>
          <p:nvPr>
            <p:ph type="title"/>
          </p:nvPr>
        </p:nvSpPr>
        <p:spPr/>
        <p:txBody>
          <a:bodyPr/>
          <a:lstStyle/>
          <a:p>
            <a:r>
              <a:rPr lang="en-US" dirty="0"/>
              <a:t>SBA Physical Disaster Loan</a:t>
            </a:r>
          </a:p>
        </p:txBody>
      </p:sp>
      <p:sp>
        <p:nvSpPr>
          <p:cNvPr id="2" name="Slide Number Placeholder 1">
            <a:extLst>
              <a:ext uri="{FF2B5EF4-FFF2-40B4-BE49-F238E27FC236}">
                <a16:creationId xmlns:a16="http://schemas.microsoft.com/office/drawing/2014/main" id="{117C3332-6206-4DC4-8202-D4ED1579F17F}"/>
              </a:ext>
            </a:extLst>
          </p:cNvPr>
          <p:cNvSpPr>
            <a:spLocks noGrp="1"/>
          </p:cNvSpPr>
          <p:nvPr>
            <p:ph type="sldNum" idx="4294967295"/>
          </p:nvPr>
        </p:nvSpPr>
        <p:spPr>
          <a:xfrm>
            <a:off x="9448800" y="6356350"/>
            <a:ext cx="2743200" cy="365125"/>
          </a:xfrm>
          <a:prstGeom prst="rect">
            <a:avLst/>
          </a:prstGeom>
        </p:spPr>
        <p:txBody>
          <a:bodyPr/>
          <a:lstStyle/>
          <a:p>
            <a:pPr marL="0" lvl="0" indent="0" algn="r" rtl="0">
              <a:spcBef>
                <a:spcPts val="0"/>
              </a:spcBef>
              <a:spcAft>
                <a:spcPts val="0"/>
              </a:spcAft>
              <a:buNone/>
            </a:pPr>
            <a:fld id="{00000000-1234-1234-1234-123412341234}" type="slidenum">
              <a:rPr lang="en-US" smtClean="0"/>
              <a:t>27</a:t>
            </a:fld>
            <a:endParaRPr lang="en-US"/>
          </a:p>
        </p:txBody>
      </p:sp>
    </p:spTree>
    <p:extLst>
      <p:ext uri="{BB962C8B-B14F-4D97-AF65-F5344CB8AC3E}">
        <p14:creationId xmlns:p14="http://schemas.microsoft.com/office/powerpoint/2010/main" val="8872558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07E325-7FC1-4C8D-A430-B6FCBE2DC707}"/>
              </a:ext>
            </a:extLst>
          </p:cNvPr>
          <p:cNvSpPr>
            <a:spLocks noGrp="1"/>
          </p:cNvSpPr>
          <p:nvPr>
            <p:ph type="title"/>
          </p:nvPr>
        </p:nvSpPr>
        <p:spPr/>
        <p:txBody>
          <a:bodyPr/>
          <a:lstStyle/>
          <a:p>
            <a:r>
              <a:rPr lang="en-US" dirty="0"/>
              <a:t>SBA Physical Disaster Loan</a:t>
            </a:r>
          </a:p>
        </p:txBody>
      </p:sp>
      <p:sp>
        <p:nvSpPr>
          <p:cNvPr id="3" name="Text Placeholder 2">
            <a:extLst>
              <a:ext uri="{FF2B5EF4-FFF2-40B4-BE49-F238E27FC236}">
                <a16:creationId xmlns:a16="http://schemas.microsoft.com/office/drawing/2014/main" id="{8C3EEF47-2F5B-41CD-A9FD-CBA2187C0DD4}"/>
              </a:ext>
            </a:extLst>
          </p:cNvPr>
          <p:cNvSpPr>
            <a:spLocks noGrp="1"/>
          </p:cNvSpPr>
          <p:nvPr>
            <p:ph type="body" idx="1"/>
          </p:nvPr>
        </p:nvSpPr>
        <p:spPr/>
        <p:txBody>
          <a:bodyPr>
            <a:normAutofit/>
          </a:bodyPr>
          <a:lstStyle/>
          <a:p>
            <a:r>
              <a:rPr lang="en-US" b="1" dirty="0"/>
              <a:t>Eligible Uses </a:t>
            </a:r>
          </a:p>
          <a:p>
            <a:pPr lvl="1"/>
            <a:r>
              <a:rPr lang="en-US" dirty="0"/>
              <a:t>Real property </a:t>
            </a:r>
          </a:p>
          <a:p>
            <a:pPr lvl="1"/>
            <a:r>
              <a:rPr lang="en-US" dirty="0"/>
              <a:t>Machinery </a:t>
            </a:r>
          </a:p>
          <a:p>
            <a:pPr lvl="1"/>
            <a:r>
              <a:rPr lang="en-US" dirty="0"/>
              <a:t>Equipment </a:t>
            </a:r>
          </a:p>
          <a:p>
            <a:pPr lvl="1"/>
            <a:r>
              <a:rPr lang="en-US" dirty="0"/>
              <a:t>Fixtures </a:t>
            </a:r>
          </a:p>
          <a:p>
            <a:pPr lvl="1"/>
            <a:r>
              <a:rPr lang="en-US" dirty="0"/>
              <a:t>Inventory  </a:t>
            </a:r>
          </a:p>
          <a:p>
            <a:pPr lvl="1"/>
            <a:r>
              <a:rPr lang="en-US" dirty="0"/>
              <a:t>Leasehold Improvements </a:t>
            </a:r>
          </a:p>
        </p:txBody>
      </p:sp>
      <p:sp>
        <p:nvSpPr>
          <p:cNvPr id="4" name="Slide Number Placeholder 3">
            <a:extLst>
              <a:ext uri="{FF2B5EF4-FFF2-40B4-BE49-F238E27FC236}">
                <a16:creationId xmlns:a16="http://schemas.microsoft.com/office/drawing/2014/main" id="{439EB71B-EFA7-46F6-B89C-A363FCF3BB3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28</a:t>
            </a:fld>
            <a:endParaRPr lang="en-US"/>
          </a:p>
        </p:txBody>
      </p:sp>
    </p:spTree>
    <p:extLst>
      <p:ext uri="{BB962C8B-B14F-4D97-AF65-F5344CB8AC3E}">
        <p14:creationId xmlns:p14="http://schemas.microsoft.com/office/powerpoint/2010/main" val="36547325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07E325-7FC1-4C8D-A430-B6FCBE2DC707}"/>
              </a:ext>
            </a:extLst>
          </p:cNvPr>
          <p:cNvSpPr>
            <a:spLocks noGrp="1"/>
          </p:cNvSpPr>
          <p:nvPr>
            <p:ph type="title"/>
          </p:nvPr>
        </p:nvSpPr>
        <p:spPr/>
        <p:txBody>
          <a:bodyPr/>
          <a:lstStyle/>
          <a:p>
            <a:r>
              <a:rPr lang="en-US" dirty="0"/>
              <a:t>SBA Physical Disaster Loan</a:t>
            </a:r>
          </a:p>
        </p:txBody>
      </p:sp>
      <p:sp>
        <p:nvSpPr>
          <p:cNvPr id="3" name="Text Placeholder 2">
            <a:extLst>
              <a:ext uri="{FF2B5EF4-FFF2-40B4-BE49-F238E27FC236}">
                <a16:creationId xmlns:a16="http://schemas.microsoft.com/office/drawing/2014/main" id="{8C3EEF47-2F5B-41CD-A9FD-CBA2187C0DD4}"/>
              </a:ext>
            </a:extLst>
          </p:cNvPr>
          <p:cNvSpPr>
            <a:spLocks noGrp="1"/>
          </p:cNvSpPr>
          <p:nvPr>
            <p:ph type="body" idx="1"/>
          </p:nvPr>
        </p:nvSpPr>
        <p:spPr/>
        <p:txBody>
          <a:bodyPr>
            <a:normAutofit/>
          </a:bodyPr>
          <a:lstStyle/>
          <a:p>
            <a:r>
              <a:rPr lang="en-US" b="1" dirty="0"/>
              <a:t>Collateral</a:t>
            </a:r>
          </a:p>
          <a:p>
            <a:pPr lvl="1"/>
            <a:r>
              <a:rPr lang="en-US" dirty="0"/>
              <a:t>Required for physical loss loans over $25,000. </a:t>
            </a:r>
          </a:p>
          <a:p>
            <a:pPr lvl="1"/>
            <a:r>
              <a:rPr lang="en-US" dirty="0"/>
              <a:t>SBA will not decline a loan for lack of collateral, but requires you to pledge what is available. </a:t>
            </a:r>
          </a:p>
        </p:txBody>
      </p:sp>
      <p:sp>
        <p:nvSpPr>
          <p:cNvPr id="4" name="Slide Number Placeholder 3">
            <a:extLst>
              <a:ext uri="{FF2B5EF4-FFF2-40B4-BE49-F238E27FC236}">
                <a16:creationId xmlns:a16="http://schemas.microsoft.com/office/drawing/2014/main" id="{439EB71B-EFA7-46F6-B89C-A363FCF3BB3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29</a:t>
            </a:fld>
            <a:endParaRPr lang="en-US"/>
          </a:p>
        </p:txBody>
      </p:sp>
    </p:spTree>
    <p:extLst>
      <p:ext uri="{BB962C8B-B14F-4D97-AF65-F5344CB8AC3E}">
        <p14:creationId xmlns:p14="http://schemas.microsoft.com/office/powerpoint/2010/main" val="25366480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D25F302-27C5-414F-97F8-6EA0A6C028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descr="Logo, company name&#10;&#10;AI-generated content may be incorrect.">
            <a:extLst>
              <a:ext uri="{FF2B5EF4-FFF2-40B4-BE49-F238E27FC236}">
                <a16:creationId xmlns:a16="http://schemas.microsoft.com/office/drawing/2014/main" id="{062121F8-4DEE-D47F-D816-2297E1C3BF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50672" y="151899"/>
            <a:ext cx="1815981" cy="1815981"/>
          </a:xfrm>
          <a:prstGeom prst="rect">
            <a:avLst/>
          </a:prstGeom>
        </p:spPr>
      </p:pic>
      <p:sp>
        <p:nvSpPr>
          <p:cNvPr id="12" name="Right Triangle 11">
            <a:extLst>
              <a:ext uri="{FF2B5EF4-FFF2-40B4-BE49-F238E27FC236}">
                <a16:creationId xmlns:a16="http://schemas.microsoft.com/office/drawing/2014/main" id="{830A36F8-48C2-4842-A87B-8CE8DF4E7F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8F451A30-466B-4996-9BA5-CD6ABCC6D5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Logo, company name&#10;&#10;AI-generated content may be incorrect.">
            <a:extLst>
              <a:ext uri="{FF2B5EF4-FFF2-40B4-BE49-F238E27FC236}">
                <a16:creationId xmlns:a16="http://schemas.microsoft.com/office/drawing/2014/main" id="{85ADF535-0E1B-A239-9A02-673B4A8FD9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02565" y="6252300"/>
            <a:ext cx="911424" cy="567934"/>
          </a:xfrm>
          <a:prstGeom prst="rect">
            <a:avLst/>
          </a:prstGeom>
        </p:spPr>
      </p:pic>
      <p:pic>
        <p:nvPicPr>
          <p:cNvPr id="18" name="Picture 17">
            <a:extLst>
              <a:ext uri="{FF2B5EF4-FFF2-40B4-BE49-F238E27FC236}">
                <a16:creationId xmlns:a16="http://schemas.microsoft.com/office/drawing/2014/main" id="{1996D556-6B45-3E16-DE6B-89978CFA80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67160" y="706482"/>
            <a:ext cx="1638837" cy="961451"/>
          </a:xfrm>
          <a:prstGeom prst="rect">
            <a:avLst/>
          </a:prstGeom>
        </p:spPr>
      </p:pic>
      <p:pic>
        <p:nvPicPr>
          <p:cNvPr id="22" name="Picture 21">
            <a:extLst>
              <a:ext uri="{FF2B5EF4-FFF2-40B4-BE49-F238E27FC236}">
                <a16:creationId xmlns:a16="http://schemas.microsoft.com/office/drawing/2014/main" id="{36CC1659-106F-47ED-961F-5DBAFD901E8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58979" y="1573660"/>
            <a:ext cx="2176788" cy="3220101"/>
          </a:xfrm>
          <a:prstGeom prst="rect">
            <a:avLst/>
          </a:prstGeom>
        </p:spPr>
      </p:pic>
      <p:pic>
        <p:nvPicPr>
          <p:cNvPr id="24" name="Picture 23">
            <a:extLst>
              <a:ext uri="{FF2B5EF4-FFF2-40B4-BE49-F238E27FC236}">
                <a16:creationId xmlns:a16="http://schemas.microsoft.com/office/drawing/2014/main" id="{D68A54F2-6ECD-61DD-39E2-C342668726D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79681" y="1778701"/>
            <a:ext cx="2348819" cy="2936024"/>
          </a:xfrm>
          <a:prstGeom prst="rect">
            <a:avLst/>
          </a:prstGeom>
        </p:spPr>
      </p:pic>
      <p:pic>
        <p:nvPicPr>
          <p:cNvPr id="26" name="Picture 25">
            <a:extLst>
              <a:ext uri="{FF2B5EF4-FFF2-40B4-BE49-F238E27FC236}">
                <a16:creationId xmlns:a16="http://schemas.microsoft.com/office/drawing/2014/main" id="{D4016176-1DBE-304A-CF24-B7F80E743D2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38576" y="1778701"/>
            <a:ext cx="2028825" cy="2857500"/>
          </a:xfrm>
          <a:prstGeom prst="rect">
            <a:avLst/>
          </a:prstGeom>
        </p:spPr>
      </p:pic>
      <p:pic>
        <p:nvPicPr>
          <p:cNvPr id="30" name="Picture 29" descr="Logo&#10;&#10;AI-generated content may be incorrect.">
            <a:extLst>
              <a:ext uri="{FF2B5EF4-FFF2-40B4-BE49-F238E27FC236}">
                <a16:creationId xmlns:a16="http://schemas.microsoft.com/office/drawing/2014/main" id="{26A635DA-90CA-1B81-856B-B8A28148744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38729" y="676771"/>
            <a:ext cx="1828515" cy="1044865"/>
          </a:xfrm>
          <a:prstGeom prst="rect">
            <a:avLst/>
          </a:prstGeom>
        </p:spPr>
      </p:pic>
      <p:sp>
        <p:nvSpPr>
          <p:cNvPr id="32" name="TextBox 31">
            <a:extLst>
              <a:ext uri="{FF2B5EF4-FFF2-40B4-BE49-F238E27FC236}">
                <a16:creationId xmlns:a16="http://schemas.microsoft.com/office/drawing/2014/main" id="{8B3DF432-B4CC-2CA5-BA24-DBF6EB90A01B}"/>
              </a:ext>
            </a:extLst>
          </p:cNvPr>
          <p:cNvSpPr txBox="1"/>
          <p:nvPr/>
        </p:nvSpPr>
        <p:spPr>
          <a:xfrm>
            <a:off x="1215679" y="4994213"/>
            <a:ext cx="2151722" cy="954107"/>
          </a:xfrm>
          <a:prstGeom prst="rect">
            <a:avLst/>
          </a:prstGeom>
          <a:noFill/>
        </p:spPr>
        <p:txBody>
          <a:bodyPr wrap="square">
            <a:spAutoFit/>
          </a:bodyPr>
          <a:lstStyle/>
          <a:p>
            <a:pPr algn="ctr"/>
            <a:r>
              <a:rPr lang="en-US" sz="1400" b="1" i="0" dirty="0">
                <a:effectLst/>
                <a:latin typeface="YAFdJjTk5UU 0"/>
              </a:rPr>
              <a:t>Bob White</a:t>
            </a:r>
            <a:endParaRPr lang="en-US" sz="1400" dirty="0">
              <a:effectLst/>
              <a:latin typeface="YAFdJjTk5UU 0"/>
            </a:endParaRPr>
          </a:p>
          <a:p>
            <a:pPr algn="ctr"/>
            <a:r>
              <a:rPr lang="en-US" sz="1400" b="1" i="0" dirty="0">
                <a:effectLst/>
                <a:latin typeface="YAFdJjTk5UU 0"/>
              </a:rPr>
              <a:t>Executive Director  Charlotte County Chamber of Commerce</a:t>
            </a:r>
            <a:endParaRPr lang="en-US" sz="1400" dirty="0">
              <a:effectLst/>
              <a:latin typeface="YAFdJjTk5UU 0"/>
            </a:endParaRPr>
          </a:p>
        </p:txBody>
      </p:sp>
      <p:sp>
        <p:nvSpPr>
          <p:cNvPr id="33" name="TextBox 32">
            <a:extLst>
              <a:ext uri="{FF2B5EF4-FFF2-40B4-BE49-F238E27FC236}">
                <a16:creationId xmlns:a16="http://schemas.microsoft.com/office/drawing/2014/main" id="{A929C62A-919B-CD78-2010-27D317436957}"/>
              </a:ext>
            </a:extLst>
          </p:cNvPr>
          <p:cNvSpPr txBox="1"/>
          <p:nvPr/>
        </p:nvSpPr>
        <p:spPr>
          <a:xfrm>
            <a:off x="4539703" y="4994213"/>
            <a:ext cx="2151722" cy="954107"/>
          </a:xfrm>
          <a:prstGeom prst="rect">
            <a:avLst/>
          </a:prstGeom>
          <a:noFill/>
        </p:spPr>
        <p:txBody>
          <a:bodyPr wrap="square">
            <a:spAutoFit/>
          </a:bodyPr>
          <a:lstStyle/>
          <a:p>
            <a:pPr algn="ctr"/>
            <a:r>
              <a:rPr lang="en-US" sz="1400" b="1" i="0" dirty="0">
                <a:effectLst/>
                <a:latin typeface="YAFdJjTk5UU 0"/>
              </a:rPr>
              <a:t>Doug Izzo</a:t>
            </a:r>
            <a:endParaRPr lang="en-US" sz="1400" dirty="0">
              <a:effectLst/>
              <a:latin typeface="YAFdJjTk5UU 0"/>
            </a:endParaRPr>
          </a:p>
          <a:p>
            <a:pPr algn="ctr"/>
            <a:r>
              <a:rPr lang="en-US" sz="1400" b="1" i="0" dirty="0">
                <a:effectLst/>
                <a:latin typeface="YAFdJjTk5UU 0"/>
              </a:rPr>
              <a:t>Executive Director  Englewood Chamber of Commerce</a:t>
            </a:r>
            <a:endParaRPr lang="en-US" sz="1400" dirty="0">
              <a:effectLst/>
              <a:latin typeface="YAFdJjTk5UU 0"/>
            </a:endParaRPr>
          </a:p>
        </p:txBody>
      </p:sp>
      <p:sp>
        <p:nvSpPr>
          <p:cNvPr id="34" name="TextBox 33">
            <a:extLst>
              <a:ext uri="{FF2B5EF4-FFF2-40B4-BE49-F238E27FC236}">
                <a16:creationId xmlns:a16="http://schemas.microsoft.com/office/drawing/2014/main" id="{DCB1D184-99C4-B4A6-3E7D-951D17324A8D}"/>
              </a:ext>
            </a:extLst>
          </p:cNvPr>
          <p:cNvSpPr txBox="1"/>
          <p:nvPr/>
        </p:nvSpPr>
        <p:spPr>
          <a:xfrm>
            <a:off x="8070918" y="5003800"/>
            <a:ext cx="2151722" cy="954107"/>
          </a:xfrm>
          <a:prstGeom prst="rect">
            <a:avLst/>
          </a:prstGeom>
          <a:noFill/>
        </p:spPr>
        <p:txBody>
          <a:bodyPr wrap="square">
            <a:spAutoFit/>
          </a:bodyPr>
          <a:lstStyle/>
          <a:p>
            <a:pPr algn="ctr"/>
            <a:r>
              <a:rPr lang="en-US" sz="1400" b="1" i="0" dirty="0">
                <a:effectLst/>
                <a:latin typeface="YAFdJjTk5UU 0"/>
              </a:rPr>
              <a:t>Justin Brand</a:t>
            </a:r>
            <a:endParaRPr lang="en-US" sz="1400" dirty="0">
              <a:effectLst/>
              <a:latin typeface="YAFdJjTk5UU 0"/>
            </a:endParaRPr>
          </a:p>
          <a:p>
            <a:pPr algn="ctr"/>
            <a:r>
              <a:rPr lang="en-US" sz="1400" b="1" i="0" dirty="0">
                <a:effectLst/>
                <a:latin typeface="YAFdJjTk5UU 0"/>
              </a:rPr>
              <a:t>Executive Director  </a:t>
            </a:r>
          </a:p>
          <a:p>
            <a:pPr algn="ctr"/>
            <a:r>
              <a:rPr lang="en-US" sz="1400" b="1" i="0" dirty="0">
                <a:effectLst/>
                <a:latin typeface="YAFdJjTk5UU 0"/>
              </a:rPr>
              <a:t>Punta Gorda Chamber of Commerce</a:t>
            </a:r>
            <a:endParaRPr lang="en-US" sz="1400" dirty="0">
              <a:effectLst/>
              <a:latin typeface="YAFdJjTk5UU 0"/>
            </a:endParaRPr>
          </a:p>
        </p:txBody>
      </p:sp>
    </p:spTree>
    <p:extLst>
      <p:ext uri="{BB962C8B-B14F-4D97-AF65-F5344CB8AC3E}">
        <p14:creationId xmlns:p14="http://schemas.microsoft.com/office/powerpoint/2010/main" val="3963732432"/>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07E325-7FC1-4C8D-A430-B6FCBE2DC707}"/>
              </a:ext>
            </a:extLst>
          </p:cNvPr>
          <p:cNvSpPr>
            <a:spLocks noGrp="1"/>
          </p:cNvSpPr>
          <p:nvPr>
            <p:ph type="title"/>
          </p:nvPr>
        </p:nvSpPr>
        <p:spPr/>
        <p:txBody>
          <a:bodyPr/>
          <a:lstStyle/>
          <a:p>
            <a:r>
              <a:rPr lang="en-US" dirty="0"/>
              <a:t>SBA Physical Disaster Loan</a:t>
            </a:r>
          </a:p>
        </p:txBody>
      </p:sp>
      <p:sp>
        <p:nvSpPr>
          <p:cNvPr id="4" name="Slide Number Placeholder 3">
            <a:extLst>
              <a:ext uri="{FF2B5EF4-FFF2-40B4-BE49-F238E27FC236}">
                <a16:creationId xmlns:a16="http://schemas.microsoft.com/office/drawing/2014/main" id="{439EB71B-EFA7-46F6-B89C-A363FCF3BB3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30</a:t>
            </a:fld>
            <a:endParaRPr lang="en-US"/>
          </a:p>
        </p:txBody>
      </p:sp>
      <p:graphicFrame>
        <p:nvGraphicFramePr>
          <p:cNvPr id="7" name="Table 6">
            <a:extLst>
              <a:ext uri="{FF2B5EF4-FFF2-40B4-BE49-F238E27FC236}">
                <a16:creationId xmlns:a16="http://schemas.microsoft.com/office/drawing/2014/main" id="{E8C2B038-0FBC-49CA-8C3C-B0BDAA33AE35}"/>
              </a:ext>
            </a:extLst>
          </p:cNvPr>
          <p:cNvGraphicFramePr>
            <a:graphicFrameLocks noGrp="1"/>
          </p:cNvGraphicFramePr>
          <p:nvPr/>
        </p:nvGraphicFramePr>
        <p:xfrm>
          <a:off x="838200" y="1481701"/>
          <a:ext cx="10727453" cy="4252035"/>
        </p:xfrm>
        <a:graphic>
          <a:graphicData uri="http://schemas.openxmlformats.org/drawingml/2006/table">
            <a:tbl>
              <a:tblPr bandRow="1">
                <a:tableStyleId>{5C22544A-7EE6-4342-B048-85BDC9FD1C3A}</a:tableStyleId>
              </a:tblPr>
              <a:tblGrid>
                <a:gridCol w="2296886">
                  <a:extLst>
                    <a:ext uri="{9D8B030D-6E8A-4147-A177-3AD203B41FA5}">
                      <a16:colId xmlns:a16="http://schemas.microsoft.com/office/drawing/2014/main" val="3849486086"/>
                    </a:ext>
                  </a:extLst>
                </a:gridCol>
                <a:gridCol w="8430567">
                  <a:extLst>
                    <a:ext uri="{9D8B030D-6E8A-4147-A177-3AD203B41FA5}">
                      <a16:colId xmlns:a16="http://schemas.microsoft.com/office/drawing/2014/main" val="2983491118"/>
                    </a:ext>
                  </a:extLst>
                </a:gridCol>
              </a:tblGrid>
              <a:tr h="195176">
                <a:tc>
                  <a:txBody>
                    <a:bodyPr/>
                    <a:lstStyle/>
                    <a:p>
                      <a:r>
                        <a:rPr lang="en-US" sz="2400" dirty="0">
                          <a:latin typeface="Calibri" panose="020F0502020204030204" pitchFamily="34" charset="0"/>
                          <a:cs typeface="Calibri" panose="020F0502020204030204" pitchFamily="34" charset="0"/>
                        </a:rPr>
                        <a:t>Amount</a:t>
                      </a:r>
                    </a:p>
                  </a:txBody>
                  <a:tcPr/>
                </a:tc>
                <a:tc>
                  <a:txBody>
                    <a:bodyPr/>
                    <a:lstStyle/>
                    <a:p>
                      <a:r>
                        <a:rPr lang="en-US" sz="2400" dirty="0">
                          <a:latin typeface="Calibri" panose="020F0502020204030204" pitchFamily="34" charset="0"/>
                          <a:cs typeface="Calibri" panose="020F0502020204030204" pitchFamily="34" charset="0"/>
                        </a:rPr>
                        <a:t>Up</a:t>
                      </a:r>
                      <a:r>
                        <a:rPr lang="en-US" sz="2400" baseline="0" dirty="0">
                          <a:latin typeface="Calibri" panose="020F0502020204030204" pitchFamily="34" charset="0"/>
                          <a:cs typeface="Calibri" panose="020F0502020204030204" pitchFamily="34" charset="0"/>
                        </a:rPr>
                        <a:t> to $2,000,000 per eligible business </a:t>
                      </a:r>
                      <a:endParaRPr lang="en-US" sz="24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918861052"/>
                  </a:ext>
                </a:extLst>
              </a:tr>
              <a:tr h="195176">
                <a:tc>
                  <a:txBody>
                    <a:bodyPr/>
                    <a:lstStyle/>
                    <a:p>
                      <a:r>
                        <a:rPr lang="en-US" sz="2400" dirty="0">
                          <a:latin typeface="Calibri" panose="020F0502020204030204" pitchFamily="34" charset="0"/>
                          <a:cs typeface="Calibri" panose="020F0502020204030204" pitchFamily="34" charset="0"/>
                        </a:rPr>
                        <a:t>Terms</a:t>
                      </a:r>
                    </a:p>
                  </a:txBody>
                  <a:tcPr/>
                </a:tc>
                <a:tc>
                  <a:txBody>
                    <a:bodyPr/>
                    <a:lstStyle/>
                    <a:p>
                      <a:r>
                        <a:rPr lang="en-US" sz="2400" b="0" dirty="0">
                          <a:latin typeface="Calibri" panose="020F0502020204030204" pitchFamily="34" charset="0"/>
                          <a:cs typeface="Calibri" panose="020F0502020204030204" pitchFamily="34" charset="0"/>
                        </a:rPr>
                        <a:t>Up</a:t>
                      </a:r>
                      <a:r>
                        <a:rPr lang="en-US" sz="2400" b="0" baseline="0" dirty="0">
                          <a:latin typeface="Calibri" panose="020F0502020204030204" pitchFamily="34" charset="0"/>
                          <a:cs typeface="Calibri" panose="020F0502020204030204" pitchFamily="34" charset="0"/>
                        </a:rPr>
                        <a:t> to 30 years; case by case</a:t>
                      </a:r>
                      <a:endParaRPr lang="en-US" sz="2400" b="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3471481453"/>
                  </a:ext>
                </a:extLst>
              </a:tr>
              <a:tr h="351317">
                <a:tc>
                  <a:txBody>
                    <a:bodyPr/>
                    <a:lstStyle/>
                    <a:p>
                      <a:r>
                        <a:rPr lang="en-US" sz="2400" dirty="0">
                          <a:latin typeface="Calibri" panose="020F0502020204030204" pitchFamily="34" charset="0"/>
                          <a:cs typeface="Calibri" panose="020F0502020204030204" pitchFamily="34" charset="0"/>
                        </a:rPr>
                        <a:t>Interest</a:t>
                      </a:r>
                    </a:p>
                  </a:txBody>
                  <a:tcPr/>
                </a:tc>
                <a:tc>
                  <a:txBody>
                    <a:bodyPr/>
                    <a:lstStyle/>
                    <a:p>
                      <a:r>
                        <a:rPr lang="en-US" sz="2400" dirty="0">
                          <a:latin typeface="Calibri" panose="020F0502020204030204" pitchFamily="34" charset="0"/>
                          <a:cs typeface="Calibri" panose="020F0502020204030204" pitchFamily="34" charset="0"/>
                        </a:rPr>
                        <a:t>Businesses &amp; Small Agricultural Cooperatives	</a:t>
                      </a:r>
                      <a:r>
                        <a:rPr lang="en-US" sz="2400" dirty="0">
                          <a:highlight>
                            <a:srgbClr val="FFFF00"/>
                          </a:highlight>
                          <a:latin typeface="Calibri" panose="020F0502020204030204" pitchFamily="34" charset="0"/>
                          <a:cs typeface="Calibri" panose="020F0502020204030204" pitchFamily="34" charset="0"/>
                        </a:rPr>
                        <a:t>3.75%</a:t>
                      </a:r>
                    </a:p>
                    <a:p>
                      <a:r>
                        <a:rPr lang="en-US" sz="2400" dirty="0">
                          <a:latin typeface="Calibri" panose="020F0502020204030204" pitchFamily="34" charset="0"/>
                          <a:cs typeface="Calibri" panose="020F0502020204030204" pitchFamily="34" charset="0"/>
                        </a:rPr>
                        <a:t>Non-Profits Organizations				</a:t>
                      </a:r>
                      <a:r>
                        <a:rPr lang="en-US" sz="2400" dirty="0">
                          <a:highlight>
                            <a:srgbClr val="FFFF00"/>
                          </a:highlight>
                          <a:latin typeface="Calibri" panose="020F0502020204030204" pitchFamily="34" charset="0"/>
                          <a:cs typeface="Calibri" panose="020F0502020204030204" pitchFamily="34" charset="0"/>
                        </a:rPr>
                        <a:t>2.75%</a:t>
                      </a:r>
                    </a:p>
                  </a:txBody>
                  <a:tcPr/>
                </a:tc>
                <a:extLst>
                  <a:ext uri="{0D108BD9-81ED-4DB2-BD59-A6C34878D82A}">
                    <a16:rowId xmlns:a16="http://schemas.microsoft.com/office/drawing/2014/main" val="2948737481"/>
                  </a:ext>
                </a:extLst>
              </a:tr>
              <a:tr h="195176">
                <a:tc>
                  <a:txBody>
                    <a:bodyPr/>
                    <a:lstStyle/>
                    <a:p>
                      <a:r>
                        <a:rPr lang="en-US" sz="2400" dirty="0">
                          <a:latin typeface="Calibri" panose="020F0502020204030204" pitchFamily="34" charset="0"/>
                          <a:cs typeface="Calibri" panose="020F0502020204030204" pitchFamily="34" charset="0"/>
                        </a:rPr>
                        <a:t>Payments</a:t>
                      </a:r>
                    </a:p>
                  </a:txBody>
                  <a:tcPr/>
                </a:tc>
                <a:tc>
                  <a:txBody>
                    <a:bodyPr/>
                    <a:lstStyle/>
                    <a:p>
                      <a:pPr marL="342900" indent="-342900">
                        <a:buFont typeface="Arial" panose="020B0604020202020204" pitchFamily="34" charset="0"/>
                        <a:buChar char="•"/>
                      </a:pPr>
                      <a:r>
                        <a:rPr lang="en-US" sz="2400" dirty="0">
                          <a:latin typeface="Calibri" panose="020F0502020204030204" pitchFamily="34" charset="0"/>
                          <a:cs typeface="Calibri" panose="020F0502020204030204" pitchFamily="34" charset="0"/>
                        </a:rPr>
                        <a:t>First year </a:t>
                      </a:r>
                      <a:r>
                        <a:rPr lang="en-US" sz="2400" b="1" dirty="0">
                          <a:latin typeface="Calibri" panose="020F0502020204030204" pitchFamily="34" charset="0"/>
                          <a:cs typeface="Calibri" panose="020F0502020204030204" pitchFamily="34" charset="0"/>
                        </a:rPr>
                        <a:t>deferred payments and no interest accrual</a:t>
                      </a:r>
                      <a:endParaRPr lang="en-US" sz="24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sz="2400" dirty="0">
                          <a:latin typeface="Calibri" panose="020F0502020204030204" pitchFamily="34" charset="0"/>
                          <a:cs typeface="Calibri" panose="020F0502020204030204" pitchFamily="34" charset="0"/>
                        </a:rPr>
                        <a:t>Afterwards, it’s a long-term fixed payment</a:t>
                      </a:r>
                    </a:p>
                  </a:txBody>
                  <a:tcPr/>
                </a:tc>
                <a:extLst>
                  <a:ext uri="{0D108BD9-81ED-4DB2-BD59-A6C34878D82A}">
                    <a16:rowId xmlns:a16="http://schemas.microsoft.com/office/drawing/2014/main" val="718798360"/>
                  </a:ext>
                </a:extLst>
              </a:tr>
              <a:tr h="507458">
                <a:tc>
                  <a:txBody>
                    <a:bodyPr/>
                    <a:lstStyle/>
                    <a:p>
                      <a:r>
                        <a:rPr lang="en-US" sz="2400" dirty="0">
                          <a:latin typeface="Calibri" panose="020F0502020204030204" pitchFamily="34" charset="0"/>
                          <a:cs typeface="Calibri" panose="020F0502020204030204" pitchFamily="34" charset="0"/>
                        </a:rPr>
                        <a:t>Other</a:t>
                      </a:r>
                    </a:p>
                  </a:txBody>
                  <a:tcPr/>
                </a:tc>
                <a:tc>
                  <a:txBody>
                    <a:bodyPr/>
                    <a:lstStyle/>
                    <a:p>
                      <a:pPr marL="285750" indent="-285750">
                        <a:buFont typeface="Arial" panose="020B0604020202020204" pitchFamily="34" charset="0"/>
                        <a:buChar char="•"/>
                      </a:pPr>
                      <a:r>
                        <a:rPr lang="en-US" sz="2400" baseline="0" dirty="0">
                          <a:latin typeface="Calibri" panose="020F0502020204030204" pitchFamily="34" charset="0"/>
                          <a:cs typeface="Calibri" panose="020F0502020204030204" pitchFamily="34" charset="0"/>
                        </a:rPr>
                        <a:t>Collateral is required for physical loans over $25,000. </a:t>
                      </a:r>
                    </a:p>
                    <a:p>
                      <a:pPr marL="285750" indent="-285750">
                        <a:buFont typeface="Arial" panose="020B0604020202020204" pitchFamily="34" charset="0"/>
                        <a:buChar char="•"/>
                      </a:pPr>
                      <a:r>
                        <a:rPr lang="en-US" sz="2400" baseline="0" dirty="0">
                          <a:latin typeface="Calibri" panose="020F0502020204030204" pitchFamily="34" charset="0"/>
                          <a:cs typeface="Calibri" panose="020F0502020204030204" pitchFamily="34" charset="0"/>
                        </a:rPr>
                        <a:t>SBA will not decline a loan for lack of collateral, but it requires you to pledge what is available. </a:t>
                      </a:r>
                    </a:p>
                  </a:txBody>
                  <a:tcPr/>
                </a:tc>
                <a:extLst>
                  <a:ext uri="{0D108BD9-81ED-4DB2-BD59-A6C34878D82A}">
                    <a16:rowId xmlns:a16="http://schemas.microsoft.com/office/drawing/2014/main" val="1831135361"/>
                  </a:ext>
                </a:extLst>
              </a:tr>
              <a:tr h="502995">
                <a:tc>
                  <a:txBody>
                    <a:bodyPr/>
                    <a:lstStyle/>
                    <a:p>
                      <a:r>
                        <a:rPr lang="en-US" sz="2400" dirty="0">
                          <a:latin typeface="Calibri" panose="020F0502020204030204" pitchFamily="34" charset="0"/>
                          <a:cs typeface="Calibri" panose="020F0502020204030204" pitchFamily="34" charset="0"/>
                        </a:rPr>
                        <a:t>How to Apply</a:t>
                      </a:r>
                    </a:p>
                  </a:txBody>
                  <a:tcPr/>
                </a:tc>
                <a:tc>
                  <a:txBody>
                    <a:bodyPr/>
                    <a:lstStyle/>
                    <a:p>
                      <a:pPr marL="0" lvl="1" indent="0">
                        <a:buFont typeface="Arial" panose="020B0604020202020204" pitchFamily="34" charset="0"/>
                        <a:buNone/>
                      </a:pPr>
                      <a:r>
                        <a:rPr lang="en-US" sz="2400" baseline="0" dirty="0">
                          <a:latin typeface="Calibri" panose="020F0502020204030204" pitchFamily="34" charset="0"/>
                          <a:cs typeface="Calibri" panose="020F0502020204030204" pitchFamily="34" charset="0"/>
                        </a:rPr>
                        <a:t>sba.gov/disaster</a:t>
                      </a:r>
                    </a:p>
                  </a:txBody>
                  <a:tcPr/>
                </a:tc>
                <a:extLst>
                  <a:ext uri="{0D108BD9-81ED-4DB2-BD59-A6C34878D82A}">
                    <a16:rowId xmlns:a16="http://schemas.microsoft.com/office/drawing/2014/main" val="4227037708"/>
                  </a:ext>
                </a:extLst>
              </a:tr>
            </a:tbl>
          </a:graphicData>
        </a:graphic>
      </p:graphicFrame>
    </p:spTree>
    <p:extLst>
      <p:ext uri="{BB962C8B-B14F-4D97-AF65-F5344CB8AC3E}">
        <p14:creationId xmlns:p14="http://schemas.microsoft.com/office/powerpoint/2010/main" val="34033484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66EA3A46-CDCB-4449-B64D-EF9F7D022DA3}"/>
              </a:ext>
            </a:extLst>
          </p:cNvPr>
          <p:cNvSpPr>
            <a:spLocks noGrp="1"/>
          </p:cNvSpPr>
          <p:nvPr>
            <p:ph type="body" idx="1"/>
          </p:nvPr>
        </p:nvSpPr>
        <p:spPr/>
        <p:txBody>
          <a:bodyPr>
            <a:normAutofit fontScale="92500"/>
          </a:bodyPr>
          <a:lstStyle/>
          <a:p>
            <a:pPr marL="50800" indent="0"/>
            <a:r>
              <a:rPr lang="en-US" sz="1800" dirty="0"/>
              <a:t>Working capital loans to help businesses meet their ordinary and necessary financial obligations that cannot be met as a direct result of the disaster. </a:t>
            </a:r>
          </a:p>
          <a:p>
            <a:pPr marL="50800" indent="0"/>
            <a:r>
              <a:rPr lang="en-US" sz="1800" dirty="0"/>
              <a:t>These loans are intended to assist through the disaster recovery period.</a:t>
            </a:r>
          </a:p>
          <a:p>
            <a:pPr marL="50800" indent="0"/>
            <a:endParaRPr lang="en-US" sz="1800" dirty="0"/>
          </a:p>
          <a:p>
            <a:pPr marL="50800" indent="0"/>
            <a:r>
              <a:rPr lang="en-US" sz="1800" dirty="0"/>
              <a:t>Small agricultural cooperatives, small businesses engaged in aquaculture, and most private, and non-profit organizations are also eligible. </a:t>
            </a:r>
          </a:p>
        </p:txBody>
      </p:sp>
      <p:sp>
        <p:nvSpPr>
          <p:cNvPr id="3" name="Title 2">
            <a:extLst>
              <a:ext uri="{FF2B5EF4-FFF2-40B4-BE49-F238E27FC236}">
                <a16:creationId xmlns:a16="http://schemas.microsoft.com/office/drawing/2014/main" id="{A784633A-0CFF-4C57-835C-D4F5376648B0}"/>
              </a:ext>
            </a:extLst>
          </p:cNvPr>
          <p:cNvSpPr>
            <a:spLocks noGrp="1"/>
          </p:cNvSpPr>
          <p:nvPr>
            <p:ph type="title"/>
          </p:nvPr>
        </p:nvSpPr>
        <p:spPr/>
        <p:txBody>
          <a:bodyPr>
            <a:normAutofit fontScale="90000"/>
          </a:bodyPr>
          <a:lstStyle/>
          <a:p>
            <a:r>
              <a:rPr lang="en-US" dirty="0"/>
              <a:t>SBA Economic Injury Disaster Loan (EIDL)</a:t>
            </a:r>
          </a:p>
        </p:txBody>
      </p:sp>
      <p:sp>
        <p:nvSpPr>
          <p:cNvPr id="2" name="Slide Number Placeholder 1">
            <a:extLst>
              <a:ext uri="{FF2B5EF4-FFF2-40B4-BE49-F238E27FC236}">
                <a16:creationId xmlns:a16="http://schemas.microsoft.com/office/drawing/2014/main" id="{117C3332-6206-4DC4-8202-D4ED1579F17F}"/>
              </a:ext>
            </a:extLst>
          </p:cNvPr>
          <p:cNvSpPr>
            <a:spLocks noGrp="1"/>
          </p:cNvSpPr>
          <p:nvPr>
            <p:ph type="sldNum" idx="4294967295"/>
          </p:nvPr>
        </p:nvSpPr>
        <p:spPr>
          <a:xfrm>
            <a:off x="9448800" y="6356350"/>
            <a:ext cx="2743200" cy="365125"/>
          </a:xfrm>
          <a:prstGeom prst="rect">
            <a:avLst/>
          </a:prstGeom>
        </p:spPr>
        <p:txBody>
          <a:bodyPr/>
          <a:lstStyle/>
          <a:p>
            <a:pPr marL="0" lvl="0" indent="0" algn="r" rtl="0">
              <a:spcBef>
                <a:spcPts val="0"/>
              </a:spcBef>
              <a:spcAft>
                <a:spcPts val="0"/>
              </a:spcAft>
              <a:buNone/>
            </a:pPr>
            <a:fld id="{00000000-1234-1234-1234-123412341234}" type="slidenum">
              <a:rPr lang="en-US" smtClean="0"/>
              <a:t>31</a:t>
            </a:fld>
            <a:endParaRPr lang="en-US"/>
          </a:p>
        </p:txBody>
      </p:sp>
      <p:pic>
        <p:nvPicPr>
          <p:cNvPr id="13" name="Picture Placeholder 12">
            <a:extLst>
              <a:ext uri="{FF2B5EF4-FFF2-40B4-BE49-F238E27FC236}">
                <a16:creationId xmlns:a16="http://schemas.microsoft.com/office/drawing/2014/main" id="{F95EE1A6-1447-42D0-B005-E4576091A17C}"/>
              </a:ext>
            </a:extLst>
          </p:cNvPr>
          <p:cNvPicPr>
            <a:picLocks noGrp="1" noChangeAspect="1"/>
          </p:cNvPicPr>
          <p:nvPr>
            <p:ph type="pic" idx="2"/>
          </p:nvPr>
        </p:nvPicPr>
        <p:blipFill>
          <a:blip r:embed="rId2"/>
          <a:srcRect t="20274" b="20274"/>
          <a:stretch>
            <a:fillRect/>
          </a:stretch>
        </p:blipFill>
        <p:spPr>
          <a:xfrm>
            <a:off x="5183188" y="987425"/>
            <a:ext cx="6172200" cy="4873625"/>
          </a:xfrm>
        </p:spPr>
      </p:pic>
    </p:spTree>
    <p:extLst>
      <p:ext uri="{BB962C8B-B14F-4D97-AF65-F5344CB8AC3E}">
        <p14:creationId xmlns:p14="http://schemas.microsoft.com/office/powerpoint/2010/main" val="38274238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07E325-7FC1-4C8D-A430-B6FCBE2DC707}"/>
              </a:ext>
            </a:extLst>
          </p:cNvPr>
          <p:cNvSpPr>
            <a:spLocks noGrp="1"/>
          </p:cNvSpPr>
          <p:nvPr>
            <p:ph type="title"/>
          </p:nvPr>
        </p:nvSpPr>
        <p:spPr/>
        <p:txBody>
          <a:bodyPr/>
          <a:lstStyle/>
          <a:p>
            <a:r>
              <a:rPr lang="en-US" dirty="0"/>
              <a:t>SBA Economic Injury Disaster Loan</a:t>
            </a:r>
          </a:p>
        </p:txBody>
      </p:sp>
      <p:sp>
        <p:nvSpPr>
          <p:cNvPr id="3" name="Text Placeholder 2">
            <a:extLst>
              <a:ext uri="{FF2B5EF4-FFF2-40B4-BE49-F238E27FC236}">
                <a16:creationId xmlns:a16="http://schemas.microsoft.com/office/drawing/2014/main" id="{8C3EEF47-2F5B-41CD-A9FD-CBA2187C0DD4}"/>
              </a:ext>
            </a:extLst>
          </p:cNvPr>
          <p:cNvSpPr>
            <a:spLocks noGrp="1"/>
          </p:cNvSpPr>
          <p:nvPr>
            <p:ph type="body" idx="1"/>
          </p:nvPr>
        </p:nvSpPr>
        <p:spPr/>
        <p:txBody>
          <a:bodyPr>
            <a:normAutofit/>
          </a:bodyPr>
          <a:lstStyle/>
          <a:p>
            <a:r>
              <a:rPr lang="en-US" b="1" dirty="0"/>
              <a:t>Eligible Uses </a:t>
            </a:r>
          </a:p>
          <a:p>
            <a:pPr lvl="1"/>
            <a:r>
              <a:rPr lang="en-US" dirty="0"/>
              <a:t>Working capital to cover ordinary and necessary operating expenses</a:t>
            </a:r>
          </a:p>
          <a:p>
            <a:r>
              <a:rPr lang="en-US" b="1" dirty="0"/>
              <a:t>Collateral</a:t>
            </a:r>
          </a:p>
          <a:p>
            <a:pPr lvl="1"/>
            <a:r>
              <a:rPr lang="en-US" dirty="0"/>
              <a:t>Required for all EIDL loans over $25,000. </a:t>
            </a:r>
          </a:p>
          <a:p>
            <a:pPr lvl="1"/>
            <a:r>
              <a:rPr lang="en-US" dirty="0"/>
              <a:t>SBA will not decline a loan for lack of collateral, but requires you to pledge what is available. </a:t>
            </a:r>
          </a:p>
          <a:p>
            <a:pPr lvl="1"/>
            <a:endParaRPr lang="en-US" dirty="0"/>
          </a:p>
        </p:txBody>
      </p:sp>
      <p:sp>
        <p:nvSpPr>
          <p:cNvPr id="4" name="Slide Number Placeholder 3">
            <a:extLst>
              <a:ext uri="{FF2B5EF4-FFF2-40B4-BE49-F238E27FC236}">
                <a16:creationId xmlns:a16="http://schemas.microsoft.com/office/drawing/2014/main" id="{439EB71B-EFA7-46F6-B89C-A363FCF3BB3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32</a:t>
            </a:fld>
            <a:endParaRPr lang="en-US"/>
          </a:p>
        </p:txBody>
      </p:sp>
    </p:spTree>
    <p:extLst>
      <p:ext uri="{BB962C8B-B14F-4D97-AF65-F5344CB8AC3E}">
        <p14:creationId xmlns:p14="http://schemas.microsoft.com/office/powerpoint/2010/main" val="30977741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07E325-7FC1-4C8D-A430-B6FCBE2DC707}"/>
              </a:ext>
            </a:extLst>
          </p:cNvPr>
          <p:cNvSpPr>
            <a:spLocks noGrp="1"/>
          </p:cNvSpPr>
          <p:nvPr>
            <p:ph type="title"/>
          </p:nvPr>
        </p:nvSpPr>
        <p:spPr/>
        <p:txBody>
          <a:bodyPr/>
          <a:lstStyle/>
          <a:p>
            <a:r>
              <a:rPr lang="en-US" dirty="0"/>
              <a:t>SBA Economic Injury Disaster Loan</a:t>
            </a:r>
          </a:p>
        </p:txBody>
      </p:sp>
      <p:sp>
        <p:nvSpPr>
          <p:cNvPr id="4" name="Slide Number Placeholder 3">
            <a:extLst>
              <a:ext uri="{FF2B5EF4-FFF2-40B4-BE49-F238E27FC236}">
                <a16:creationId xmlns:a16="http://schemas.microsoft.com/office/drawing/2014/main" id="{439EB71B-EFA7-46F6-B89C-A363FCF3BB3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33</a:t>
            </a:fld>
            <a:endParaRPr lang="en-US"/>
          </a:p>
        </p:txBody>
      </p:sp>
      <p:graphicFrame>
        <p:nvGraphicFramePr>
          <p:cNvPr id="7" name="Table 6">
            <a:extLst>
              <a:ext uri="{FF2B5EF4-FFF2-40B4-BE49-F238E27FC236}">
                <a16:creationId xmlns:a16="http://schemas.microsoft.com/office/drawing/2014/main" id="{E8C2B038-0FBC-49CA-8C3C-B0BDAA33AE35}"/>
              </a:ext>
            </a:extLst>
          </p:cNvPr>
          <p:cNvGraphicFramePr>
            <a:graphicFrameLocks noGrp="1"/>
          </p:cNvGraphicFramePr>
          <p:nvPr/>
        </p:nvGraphicFramePr>
        <p:xfrm>
          <a:off x="838200" y="1481701"/>
          <a:ext cx="10727453" cy="4252035"/>
        </p:xfrm>
        <a:graphic>
          <a:graphicData uri="http://schemas.openxmlformats.org/drawingml/2006/table">
            <a:tbl>
              <a:tblPr bandRow="1">
                <a:tableStyleId>{5C22544A-7EE6-4342-B048-85BDC9FD1C3A}</a:tableStyleId>
              </a:tblPr>
              <a:tblGrid>
                <a:gridCol w="2296886">
                  <a:extLst>
                    <a:ext uri="{9D8B030D-6E8A-4147-A177-3AD203B41FA5}">
                      <a16:colId xmlns:a16="http://schemas.microsoft.com/office/drawing/2014/main" val="3849486086"/>
                    </a:ext>
                  </a:extLst>
                </a:gridCol>
                <a:gridCol w="8430567">
                  <a:extLst>
                    <a:ext uri="{9D8B030D-6E8A-4147-A177-3AD203B41FA5}">
                      <a16:colId xmlns:a16="http://schemas.microsoft.com/office/drawing/2014/main" val="2983491118"/>
                    </a:ext>
                  </a:extLst>
                </a:gridCol>
              </a:tblGrid>
              <a:tr h="195176">
                <a:tc>
                  <a:txBody>
                    <a:bodyPr/>
                    <a:lstStyle/>
                    <a:p>
                      <a:r>
                        <a:rPr lang="en-US" sz="2400" dirty="0">
                          <a:latin typeface="Calibri" panose="020F0502020204030204" pitchFamily="34" charset="0"/>
                          <a:cs typeface="Calibri" panose="020F0502020204030204" pitchFamily="34" charset="0"/>
                        </a:rPr>
                        <a:t>Amount</a:t>
                      </a:r>
                    </a:p>
                  </a:txBody>
                  <a:tcPr/>
                </a:tc>
                <a:tc>
                  <a:txBody>
                    <a:bodyPr/>
                    <a:lstStyle/>
                    <a:p>
                      <a:r>
                        <a:rPr lang="en-US" sz="2400" dirty="0">
                          <a:latin typeface="Calibri" panose="020F0502020204030204" pitchFamily="34" charset="0"/>
                          <a:cs typeface="Calibri" panose="020F0502020204030204" pitchFamily="34" charset="0"/>
                        </a:rPr>
                        <a:t>Up</a:t>
                      </a:r>
                      <a:r>
                        <a:rPr lang="en-US" sz="2400" baseline="0" dirty="0">
                          <a:latin typeface="Calibri" panose="020F0502020204030204" pitchFamily="34" charset="0"/>
                          <a:cs typeface="Calibri" panose="020F0502020204030204" pitchFamily="34" charset="0"/>
                        </a:rPr>
                        <a:t> to $2,000,000 per eligible business </a:t>
                      </a:r>
                      <a:endParaRPr lang="en-US" sz="24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918861052"/>
                  </a:ext>
                </a:extLst>
              </a:tr>
              <a:tr h="195176">
                <a:tc>
                  <a:txBody>
                    <a:bodyPr/>
                    <a:lstStyle/>
                    <a:p>
                      <a:r>
                        <a:rPr lang="en-US" sz="2400" dirty="0">
                          <a:latin typeface="Calibri" panose="020F0502020204030204" pitchFamily="34" charset="0"/>
                          <a:cs typeface="Calibri" panose="020F0502020204030204" pitchFamily="34" charset="0"/>
                        </a:rPr>
                        <a:t>Terms</a:t>
                      </a:r>
                    </a:p>
                  </a:txBody>
                  <a:tcPr/>
                </a:tc>
                <a:tc>
                  <a:txBody>
                    <a:bodyPr/>
                    <a:lstStyle/>
                    <a:p>
                      <a:r>
                        <a:rPr lang="en-US" sz="2400" b="0" dirty="0">
                          <a:latin typeface="Calibri" panose="020F0502020204030204" pitchFamily="34" charset="0"/>
                          <a:cs typeface="Calibri" panose="020F0502020204030204" pitchFamily="34" charset="0"/>
                        </a:rPr>
                        <a:t>Up</a:t>
                      </a:r>
                      <a:r>
                        <a:rPr lang="en-US" sz="2400" b="0" baseline="0" dirty="0">
                          <a:latin typeface="Calibri" panose="020F0502020204030204" pitchFamily="34" charset="0"/>
                          <a:cs typeface="Calibri" panose="020F0502020204030204" pitchFamily="34" charset="0"/>
                        </a:rPr>
                        <a:t> to 30 years; case by case</a:t>
                      </a:r>
                      <a:endParaRPr lang="en-US" sz="2400" b="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3471481453"/>
                  </a:ext>
                </a:extLst>
              </a:tr>
              <a:tr h="351317">
                <a:tc>
                  <a:txBody>
                    <a:bodyPr/>
                    <a:lstStyle/>
                    <a:p>
                      <a:r>
                        <a:rPr lang="en-US" sz="2400" dirty="0">
                          <a:latin typeface="Calibri" panose="020F0502020204030204" pitchFamily="34" charset="0"/>
                          <a:cs typeface="Calibri" panose="020F0502020204030204" pitchFamily="34" charset="0"/>
                        </a:rPr>
                        <a:t>Interest</a:t>
                      </a:r>
                    </a:p>
                  </a:txBody>
                  <a:tcPr/>
                </a:tc>
                <a:tc>
                  <a:txBody>
                    <a:bodyPr/>
                    <a:lstStyle/>
                    <a:p>
                      <a:r>
                        <a:rPr lang="en-US" sz="2400" dirty="0">
                          <a:latin typeface="Calibri" panose="020F0502020204030204" pitchFamily="34" charset="0"/>
                          <a:cs typeface="Calibri" panose="020F0502020204030204" pitchFamily="34" charset="0"/>
                        </a:rPr>
                        <a:t>Businesses &amp; Small Agricultural Cooperatives	</a:t>
                      </a:r>
                      <a:r>
                        <a:rPr lang="en-US" sz="2400" dirty="0">
                          <a:highlight>
                            <a:srgbClr val="FFFF00"/>
                          </a:highlight>
                          <a:latin typeface="Calibri" panose="020F0502020204030204" pitchFamily="34" charset="0"/>
                          <a:cs typeface="Calibri" panose="020F0502020204030204" pitchFamily="34" charset="0"/>
                        </a:rPr>
                        <a:t>3.75%</a:t>
                      </a:r>
                    </a:p>
                    <a:p>
                      <a:r>
                        <a:rPr lang="en-US" sz="2400" dirty="0">
                          <a:latin typeface="Calibri" panose="020F0502020204030204" pitchFamily="34" charset="0"/>
                          <a:cs typeface="Calibri" panose="020F0502020204030204" pitchFamily="34" charset="0"/>
                        </a:rPr>
                        <a:t>Non-Profits Organizations				</a:t>
                      </a:r>
                      <a:r>
                        <a:rPr lang="en-US" sz="2400" dirty="0">
                          <a:highlight>
                            <a:srgbClr val="FFFF00"/>
                          </a:highlight>
                          <a:latin typeface="Calibri" panose="020F0502020204030204" pitchFamily="34" charset="0"/>
                          <a:cs typeface="Calibri" panose="020F0502020204030204" pitchFamily="34" charset="0"/>
                        </a:rPr>
                        <a:t>2.75%</a:t>
                      </a:r>
                    </a:p>
                  </a:txBody>
                  <a:tcPr/>
                </a:tc>
                <a:extLst>
                  <a:ext uri="{0D108BD9-81ED-4DB2-BD59-A6C34878D82A}">
                    <a16:rowId xmlns:a16="http://schemas.microsoft.com/office/drawing/2014/main" val="2948737481"/>
                  </a:ext>
                </a:extLst>
              </a:tr>
              <a:tr h="195176">
                <a:tc>
                  <a:txBody>
                    <a:bodyPr/>
                    <a:lstStyle/>
                    <a:p>
                      <a:r>
                        <a:rPr lang="en-US" sz="2400" dirty="0">
                          <a:latin typeface="Calibri" panose="020F0502020204030204" pitchFamily="34" charset="0"/>
                          <a:cs typeface="Calibri" panose="020F0502020204030204" pitchFamily="34" charset="0"/>
                        </a:rPr>
                        <a:t>Payments</a:t>
                      </a:r>
                    </a:p>
                  </a:txBody>
                  <a:tcPr/>
                </a:tc>
                <a:tc>
                  <a:txBody>
                    <a:bodyPr/>
                    <a:lstStyle/>
                    <a:p>
                      <a:pPr marL="342900" indent="-342900">
                        <a:buFont typeface="Arial" panose="020B0604020202020204" pitchFamily="34" charset="0"/>
                        <a:buChar char="•"/>
                      </a:pPr>
                      <a:r>
                        <a:rPr lang="en-US" sz="2400" dirty="0">
                          <a:latin typeface="Calibri" panose="020F0502020204030204" pitchFamily="34" charset="0"/>
                          <a:cs typeface="Calibri" panose="020F0502020204030204" pitchFamily="34" charset="0"/>
                        </a:rPr>
                        <a:t>First year </a:t>
                      </a:r>
                      <a:r>
                        <a:rPr lang="en-US" sz="2400" b="1" dirty="0">
                          <a:latin typeface="Calibri" panose="020F0502020204030204" pitchFamily="34" charset="0"/>
                          <a:cs typeface="Calibri" panose="020F0502020204030204" pitchFamily="34" charset="0"/>
                        </a:rPr>
                        <a:t>deferred payments and no interest accrual</a:t>
                      </a:r>
                      <a:endParaRPr lang="en-US" sz="24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sz="2400" dirty="0">
                          <a:latin typeface="Calibri" panose="020F0502020204030204" pitchFamily="34" charset="0"/>
                          <a:cs typeface="Calibri" panose="020F0502020204030204" pitchFamily="34" charset="0"/>
                        </a:rPr>
                        <a:t>Afterwards, it’s a long-term fixed payment</a:t>
                      </a:r>
                    </a:p>
                  </a:txBody>
                  <a:tcPr/>
                </a:tc>
                <a:extLst>
                  <a:ext uri="{0D108BD9-81ED-4DB2-BD59-A6C34878D82A}">
                    <a16:rowId xmlns:a16="http://schemas.microsoft.com/office/drawing/2014/main" val="718798360"/>
                  </a:ext>
                </a:extLst>
              </a:tr>
              <a:tr h="507458">
                <a:tc>
                  <a:txBody>
                    <a:bodyPr/>
                    <a:lstStyle/>
                    <a:p>
                      <a:r>
                        <a:rPr lang="en-US" sz="2400" dirty="0">
                          <a:latin typeface="Calibri" panose="020F0502020204030204" pitchFamily="34" charset="0"/>
                          <a:cs typeface="Calibri" panose="020F0502020204030204" pitchFamily="34" charset="0"/>
                        </a:rPr>
                        <a:t>Other</a:t>
                      </a:r>
                    </a:p>
                  </a:txBody>
                  <a:tcPr/>
                </a:tc>
                <a:tc>
                  <a:txBody>
                    <a:bodyPr/>
                    <a:lstStyle/>
                    <a:p>
                      <a:pPr marL="285750" indent="-285750">
                        <a:buFont typeface="Arial" panose="020B0604020202020204" pitchFamily="34" charset="0"/>
                        <a:buChar char="•"/>
                      </a:pPr>
                      <a:r>
                        <a:rPr lang="en-US" sz="2400" baseline="0" dirty="0">
                          <a:latin typeface="Calibri" panose="020F0502020204030204" pitchFamily="34" charset="0"/>
                          <a:cs typeface="Calibri" panose="020F0502020204030204" pitchFamily="34" charset="0"/>
                        </a:rPr>
                        <a:t>Collateral is required for physical loans over $25,000. </a:t>
                      </a:r>
                    </a:p>
                    <a:p>
                      <a:pPr marL="285750" indent="-285750">
                        <a:buFont typeface="Arial" panose="020B0604020202020204" pitchFamily="34" charset="0"/>
                        <a:buChar char="•"/>
                      </a:pPr>
                      <a:r>
                        <a:rPr lang="en-US" sz="2400" baseline="0" dirty="0">
                          <a:latin typeface="Calibri" panose="020F0502020204030204" pitchFamily="34" charset="0"/>
                          <a:cs typeface="Calibri" panose="020F0502020204030204" pitchFamily="34" charset="0"/>
                        </a:rPr>
                        <a:t>SBA will not decline a loan for lack of collateral, but it requires you to pledge what is available. </a:t>
                      </a:r>
                    </a:p>
                  </a:txBody>
                  <a:tcPr/>
                </a:tc>
                <a:extLst>
                  <a:ext uri="{0D108BD9-81ED-4DB2-BD59-A6C34878D82A}">
                    <a16:rowId xmlns:a16="http://schemas.microsoft.com/office/drawing/2014/main" val="1831135361"/>
                  </a:ext>
                </a:extLst>
              </a:tr>
              <a:tr h="502995">
                <a:tc>
                  <a:txBody>
                    <a:bodyPr/>
                    <a:lstStyle/>
                    <a:p>
                      <a:r>
                        <a:rPr lang="en-US" sz="2400" dirty="0">
                          <a:latin typeface="Calibri" panose="020F0502020204030204" pitchFamily="34" charset="0"/>
                          <a:cs typeface="Calibri" panose="020F0502020204030204" pitchFamily="34" charset="0"/>
                        </a:rPr>
                        <a:t>How to Apply</a:t>
                      </a:r>
                    </a:p>
                  </a:txBody>
                  <a:tcPr/>
                </a:tc>
                <a:tc>
                  <a:txBody>
                    <a:bodyPr/>
                    <a:lstStyle/>
                    <a:p>
                      <a:pPr marL="0" lvl="1" indent="0">
                        <a:buFont typeface="Arial" panose="020B0604020202020204" pitchFamily="34" charset="0"/>
                        <a:buNone/>
                      </a:pPr>
                      <a:r>
                        <a:rPr lang="en-US" sz="2400" baseline="0" dirty="0">
                          <a:latin typeface="Calibri" panose="020F0502020204030204" pitchFamily="34" charset="0"/>
                          <a:cs typeface="Calibri" panose="020F0502020204030204" pitchFamily="34" charset="0"/>
                        </a:rPr>
                        <a:t>sba.gov/disaster</a:t>
                      </a:r>
                    </a:p>
                  </a:txBody>
                  <a:tcPr/>
                </a:tc>
                <a:extLst>
                  <a:ext uri="{0D108BD9-81ED-4DB2-BD59-A6C34878D82A}">
                    <a16:rowId xmlns:a16="http://schemas.microsoft.com/office/drawing/2014/main" val="4227037708"/>
                  </a:ext>
                </a:extLst>
              </a:tr>
            </a:tbl>
          </a:graphicData>
        </a:graphic>
      </p:graphicFrame>
    </p:spTree>
    <p:extLst>
      <p:ext uri="{BB962C8B-B14F-4D97-AF65-F5344CB8AC3E}">
        <p14:creationId xmlns:p14="http://schemas.microsoft.com/office/powerpoint/2010/main" val="32608235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Shape 142"/>
        <p:cNvGrpSpPr/>
        <p:nvPr/>
      </p:nvGrpSpPr>
      <p:grpSpPr>
        <a:xfrm>
          <a:off x="0" y="0"/>
          <a:ext cx="0" cy="0"/>
          <a:chOff x="0" y="0"/>
          <a:chExt cx="0" cy="0"/>
        </a:xfrm>
      </p:grpSpPr>
      <p:sp>
        <p:nvSpPr>
          <p:cNvPr id="143" name="Google Shape;143;p13"/>
          <p:cNvSpPr txBox="1">
            <a:spLocks noGrp="1"/>
          </p:cNvSpPr>
          <p:nvPr>
            <p:ph type="title"/>
          </p:nvPr>
        </p:nvSpPr>
        <p:spPr>
          <a:xfrm>
            <a:off x="838200" y="365126"/>
            <a:ext cx="10515600" cy="781956"/>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800"/>
              <a:buFont typeface="Oswald"/>
              <a:buNone/>
            </a:pPr>
            <a:r>
              <a:rPr lang="en-US" dirty="0"/>
              <a:t>When Disaster Strikes…</a:t>
            </a:r>
            <a:endParaRPr dirty="0"/>
          </a:p>
        </p:txBody>
      </p:sp>
      <p:sp>
        <p:nvSpPr>
          <p:cNvPr id="2" name="Rectangle 1">
            <a:extLst>
              <a:ext uri="{FF2B5EF4-FFF2-40B4-BE49-F238E27FC236}">
                <a16:creationId xmlns:a16="http://schemas.microsoft.com/office/drawing/2014/main" id="{34D9B990-99DC-4266-8840-F1FFC9239075}"/>
              </a:ext>
            </a:extLst>
          </p:cNvPr>
          <p:cNvSpPr/>
          <p:nvPr/>
        </p:nvSpPr>
        <p:spPr>
          <a:xfrm>
            <a:off x="8143875" y="5924550"/>
            <a:ext cx="3686175" cy="93345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8" name="Google Shape;138;p9">
            <a:extLst>
              <a:ext uri="{FF2B5EF4-FFF2-40B4-BE49-F238E27FC236}">
                <a16:creationId xmlns:a16="http://schemas.microsoft.com/office/drawing/2014/main" id="{E5D66ADE-73CF-49DA-925B-023AF0612F6E}"/>
              </a:ext>
            </a:extLst>
          </p:cNvPr>
          <p:cNvSpPr txBox="1">
            <a:spLocks noGrp="1"/>
          </p:cNvSpPr>
          <p:nvPr>
            <p:ph type="body" idx="1"/>
          </p:nvPr>
        </p:nvSpPr>
        <p:spPr>
          <a:xfrm>
            <a:off x="87700" y="1536022"/>
            <a:ext cx="11742349" cy="5121953"/>
          </a:xfrm>
          <a:prstGeom prst="rect">
            <a:avLst/>
          </a:prstGeom>
          <a:noFill/>
          <a:ln>
            <a:noFill/>
          </a:ln>
        </p:spPr>
        <p:txBody>
          <a:bodyPr spcFirstLastPara="1" wrap="square" lIns="91425" tIns="45700" rIns="91425" bIns="45700" anchor="t" anchorCtr="0">
            <a:normAutofit/>
          </a:bodyPr>
          <a:lstStyle/>
          <a:p>
            <a:pPr marL="800100" indent="-571500"/>
            <a:r>
              <a:rPr lang="en-US" dirty="0"/>
              <a:t>SBDCs are a part of ESF-18 Business, Industry and Economic Stabilization </a:t>
            </a:r>
          </a:p>
          <a:p>
            <a:pPr marL="800100" indent="-571500"/>
            <a:r>
              <a:rPr lang="en-US" dirty="0"/>
              <a:t>We work with the SBA to scout out BRCs</a:t>
            </a:r>
          </a:p>
          <a:p>
            <a:pPr marL="1257300" lvl="1" indent="-571500"/>
            <a:r>
              <a:rPr lang="en-US" dirty="0"/>
              <a:t>We are stationed at BRCs</a:t>
            </a:r>
          </a:p>
          <a:p>
            <a:pPr marL="1257300" lvl="1" indent="-571500"/>
            <a:r>
              <a:rPr lang="en-US" dirty="0"/>
              <a:t>We have been stationed at DRCs</a:t>
            </a:r>
          </a:p>
          <a:p>
            <a:pPr marL="800100" indent="-571500"/>
            <a:r>
              <a:rPr lang="en-US" b="1" dirty="0"/>
              <a:t>Our primary goal is to help with business support</a:t>
            </a:r>
          </a:p>
        </p:txBody>
      </p:sp>
    </p:spTree>
    <p:extLst>
      <p:ext uri="{BB962C8B-B14F-4D97-AF65-F5344CB8AC3E}">
        <p14:creationId xmlns:p14="http://schemas.microsoft.com/office/powerpoint/2010/main" val="31793879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p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r>
              <a:rPr lang="en-US" dirty="0"/>
              <a:t>Summary </a:t>
            </a:r>
          </a:p>
        </p:txBody>
      </p:sp>
      <p:sp>
        <p:nvSpPr>
          <p:cNvPr id="138" name="Google Shape;138;p9"/>
          <p:cNvSpPr txBox="1">
            <a:spLocks noGrp="1"/>
          </p:cNvSpPr>
          <p:nvPr>
            <p:ph type="body" idx="1"/>
          </p:nvPr>
        </p:nvSpPr>
        <p:spPr>
          <a:xfrm>
            <a:off x="838200" y="1402672"/>
            <a:ext cx="10956636" cy="4605615"/>
          </a:xfrm>
          <a:prstGeom prst="rect">
            <a:avLst/>
          </a:prstGeom>
          <a:noFill/>
          <a:ln>
            <a:noFill/>
          </a:ln>
        </p:spPr>
        <p:txBody>
          <a:bodyPr spcFirstLastPara="1" wrap="square" lIns="91425" tIns="45700" rIns="91425" bIns="45700" anchor="t" anchorCtr="0">
            <a:normAutofit/>
          </a:bodyPr>
          <a:lstStyle/>
          <a:p>
            <a:pPr marL="800100" indent="-571500"/>
            <a:r>
              <a:rPr lang="en-US" dirty="0"/>
              <a:t>2 SBA loans (Physical Disaster &amp; EIDL)</a:t>
            </a:r>
          </a:p>
          <a:p>
            <a:pPr marL="800100" indent="-571500"/>
            <a:r>
              <a:rPr lang="en-US" dirty="0"/>
              <a:t>1 State of Florida loan (Emergency Bridge Loan)</a:t>
            </a:r>
          </a:p>
          <a:p>
            <a:pPr marL="800100" indent="-571500"/>
            <a:r>
              <a:rPr lang="en-US" dirty="0"/>
              <a:t>SBDC is here year-round </a:t>
            </a:r>
          </a:p>
          <a:p>
            <a:pPr marL="1257300" lvl="1" indent="-571500"/>
            <a:r>
              <a:rPr lang="en-US" dirty="0"/>
              <a:t>We host webinars and workshops before and after a disaster</a:t>
            </a:r>
          </a:p>
          <a:p>
            <a:pPr marL="1257300" lvl="1" indent="-571500"/>
            <a:r>
              <a:rPr lang="en-US" dirty="0"/>
              <a:t>We are physically present during a disaster</a:t>
            </a:r>
          </a:p>
          <a:p>
            <a:pPr marL="1257300" lvl="1" indent="-571500"/>
            <a:endParaRPr lang="en-US" dirty="0"/>
          </a:p>
          <a:p>
            <a:pPr marL="685800" lvl="1" indent="0">
              <a:buNone/>
            </a:pPr>
            <a:endParaRPr lang="en-US" dirty="0"/>
          </a:p>
          <a:p>
            <a:pPr marL="1257300" lvl="1" indent="-571500"/>
            <a:endParaRPr lang="en-US" dirty="0"/>
          </a:p>
        </p:txBody>
      </p:sp>
    </p:spTree>
    <p:extLst>
      <p:ext uri="{BB962C8B-B14F-4D97-AF65-F5344CB8AC3E}">
        <p14:creationId xmlns:p14="http://schemas.microsoft.com/office/powerpoint/2010/main" val="29506344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p20"/>
          <p:cNvSpPr/>
          <p:nvPr/>
        </p:nvSpPr>
        <p:spPr>
          <a:xfrm>
            <a:off x="5624511" y="772067"/>
            <a:ext cx="107695" cy="2521738"/>
          </a:xfrm>
          <a:prstGeom prst="rect">
            <a:avLst/>
          </a:prstGeom>
          <a:solidFill>
            <a:srgbClr val="71B9E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57" name="Google Shape;157;p20"/>
          <p:cNvSpPr txBox="1">
            <a:spLocks noGrp="1"/>
          </p:cNvSpPr>
          <p:nvPr>
            <p:ph type="title"/>
          </p:nvPr>
        </p:nvSpPr>
        <p:spPr>
          <a:xfrm>
            <a:off x="1120877" y="306599"/>
            <a:ext cx="3813073" cy="200025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100000"/>
              </a:lnSpc>
              <a:spcBef>
                <a:spcPts val="0"/>
              </a:spcBef>
              <a:spcAft>
                <a:spcPts val="0"/>
              </a:spcAft>
              <a:buSzPts val="4800"/>
              <a:buNone/>
            </a:pPr>
            <a:r>
              <a:rPr lang="en-US" sz="6600" dirty="0"/>
              <a:t>Questions?</a:t>
            </a:r>
            <a:endParaRPr sz="6600" b="1" dirty="0">
              <a:latin typeface="Oswald"/>
              <a:ea typeface="Oswald"/>
              <a:cs typeface="Oswald"/>
              <a:sym typeface="Oswald"/>
            </a:endParaRPr>
          </a:p>
        </p:txBody>
      </p:sp>
      <p:sp>
        <p:nvSpPr>
          <p:cNvPr id="158" name="Google Shape;158;p20"/>
          <p:cNvSpPr/>
          <p:nvPr/>
        </p:nvSpPr>
        <p:spPr>
          <a:xfrm>
            <a:off x="5972174" y="733047"/>
            <a:ext cx="6096000" cy="2296013"/>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0000"/>
              </a:buClr>
              <a:buSzPts val="2800"/>
              <a:buFont typeface="Arial"/>
              <a:buNone/>
            </a:pPr>
            <a:r>
              <a:rPr lang="en-US" sz="2800" b="1" i="0" u="none" strike="noStrike" cap="none" dirty="0">
                <a:solidFill>
                  <a:schemeClr val="lt1"/>
                </a:solidFill>
                <a:latin typeface="Oswald SemiBold"/>
                <a:ea typeface="Oswald SemiBold"/>
                <a:cs typeface="Oswald SemiBold"/>
                <a:sym typeface="Oswald SemiBold"/>
              </a:rPr>
              <a:t>Dorian Zwierewicz</a:t>
            </a:r>
            <a:r>
              <a:rPr lang="en-US" sz="2800" b="1" i="0" u="none" strike="noStrike" cap="none" dirty="0">
                <a:solidFill>
                  <a:schemeClr val="lt1"/>
                </a:solidFill>
                <a:latin typeface="Calibri" panose="020F0502020204030204" pitchFamily="34" charset="0"/>
                <a:ea typeface="Arimo"/>
                <a:cs typeface="Calibri" panose="020F0502020204030204" pitchFamily="34" charset="0"/>
                <a:sym typeface="Arimo"/>
              </a:rPr>
              <a:t> </a:t>
            </a:r>
            <a:endParaRPr sz="2800" b="0" i="0" u="none" strike="noStrike" cap="none" dirty="0">
              <a:solidFill>
                <a:schemeClr val="lt1"/>
              </a:solidFill>
              <a:latin typeface="Arial"/>
              <a:ea typeface="Arial"/>
              <a:cs typeface="Arial"/>
              <a:sym typeface="Arial"/>
            </a:endParaRPr>
          </a:p>
          <a:p>
            <a:pPr marL="0" marR="0" lvl="0" indent="0" algn="l" rtl="0">
              <a:lnSpc>
                <a:spcPct val="90000"/>
              </a:lnSpc>
              <a:spcBef>
                <a:spcPts val="600"/>
              </a:spcBef>
              <a:spcAft>
                <a:spcPts val="0"/>
              </a:spcAft>
              <a:buClr>
                <a:srgbClr val="000000"/>
              </a:buClr>
              <a:buSzPts val="2400"/>
              <a:buFont typeface="Arial"/>
              <a:buNone/>
            </a:pPr>
            <a:r>
              <a:rPr lang="en-US" sz="2400" b="0" i="0" u="none" strike="noStrike" cap="none" dirty="0">
                <a:solidFill>
                  <a:schemeClr val="lt1"/>
                </a:solidFill>
                <a:latin typeface="Calibri"/>
                <a:ea typeface="Calibri"/>
                <a:cs typeface="Calibri"/>
                <a:sym typeface="Calibri"/>
              </a:rPr>
              <a:t>Regional Director</a:t>
            </a:r>
            <a:endParaRPr sz="1400" b="0" i="0" u="none" strike="noStrike" cap="none" dirty="0">
              <a:solidFill>
                <a:srgbClr val="000000"/>
              </a:solidFill>
              <a:latin typeface="Arial"/>
              <a:ea typeface="Arial"/>
              <a:cs typeface="Arial"/>
              <a:sym typeface="Arial"/>
            </a:endParaRPr>
          </a:p>
          <a:p>
            <a:pPr marL="0" marR="0" lvl="0" indent="0" algn="l" rtl="0">
              <a:lnSpc>
                <a:spcPct val="90000"/>
              </a:lnSpc>
              <a:spcBef>
                <a:spcPts val="600"/>
              </a:spcBef>
              <a:spcAft>
                <a:spcPts val="0"/>
              </a:spcAft>
              <a:buClr>
                <a:srgbClr val="000000"/>
              </a:buClr>
              <a:buSzPts val="2400"/>
              <a:buFont typeface="Arial"/>
              <a:buNone/>
            </a:pPr>
            <a:r>
              <a:rPr lang="en-US" sz="2400" b="1" i="0" u="none" strike="noStrike" cap="none" dirty="0">
                <a:solidFill>
                  <a:schemeClr val="lt1"/>
                </a:solidFill>
                <a:latin typeface="Calibri"/>
                <a:ea typeface="Calibri"/>
                <a:cs typeface="Calibri"/>
                <a:sym typeface="Calibri"/>
              </a:rPr>
              <a:t>Florida SBDC at FGCU</a:t>
            </a:r>
            <a:endParaRPr sz="1400" b="0" i="0" u="none" strike="noStrike" cap="none" dirty="0">
              <a:solidFill>
                <a:srgbClr val="000000"/>
              </a:solidFill>
              <a:latin typeface="Arial"/>
              <a:ea typeface="Arial"/>
              <a:cs typeface="Arial"/>
              <a:sym typeface="Arial"/>
            </a:endParaRPr>
          </a:p>
          <a:p>
            <a:pPr marL="0" marR="0" lvl="0" indent="0" algn="l" rtl="0">
              <a:lnSpc>
                <a:spcPct val="90000"/>
              </a:lnSpc>
              <a:spcBef>
                <a:spcPts val="0"/>
              </a:spcBef>
              <a:spcAft>
                <a:spcPts val="0"/>
              </a:spcAft>
              <a:buClr>
                <a:srgbClr val="000000"/>
              </a:buClr>
              <a:buSzPts val="2400"/>
              <a:buFont typeface="Arial"/>
              <a:buNone/>
            </a:pPr>
            <a:endParaRPr sz="2400" b="0" i="0" u="none" strike="noStrike" cap="none" dirty="0">
              <a:solidFill>
                <a:schemeClr val="lt1"/>
              </a:solidFill>
              <a:latin typeface="Calibri"/>
              <a:ea typeface="Calibri"/>
              <a:cs typeface="Calibri"/>
              <a:sym typeface="Calibri"/>
            </a:endParaRPr>
          </a:p>
          <a:p>
            <a:pPr marL="0" marR="0" lvl="0" indent="0" algn="l" rtl="0">
              <a:lnSpc>
                <a:spcPct val="90000"/>
              </a:lnSpc>
              <a:spcBef>
                <a:spcPts val="0"/>
              </a:spcBef>
              <a:spcAft>
                <a:spcPts val="0"/>
              </a:spcAft>
              <a:buClr>
                <a:srgbClr val="000000"/>
              </a:buClr>
              <a:buSzPts val="2400"/>
              <a:buFont typeface="Arial"/>
              <a:buNone/>
            </a:pPr>
            <a:r>
              <a:rPr lang="en-US" sz="2400" b="0" i="0" u="none" strike="noStrike" cap="none" dirty="0">
                <a:solidFill>
                  <a:schemeClr val="lt1"/>
                </a:solidFill>
                <a:latin typeface="Calibri"/>
                <a:ea typeface="Calibri"/>
                <a:cs typeface="Calibri"/>
                <a:sym typeface="Calibri"/>
              </a:rPr>
              <a:t>dzwierewicz@fgcu.edu</a:t>
            </a:r>
            <a:endParaRPr sz="1400" b="0" i="0" u="none" strike="noStrike" cap="none" dirty="0">
              <a:solidFill>
                <a:srgbClr val="000000"/>
              </a:solidFill>
              <a:latin typeface="Arial"/>
              <a:ea typeface="Arial"/>
              <a:cs typeface="Arial"/>
              <a:sym typeface="Arial"/>
            </a:endParaRPr>
          </a:p>
          <a:p>
            <a:pPr marL="0" marR="0" lvl="0" indent="0" algn="l" rtl="0">
              <a:lnSpc>
                <a:spcPct val="90000"/>
              </a:lnSpc>
              <a:spcBef>
                <a:spcPts val="0"/>
              </a:spcBef>
              <a:spcAft>
                <a:spcPts val="0"/>
              </a:spcAft>
              <a:buClr>
                <a:srgbClr val="000000"/>
              </a:buClr>
              <a:buSzPts val="2400"/>
              <a:buFont typeface="Arial"/>
              <a:buNone/>
            </a:pPr>
            <a:r>
              <a:rPr lang="en-US" sz="2400" b="0" i="0" u="none" strike="noStrike" cap="none" dirty="0">
                <a:solidFill>
                  <a:schemeClr val="lt1"/>
                </a:solidFill>
                <a:latin typeface="Calibri"/>
                <a:ea typeface="Calibri"/>
                <a:cs typeface="Calibri"/>
                <a:sym typeface="Calibri"/>
              </a:rPr>
              <a:t>www.fsbdcswfl.org</a:t>
            </a:r>
            <a:endParaRPr sz="2400" b="0" i="0" u="none" strike="noStrike" cap="none" dirty="0">
              <a:solidFill>
                <a:schemeClr val="lt1"/>
              </a:solidFill>
              <a:latin typeface="Calibri"/>
              <a:ea typeface="Calibri"/>
              <a:cs typeface="Calibri"/>
              <a:sym typeface="Calibri"/>
            </a:endParaRPr>
          </a:p>
        </p:txBody>
      </p:sp>
      <p:sp>
        <p:nvSpPr>
          <p:cNvPr id="159" name="Google Shape;159;p20"/>
          <p:cNvSpPr txBox="1"/>
          <p:nvPr/>
        </p:nvSpPr>
        <p:spPr>
          <a:xfrm>
            <a:off x="0" y="3843302"/>
            <a:ext cx="12182474" cy="809120"/>
          </a:xfrm>
          <a:prstGeom prst="rect">
            <a:avLst/>
          </a:prstGeom>
          <a:noFill/>
          <a:ln>
            <a:noFill/>
          </a:ln>
        </p:spPr>
        <p:txBody>
          <a:bodyPr spcFirstLastPara="1" wrap="square" lIns="91425" tIns="45700" rIns="91425" bIns="45700" anchor="b" anchorCtr="0">
            <a:normAutofit fontScale="97500"/>
          </a:bodyPr>
          <a:lstStyle/>
          <a:p>
            <a:pPr marL="0" marR="0" lvl="0" indent="0" algn="ctr" rtl="0">
              <a:lnSpc>
                <a:spcPct val="100000"/>
              </a:lnSpc>
              <a:spcBef>
                <a:spcPts val="0"/>
              </a:spcBef>
              <a:spcAft>
                <a:spcPts val="0"/>
              </a:spcAft>
              <a:buClr>
                <a:srgbClr val="000000"/>
              </a:buClr>
              <a:buSzPct val="100000"/>
              <a:buFont typeface="Arial"/>
              <a:buNone/>
            </a:pPr>
            <a:r>
              <a:rPr lang="en-US" sz="3600" b="0" i="0" u="none" strike="noStrike" cap="none" dirty="0">
                <a:solidFill>
                  <a:schemeClr val="lt1"/>
                </a:solidFill>
                <a:latin typeface="Oswald"/>
                <a:ea typeface="Oswald"/>
                <a:cs typeface="Oswald"/>
                <a:sym typeface="Oswald"/>
              </a:rPr>
              <a:t>FloridaSBDC.org</a:t>
            </a:r>
            <a:endParaRPr sz="3600" b="0" i="0" u="none" strike="noStrike" cap="none" dirty="0">
              <a:solidFill>
                <a:schemeClr val="lt1"/>
              </a:solidFill>
              <a:latin typeface="Oswald"/>
              <a:ea typeface="Oswald"/>
              <a:cs typeface="Oswald"/>
              <a:sym typeface="Oswald"/>
            </a:endParaRPr>
          </a:p>
        </p:txBody>
      </p:sp>
      <p:sp>
        <p:nvSpPr>
          <p:cNvPr id="160" name="Google Shape;160;p20"/>
          <p:cNvSpPr txBox="1"/>
          <p:nvPr/>
        </p:nvSpPr>
        <p:spPr>
          <a:xfrm>
            <a:off x="1257299" y="5013876"/>
            <a:ext cx="9667800" cy="886500"/>
          </a:xfrm>
          <a:prstGeom prst="rect">
            <a:avLst/>
          </a:prstGeom>
          <a:noFill/>
          <a:ln>
            <a:noFill/>
          </a:ln>
        </p:spPr>
        <p:txBody>
          <a:bodyPr spcFirstLastPara="1" wrap="square" lIns="91425" tIns="45700" rIns="91425" bIns="45700" anchor="t" anchorCtr="0">
            <a:spAutoFit/>
          </a:bodyPr>
          <a:lstStyle/>
          <a:p>
            <a:pPr marL="0" marR="0" lvl="0" indent="0" algn="ctr" rtl="0">
              <a:lnSpc>
                <a:spcPct val="110000"/>
              </a:lnSpc>
              <a:spcBef>
                <a:spcPts val="0"/>
              </a:spcBef>
              <a:spcAft>
                <a:spcPts val="0"/>
              </a:spcAft>
              <a:buClr>
                <a:srgbClr val="000000"/>
              </a:buClr>
              <a:buSzPts val="1200"/>
              <a:buFont typeface="Arial"/>
              <a:buNone/>
            </a:pPr>
            <a:r>
              <a:rPr lang="en-US" sz="1200" b="1" i="0" u="none" strike="noStrike" cap="none" dirty="0">
                <a:solidFill>
                  <a:schemeClr val="lt1"/>
                </a:solidFill>
                <a:latin typeface="Oswald Light"/>
                <a:ea typeface="Oswald Light"/>
                <a:cs typeface="Oswald Light"/>
                <a:sym typeface="Oswald Light"/>
              </a:rPr>
              <a:t>State Designated as Florida's Principal Provider of Business Assistance [§ 288.001, Fla. Stat.] </a:t>
            </a:r>
            <a:endParaRPr sz="1400" b="0" i="0" u="none" strike="noStrike" cap="none" dirty="0">
              <a:solidFill>
                <a:srgbClr val="000000"/>
              </a:solidFill>
              <a:latin typeface="Arial"/>
              <a:ea typeface="Arial"/>
              <a:cs typeface="Arial"/>
              <a:sym typeface="Arial"/>
            </a:endParaRPr>
          </a:p>
          <a:p>
            <a:pPr marL="0" marR="0" lvl="0" indent="0" algn="ctr" rtl="0">
              <a:lnSpc>
                <a:spcPct val="110000"/>
              </a:lnSpc>
              <a:spcBef>
                <a:spcPts val="0"/>
              </a:spcBef>
              <a:spcAft>
                <a:spcPts val="0"/>
              </a:spcAft>
              <a:buClr>
                <a:srgbClr val="000000"/>
              </a:buClr>
              <a:buSzPts val="1200"/>
              <a:buFont typeface="Arial"/>
              <a:buNone/>
            </a:pPr>
            <a:r>
              <a:rPr lang="en-US" sz="1200" b="0" i="0" u="none" strike="noStrike" cap="none" dirty="0">
                <a:solidFill>
                  <a:schemeClr val="lt1"/>
                </a:solidFill>
                <a:latin typeface="Oswald Light"/>
                <a:ea typeface="Oswald Light"/>
                <a:cs typeface="Oswald Light"/>
                <a:sym typeface="Oswald Light"/>
              </a:rPr>
              <a:t>The Florida SBDC Network is a statewide partnership program nationally accredited by the Association of America’s SBDCs and funded in part by the U.S. Small Business Administration, De</a:t>
            </a:r>
            <a:r>
              <a:rPr lang="en-US" sz="1200" dirty="0">
                <a:solidFill>
                  <a:schemeClr val="lt1"/>
                </a:solidFill>
                <a:latin typeface="Oswald Light"/>
                <a:ea typeface="Oswald Light"/>
                <a:cs typeface="Oswald Light"/>
                <a:sym typeface="Oswald Light"/>
              </a:rPr>
              <a:t>partment of Defense</a:t>
            </a:r>
            <a:r>
              <a:rPr lang="en-US" sz="1200" b="0" i="0" u="none" strike="noStrike" cap="none" dirty="0">
                <a:solidFill>
                  <a:schemeClr val="lt1"/>
                </a:solidFill>
                <a:latin typeface="Oswald Light"/>
                <a:ea typeface="Oswald Light"/>
                <a:cs typeface="Oswald Light"/>
                <a:sym typeface="Oswald Light"/>
              </a:rPr>
              <a:t>, State of Florida, and other private and public partners, with the University of West Florida serving as the network’s headquarters. Florida SBDC services are extended to the public on a nondiscriminatory basis. Language assistance services are available for individuals with limited English proficiency.</a:t>
            </a:r>
            <a:endParaRPr sz="1400" b="0" i="0" u="none" strike="noStrike" cap="none" dirty="0">
              <a:solidFill>
                <a:srgbClr val="000000"/>
              </a:solidFill>
              <a:latin typeface="Arial"/>
              <a:ea typeface="Arial"/>
              <a:cs typeface="Arial"/>
              <a:sym typeface="Arial"/>
            </a:endParaRPr>
          </a:p>
        </p:txBody>
      </p:sp>
      <p:pic>
        <p:nvPicPr>
          <p:cNvPr id="3" name="Picture 2" descr="A person in a suit and tie&#10;&#10;Description automatically generated">
            <a:extLst>
              <a:ext uri="{FF2B5EF4-FFF2-40B4-BE49-F238E27FC236}">
                <a16:creationId xmlns:a16="http://schemas.microsoft.com/office/drawing/2014/main" id="{754C378B-E2F1-9052-1A54-5D3AD6872B90}"/>
              </a:ext>
            </a:extLst>
          </p:cNvPr>
          <p:cNvPicPr>
            <a:picLocks noChangeAspect="1"/>
          </p:cNvPicPr>
          <p:nvPr/>
        </p:nvPicPr>
        <p:blipFill rotWithShape="1">
          <a:blip r:embed="rId3"/>
          <a:srcRect b="18750"/>
          <a:stretch/>
        </p:blipFill>
        <p:spPr>
          <a:xfrm>
            <a:off x="9341671" y="517841"/>
            <a:ext cx="2444455" cy="2781031"/>
          </a:xfrm>
          <a:prstGeom prst="rect">
            <a:avLst/>
          </a:prstGeom>
        </p:spPr>
      </p:pic>
    </p:spTree>
    <p:extLst>
      <p:ext uri="{BB962C8B-B14F-4D97-AF65-F5344CB8AC3E}">
        <p14:creationId xmlns:p14="http://schemas.microsoft.com/office/powerpoint/2010/main" val="2064171676"/>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Flowchart: Document 8">
            <a:extLst>
              <a:ext uri="{FF2B5EF4-FFF2-40B4-BE49-F238E27FC236}">
                <a16:creationId xmlns:a16="http://schemas.microsoft.com/office/drawing/2014/main" id="{D12DDE76-C203-4047-9998-63900085B5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8175" y="0"/>
            <a:ext cx="3248025" cy="3400426"/>
          </a:xfrm>
          <a:prstGeom prst="flowChartDocumen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E4A5416-2579-1F6E-1A69-E74804397D81}"/>
              </a:ext>
            </a:extLst>
          </p:cNvPr>
          <p:cNvSpPr>
            <a:spLocks noGrp="1"/>
          </p:cNvSpPr>
          <p:nvPr>
            <p:ph type="title"/>
          </p:nvPr>
        </p:nvSpPr>
        <p:spPr>
          <a:xfrm>
            <a:off x="838200" y="171162"/>
            <a:ext cx="2840182" cy="2371148"/>
          </a:xfrm>
        </p:spPr>
        <p:txBody>
          <a:bodyPr>
            <a:normAutofit/>
          </a:bodyPr>
          <a:lstStyle/>
          <a:p>
            <a:r>
              <a:rPr lang="en-US" sz="3200" dirty="0">
                <a:solidFill>
                  <a:srgbClr val="FFFFFF"/>
                </a:solidFill>
              </a:rPr>
              <a:t>Florida Commerce</a:t>
            </a:r>
          </a:p>
        </p:txBody>
      </p:sp>
      <p:pic>
        <p:nvPicPr>
          <p:cNvPr id="4" name="Picture 3" descr="Qr code&#10;&#10;AI-generated content may be incorrect.">
            <a:extLst>
              <a:ext uri="{FF2B5EF4-FFF2-40B4-BE49-F238E27FC236}">
                <a16:creationId xmlns:a16="http://schemas.microsoft.com/office/drawing/2014/main" id="{6B9D23B5-6733-4939-BE95-56B43B8FE1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60026" y="1311822"/>
            <a:ext cx="3676586" cy="3676586"/>
          </a:xfrm>
          <a:prstGeom prst="rect">
            <a:avLst/>
          </a:prstGeom>
        </p:spPr>
      </p:pic>
    </p:spTree>
    <p:extLst>
      <p:ext uri="{BB962C8B-B14F-4D97-AF65-F5344CB8AC3E}">
        <p14:creationId xmlns:p14="http://schemas.microsoft.com/office/powerpoint/2010/main" val="123258743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outdoor, water, several&#10;&#10;Description automatically generated">
            <a:extLst>
              <a:ext uri="{FF2B5EF4-FFF2-40B4-BE49-F238E27FC236}">
                <a16:creationId xmlns:a16="http://schemas.microsoft.com/office/drawing/2014/main" id="{538D54B0-C0CC-28ED-E1C1-458219140BF1}"/>
              </a:ext>
            </a:extLst>
          </p:cNvPr>
          <p:cNvPicPr>
            <a:picLocks noChangeAspect="1"/>
          </p:cNvPicPr>
          <p:nvPr/>
        </p:nvPicPr>
        <p:blipFill rotWithShape="1">
          <a:blip r:embed="rId3"/>
          <a:srcRect r="15276"/>
          <a:stretch/>
        </p:blipFill>
        <p:spPr>
          <a:xfrm>
            <a:off x="4559962" y="0"/>
            <a:ext cx="7632038" cy="6005384"/>
          </a:xfrm>
          <a:prstGeom prst="rect">
            <a:avLst/>
          </a:prstGeom>
        </p:spPr>
      </p:pic>
      <p:pic>
        <p:nvPicPr>
          <p:cNvPr id="16" name="Picture 15" descr="A blue background with white text&#10;&#10;Description automatically generated with low confidence">
            <a:extLst>
              <a:ext uri="{FF2B5EF4-FFF2-40B4-BE49-F238E27FC236}">
                <a16:creationId xmlns:a16="http://schemas.microsoft.com/office/drawing/2014/main" id="{505F8949-43C7-2543-8351-42CA7A9F6097}"/>
              </a:ext>
            </a:extLst>
          </p:cNvPr>
          <p:cNvPicPr>
            <a:picLocks noChangeAspect="1"/>
          </p:cNvPicPr>
          <p:nvPr/>
        </p:nvPicPr>
        <p:blipFill>
          <a:blip r:embed="rId4"/>
          <a:stretch>
            <a:fillRect/>
          </a:stretch>
        </p:blipFill>
        <p:spPr>
          <a:xfrm>
            <a:off x="-6751" y="0"/>
            <a:ext cx="12198750" cy="6860968"/>
          </a:xfrm>
          <a:prstGeom prst="rect">
            <a:avLst/>
          </a:prstGeom>
        </p:spPr>
      </p:pic>
      <p:sp>
        <p:nvSpPr>
          <p:cNvPr id="2" name="Title 1">
            <a:extLst>
              <a:ext uri="{FF2B5EF4-FFF2-40B4-BE49-F238E27FC236}">
                <a16:creationId xmlns:a16="http://schemas.microsoft.com/office/drawing/2014/main" id="{E50AE79A-EAF8-CF98-D417-A2366B97A5B0}"/>
              </a:ext>
            </a:extLst>
          </p:cNvPr>
          <p:cNvSpPr>
            <a:spLocks noGrp="1"/>
          </p:cNvSpPr>
          <p:nvPr>
            <p:ph type="ctrTitle"/>
          </p:nvPr>
        </p:nvSpPr>
        <p:spPr>
          <a:xfrm>
            <a:off x="951469" y="3262183"/>
            <a:ext cx="6709720" cy="1174535"/>
          </a:xfrm>
        </p:spPr>
        <p:txBody>
          <a:bodyPr>
            <a:normAutofit fontScale="90000"/>
          </a:bodyPr>
          <a:lstStyle/>
          <a:p>
            <a:pPr algn="l"/>
            <a:r>
              <a:rPr lang="en-US" sz="4000" b="1" dirty="0">
                <a:solidFill>
                  <a:srgbClr val="04A651"/>
                </a:solidFill>
                <a:latin typeface="Arial" panose="020B0604020202020204" pitchFamily="34" charset="0"/>
                <a:cs typeface="Arial" panose="020B0604020202020204" pitchFamily="34" charset="0"/>
              </a:rPr>
              <a:t>ESF 18: Business, Industry and Economic Stabilization</a:t>
            </a:r>
          </a:p>
        </p:txBody>
      </p:sp>
      <p:sp>
        <p:nvSpPr>
          <p:cNvPr id="3" name="Subtitle 2">
            <a:extLst>
              <a:ext uri="{FF2B5EF4-FFF2-40B4-BE49-F238E27FC236}">
                <a16:creationId xmlns:a16="http://schemas.microsoft.com/office/drawing/2014/main" id="{8E5B2544-7953-1A54-7120-C6B5D7FF6359}"/>
              </a:ext>
            </a:extLst>
          </p:cNvPr>
          <p:cNvSpPr>
            <a:spLocks noGrp="1"/>
          </p:cNvSpPr>
          <p:nvPr>
            <p:ph type="subTitle" idx="1"/>
          </p:nvPr>
        </p:nvSpPr>
        <p:spPr>
          <a:xfrm>
            <a:off x="951470" y="4436718"/>
            <a:ext cx="5758249" cy="538933"/>
          </a:xfrm>
        </p:spPr>
        <p:txBody>
          <a:bodyPr>
            <a:normAutofit fontScale="92500"/>
          </a:bodyPr>
          <a:lstStyle/>
          <a:p>
            <a:pPr algn="l"/>
            <a:r>
              <a:rPr lang="en-US" dirty="0">
                <a:solidFill>
                  <a:schemeClr val="bg1"/>
                </a:solidFill>
                <a:latin typeface="Arial" panose="020B0604020202020204" pitchFamily="34" charset="0"/>
                <a:cs typeface="Arial" panose="020B0604020202020204" pitchFamily="34" charset="0"/>
              </a:rPr>
              <a:t>Charlotte County Hurricane Preparedness</a:t>
            </a:r>
          </a:p>
        </p:txBody>
      </p:sp>
      <p:sp>
        <p:nvSpPr>
          <p:cNvPr id="6" name="Subtitle 2">
            <a:extLst>
              <a:ext uri="{FF2B5EF4-FFF2-40B4-BE49-F238E27FC236}">
                <a16:creationId xmlns:a16="http://schemas.microsoft.com/office/drawing/2014/main" id="{CF890FCE-18B2-41AA-B423-21AAE5EFE1A8}"/>
              </a:ext>
            </a:extLst>
          </p:cNvPr>
          <p:cNvSpPr txBox="1">
            <a:spLocks/>
          </p:cNvSpPr>
          <p:nvPr/>
        </p:nvSpPr>
        <p:spPr>
          <a:xfrm>
            <a:off x="951470" y="5232401"/>
            <a:ext cx="5758249" cy="772984"/>
          </a:xfrm>
          <a:prstGeom prst="rect">
            <a:avLst/>
          </a:prstGeom>
        </p:spPr>
        <p:txBody>
          <a:bodyPr vert="horz" lIns="91440" tIns="45720" rIns="91440" bIns="45720" rtlCol="0">
            <a:normAutofit fontScale="850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200" dirty="0">
                <a:solidFill>
                  <a:schemeClr val="bg1"/>
                </a:solidFill>
                <a:latin typeface="Arial" panose="020B0604020202020204" pitchFamily="34" charset="0"/>
                <a:cs typeface="Arial" panose="020B0604020202020204" pitchFamily="34" charset="0"/>
              </a:rPr>
              <a:t>Kimberley Perry, Emergency Coordination Officer – Disaster Response and Recovery Manager</a:t>
            </a:r>
          </a:p>
          <a:p>
            <a:pPr algn="l"/>
            <a:r>
              <a:rPr lang="en-US" sz="1200" dirty="0">
                <a:solidFill>
                  <a:schemeClr val="bg1"/>
                </a:solidFill>
                <a:latin typeface="Arial" panose="020B0604020202020204" pitchFamily="34" charset="0"/>
                <a:cs typeface="Arial" panose="020B0604020202020204" pitchFamily="34" charset="0"/>
              </a:rPr>
              <a:t>Steven Wood, Alternate Emergency Coordination Officer – Deployment Manager</a:t>
            </a:r>
          </a:p>
          <a:p>
            <a:pPr algn="l"/>
            <a:r>
              <a:rPr lang="en-US" sz="1200" dirty="0">
                <a:solidFill>
                  <a:schemeClr val="bg1"/>
                </a:solidFill>
                <a:latin typeface="Arial" panose="020B0604020202020204" pitchFamily="34" charset="0"/>
                <a:cs typeface="Arial" panose="020B0604020202020204" pitchFamily="34" charset="0"/>
              </a:rPr>
              <a:t>June 26, 2025</a:t>
            </a:r>
          </a:p>
        </p:txBody>
      </p:sp>
    </p:spTree>
    <p:extLst>
      <p:ext uri="{BB962C8B-B14F-4D97-AF65-F5344CB8AC3E}">
        <p14:creationId xmlns:p14="http://schemas.microsoft.com/office/powerpoint/2010/main" val="125323949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 name="Content Placeholder 4" descr="Icon&#10;&#10;Description automatically generated">
            <a:extLst>
              <a:ext uri="{FF2B5EF4-FFF2-40B4-BE49-F238E27FC236}">
                <a16:creationId xmlns:a16="http://schemas.microsoft.com/office/drawing/2014/main" id="{464399AC-B528-D93A-3090-C3E457A3D205}"/>
              </a:ext>
            </a:extLst>
          </p:cNvPr>
          <p:cNvPicPr>
            <a:picLocks noChangeAspect="1"/>
          </p:cNvPicPr>
          <p:nvPr/>
        </p:nvPicPr>
        <p:blipFill>
          <a:blip r:embed="rId3"/>
          <a:srcRect/>
          <a:stretch/>
        </p:blipFill>
        <p:spPr>
          <a:xfrm>
            <a:off x="11182350" y="5859901"/>
            <a:ext cx="882130" cy="899379"/>
          </a:xfrm>
          <a:prstGeom prst="rect">
            <a:avLst/>
          </a:prstGeom>
        </p:spPr>
      </p:pic>
      <p:sp>
        <p:nvSpPr>
          <p:cNvPr id="6" name="Content Placeholder 5">
            <a:extLst>
              <a:ext uri="{FF2B5EF4-FFF2-40B4-BE49-F238E27FC236}">
                <a16:creationId xmlns:a16="http://schemas.microsoft.com/office/drawing/2014/main" id="{9F0D003F-B2E2-19D2-DDC2-592DF2C45464}"/>
              </a:ext>
            </a:extLst>
          </p:cNvPr>
          <p:cNvSpPr txBox="1">
            <a:spLocks noGrp="1"/>
          </p:cNvSpPr>
          <p:nvPr>
            <p:ph idx="1"/>
          </p:nvPr>
        </p:nvSpPr>
        <p:spPr>
          <a:xfrm>
            <a:off x="177802" y="1588563"/>
            <a:ext cx="10515600" cy="4564839"/>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rgbClr val="7B8898"/>
                </a:solidFill>
                <a:latin typeface="Mercury SSm A"/>
              </a:rPr>
              <a:t>State Agencies:</a:t>
            </a:r>
          </a:p>
          <a:p>
            <a:pPr marL="742950" lvl="1" indent="-285750"/>
            <a:r>
              <a:rPr lang="en-US" dirty="0">
                <a:solidFill>
                  <a:srgbClr val="7B8898"/>
                </a:solidFill>
                <a:latin typeface="Mercury SSm A"/>
              </a:rPr>
              <a:t>FloridaCommerce</a:t>
            </a:r>
          </a:p>
          <a:p>
            <a:pPr marL="742950" lvl="1" indent="-285750"/>
            <a:r>
              <a:rPr lang="en-US" dirty="0">
                <a:solidFill>
                  <a:srgbClr val="7B8898"/>
                </a:solidFill>
                <a:latin typeface="Mercury SSm A"/>
              </a:rPr>
              <a:t>Department of Business and Professional Regulation (DBPR)</a:t>
            </a:r>
          </a:p>
          <a:p>
            <a:pPr marL="742950" lvl="1" indent="-285750"/>
            <a:r>
              <a:rPr lang="en-US" dirty="0">
                <a:solidFill>
                  <a:srgbClr val="7B8898"/>
                </a:solidFill>
                <a:latin typeface="Mercury SSm A"/>
              </a:rPr>
              <a:t>Department of Financial Services (DFS)</a:t>
            </a:r>
          </a:p>
          <a:p>
            <a:pPr marL="742950" lvl="1" indent="-285750"/>
            <a:r>
              <a:rPr lang="en-US" dirty="0">
                <a:solidFill>
                  <a:srgbClr val="7B8898"/>
                </a:solidFill>
                <a:latin typeface="Mercury SSm A"/>
              </a:rPr>
              <a:t>Department of Revenue (DOR)</a:t>
            </a:r>
          </a:p>
          <a:p>
            <a:pPr marL="285750" indent="-285750">
              <a:buFont typeface="Arial" panose="020B0604020202020204" pitchFamily="34" charset="0"/>
              <a:buChar char="•"/>
            </a:pPr>
            <a:r>
              <a:rPr lang="en-US" dirty="0">
                <a:solidFill>
                  <a:srgbClr val="7B8898"/>
                </a:solidFill>
                <a:latin typeface="Mercury SSm A"/>
              </a:rPr>
              <a:t>Industry Organizations and Associations</a:t>
            </a:r>
          </a:p>
          <a:p>
            <a:pPr marL="742950" lvl="1" indent="-285750">
              <a:buFont typeface="Arial" panose="020B0604020202020204" pitchFamily="34" charset="0"/>
              <a:buChar char="•"/>
            </a:pPr>
            <a:r>
              <a:rPr lang="en-US" dirty="0">
                <a:solidFill>
                  <a:srgbClr val="7B8898"/>
                </a:solidFill>
                <a:latin typeface="Mercury SSm A"/>
              </a:rPr>
              <a:t>Florida Restaurant and Lodging Association (FRLA)</a:t>
            </a:r>
          </a:p>
          <a:p>
            <a:pPr marL="742950" lvl="1" indent="-285750">
              <a:buFont typeface="Arial" panose="020B0604020202020204" pitchFamily="34" charset="0"/>
              <a:buChar char="•"/>
            </a:pPr>
            <a:r>
              <a:rPr lang="en-US" dirty="0">
                <a:solidFill>
                  <a:srgbClr val="7B8898"/>
                </a:solidFill>
                <a:latin typeface="Mercury SSm A"/>
              </a:rPr>
              <a:t>Florida Retail Federation (FRF)</a:t>
            </a:r>
          </a:p>
          <a:p>
            <a:pPr marL="742950" lvl="1" indent="-285750">
              <a:buFont typeface="Arial" panose="020B0604020202020204" pitchFamily="34" charset="0"/>
              <a:buChar char="•"/>
            </a:pPr>
            <a:r>
              <a:rPr lang="en-US" dirty="0">
                <a:solidFill>
                  <a:srgbClr val="7B8898"/>
                </a:solidFill>
                <a:latin typeface="Mercury SSm A"/>
              </a:rPr>
              <a:t>VISIT FLORIDA</a:t>
            </a:r>
          </a:p>
          <a:p>
            <a:pPr marL="742950" lvl="1" indent="-285750">
              <a:buFont typeface="Arial" panose="020B0604020202020204" pitchFamily="34" charset="0"/>
              <a:buChar char="•"/>
            </a:pPr>
            <a:r>
              <a:rPr lang="en-US" dirty="0">
                <a:solidFill>
                  <a:srgbClr val="7B8898"/>
                </a:solidFill>
                <a:latin typeface="Mercury SSm A"/>
              </a:rPr>
              <a:t>Florida Small Business Development Centers (SBDC)</a:t>
            </a:r>
          </a:p>
          <a:p>
            <a:pPr marL="742950" lvl="1" indent="-285750">
              <a:buFont typeface="Arial" panose="020B0604020202020204" pitchFamily="34" charset="0"/>
              <a:buChar char="•"/>
            </a:pPr>
            <a:r>
              <a:rPr lang="en-US" dirty="0">
                <a:solidFill>
                  <a:srgbClr val="7B8898"/>
                </a:solidFill>
                <a:latin typeface="Mercury SSm A"/>
              </a:rPr>
              <a:t>…and many more! </a:t>
            </a:r>
          </a:p>
        </p:txBody>
      </p:sp>
      <p:sp>
        <p:nvSpPr>
          <p:cNvPr id="3" name="Rectangle 2">
            <a:extLst>
              <a:ext uri="{FF2B5EF4-FFF2-40B4-BE49-F238E27FC236}">
                <a16:creationId xmlns:a16="http://schemas.microsoft.com/office/drawing/2014/main" id="{7A580422-16F9-C4D0-7DB6-FD5FE2E3C494}"/>
              </a:ext>
            </a:extLst>
          </p:cNvPr>
          <p:cNvSpPr/>
          <p:nvPr/>
        </p:nvSpPr>
        <p:spPr>
          <a:xfrm>
            <a:off x="154052" y="98720"/>
            <a:ext cx="11886678" cy="1378514"/>
          </a:xfrm>
          <a:prstGeom prst="rect">
            <a:avLst/>
          </a:prstGeom>
          <a:solidFill>
            <a:srgbClr val="00A65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9C2516D2-7526-4D33-A14D-BA3EFB776BA2}"/>
              </a:ext>
            </a:extLst>
          </p:cNvPr>
          <p:cNvSpPr>
            <a:spLocks noGrp="1"/>
          </p:cNvSpPr>
          <p:nvPr>
            <p:ph type="title"/>
          </p:nvPr>
        </p:nvSpPr>
        <p:spPr>
          <a:xfrm>
            <a:off x="294836" y="349112"/>
            <a:ext cx="10044023" cy="877729"/>
          </a:xfrm>
        </p:spPr>
        <p:txBody>
          <a:bodyPr anchor="ctr">
            <a:normAutofit/>
          </a:bodyPr>
          <a:lstStyle/>
          <a:p>
            <a:r>
              <a:rPr lang="en-US" sz="4000" b="1" dirty="0">
                <a:solidFill>
                  <a:schemeClr val="bg1"/>
                </a:solidFill>
                <a:latin typeface="Franklin Gothic Book" panose="020B0503020102020204" pitchFamily="34" charset="0"/>
              </a:rPr>
              <a:t>What is ESF 18?</a:t>
            </a:r>
            <a:endParaRPr lang="en-US" sz="4000" dirty="0">
              <a:solidFill>
                <a:schemeClr val="bg1"/>
              </a:solidFill>
              <a:latin typeface="+mn-lt"/>
            </a:endParaRPr>
          </a:p>
        </p:txBody>
      </p:sp>
    </p:spTree>
    <p:extLst>
      <p:ext uri="{BB962C8B-B14F-4D97-AF65-F5344CB8AC3E}">
        <p14:creationId xmlns:p14="http://schemas.microsoft.com/office/powerpoint/2010/main" val="34807430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D25F302-27C5-414F-97F8-6EA0A6C028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Triangle 11">
            <a:extLst>
              <a:ext uri="{FF2B5EF4-FFF2-40B4-BE49-F238E27FC236}">
                <a16:creationId xmlns:a16="http://schemas.microsoft.com/office/drawing/2014/main" id="{830A36F8-48C2-4842-A87B-8CE8DF4E7F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8F451A30-466B-4996-9BA5-CD6ABCC6D5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Logo, company name&#10;&#10;AI-generated content may be incorrect.">
            <a:extLst>
              <a:ext uri="{FF2B5EF4-FFF2-40B4-BE49-F238E27FC236}">
                <a16:creationId xmlns:a16="http://schemas.microsoft.com/office/drawing/2014/main" id="{85ADF535-0E1B-A239-9A02-673B4A8FD9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30228" y="5231912"/>
            <a:ext cx="1278686" cy="796785"/>
          </a:xfrm>
          <a:prstGeom prst="rect">
            <a:avLst/>
          </a:prstGeom>
        </p:spPr>
      </p:pic>
      <p:pic>
        <p:nvPicPr>
          <p:cNvPr id="18" name="Picture 17" descr="Graphical user interface, application&#10;&#10;AI-generated content may be incorrect.">
            <a:extLst>
              <a:ext uri="{FF2B5EF4-FFF2-40B4-BE49-F238E27FC236}">
                <a16:creationId xmlns:a16="http://schemas.microsoft.com/office/drawing/2014/main" id="{2760444C-E5C7-1EB1-C5FA-6B5F6C0BD0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22664" y="815506"/>
            <a:ext cx="7288806" cy="4397255"/>
          </a:xfrm>
          <a:prstGeom prst="rect">
            <a:avLst/>
          </a:prstGeom>
        </p:spPr>
      </p:pic>
    </p:spTree>
    <p:extLst>
      <p:ext uri="{BB962C8B-B14F-4D97-AF65-F5344CB8AC3E}">
        <p14:creationId xmlns:p14="http://schemas.microsoft.com/office/powerpoint/2010/main" val="4156817356"/>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 name="Content Placeholder 4" descr="Icon&#10;&#10;Description automatically generated">
            <a:extLst>
              <a:ext uri="{FF2B5EF4-FFF2-40B4-BE49-F238E27FC236}">
                <a16:creationId xmlns:a16="http://schemas.microsoft.com/office/drawing/2014/main" id="{464399AC-B528-D93A-3090-C3E457A3D205}"/>
              </a:ext>
            </a:extLst>
          </p:cNvPr>
          <p:cNvPicPr>
            <a:picLocks noChangeAspect="1"/>
          </p:cNvPicPr>
          <p:nvPr/>
        </p:nvPicPr>
        <p:blipFill>
          <a:blip r:embed="rId3"/>
          <a:srcRect/>
          <a:stretch/>
        </p:blipFill>
        <p:spPr>
          <a:xfrm>
            <a:off x="11182350" y="5859901"/>
            <a:ext cx="882130" cy="899379"/>
          </a:xfrm>
          <a:prstGeom prst="rect">
            <a:avLst/>
          </a:prstGeom>
        </p:spPr>
      </p:pic>
      <p:sp>
        <p:nvSpPr>
          <p:cNvPr id="8" name="TextBox 7">
            <a:extLst>
              <a:ext uri="{FF2B5EF4-FFF2-40B4-BE49-F238E27FC236}">
                <a16:creationId xmlns:a16="http://schemas.microsoft.com/office/drawing/2014/main" id="{7A894674-6C95-B3F3-CDEC-981F6C6A1FD6}"/>
              </a:ext>
            </a:extLst>
          </p:cNvPr>
          <p:cNvSpPr txBox="1"/>
          <p:nvPr/>
        </p:nvSpPr>
        <p:spPr>
          <a:xfrm>
            <a:off x="838199" y="1645816"/>
            <a:ext cx="10756037" cy="5780044"/>
          </a:xfrm>
          <a:prstGeom prst="rect">
            <a:avLst/>
          </a:prstGeom>
          <a:noFill/>
        </p:spPr>
        <p:txBody>
          <a:bodyPr wrap="square" numCol="2" rtlCol="0">
            <a:spAutoFit/>
          </a:bodyPr>
          <a:lstStyle/>
          <a:p>
            <a:pPr marL="400050" marR="19685" lvl="0" indent="-457200" algn="l" defTabSz="914400" rtl="0" eaLnBrk="1" fontAlgn="auto" latinLnBrk="0" hangingPunct="1">
              <a:lnSpc>
                <a:spcPct val="11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7B8898"/>
                </a:solidFill>
                <a:effectLst/>
                <a:uLnTx/>
                <a:uFillTx/>
                <a:latin typeface="Mercury SSm A"/>
                <a:ea typeface="+mn-ea"/>
                <a:cs typeface="+mn-cs"/>
              </a:rPr>
              <a:t>ESF 1 – Transportation</a:t>
            </a:r>
          </a:p>
          <a:p>
            <a:pPr marL="400050" marR="19685" lvl="0" indent="-457200" algn="l" defTabSz="914400" rtl="0" eaLnBrk="1" fontAlgn="auto" latinLnBrk="0" hangingPunct="1">
              <a:lnSpc>
                <a:spcPct val="11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7B8898"/>
                </a:solidFill>
                <a:effectLst/>
                <a:uLnTx/>
                <a:uFillTx/>
                <a:latin typeface="Mercury SSm A"/>
                <a:ea typeface="+mn-ea"/>
                <a:cs typeface="+mn-cs"/>
              </a:rPr>
              <a:t>ESF 2 – Communications</a:t>
            </a:r>
          </a:p>
          <a:p>
            <a:pPr marL="400050" marR="19685" lvl="0" indent="-457200" algn="l" defTabSz="914400" rtl="0" eaLnBrk="1" fontAlgn="auto" latinLnBrk="0" hangingPunct="1">
              <a:lnSpc>
                <a:spcPct val="11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7B8898"/>
                </a:solidFill>
                <a:effectLst/>
                <a:uLnTx/>
                <a:uFillTx/>
                <a:latin typeface="Mercury SSm A"/>
                <a:ea typeface="+mn-ea"/>
                <a:cs typeface="+mn-cs"/>
              </a:rPr>
              <a:t>ESF 3 – Public Works</a:t>
            </a:r>
          </a:p>
          <a:p>
            <a:pPr marL="400050" marR="19685" lvl="0" indent="-457200" algn="l" defTabSz="914400" rtl="0" eaLnBrk="1" fontAlgn="auto" latinLnBrk="0" hangingPunct="1">
              <a:lnSpc>
                <a:spcPct val="11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7B8898"/>
                </a:solidFill>
                <a:effectLst/>
                <a:uLnTx/>
                <a:uFillTx/>
                <a:latin typeface="Mercury SSm A"/>
                <a:ea typeface="+mn-ea"/>
                <a:cs typeface="+mn-cs"/>
              </a:rPr>
              <a:t>ESF 4 – Firefighting</a:t>
            </a:r>
          </a:p>
          <a:p>
            <a:pPr marL="400050" marR="19685" lvl="0" indent="-457200" algn="l" defTabSz="914400" rtl="0" eaLnBrk="1" fontAlgn="auto" latinLnBrk="0" hangingPunct="1">
              <a:lnSpc>
                <a:spcPct val="11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7B8898"/>
                </a:solidFill>
                <a:effectLst/>
                <a:uLnTx/>
                <a:uFillTx/>
                <a:latin typeface="Mercury SSm A"/>
                <a:ea typeface="+mn-ea"/>
                <a:cs typeface="+mn-cs"/>
              </a:rPr>
              <a:t>ESF 5 – Plans</a:t>
            </a:r>
          </a:p>
          <a:p>
            <a:pPr marL="400050" marR="19685" lvl="0" indent="-457200" algn="l" defTabSz="914400" rtl="0" eaLnBrk="1" fontAlgn="auto" latinLnBrk="0" hangingPunct="1">
              <a:lnSpc>
                <a:spcPct val="11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7B8898"/>
                </a:solidFill>
                <a:effectLst/>
                <a:uLnTx/>
                <a:uFillTx/>
                <a:latin typeface="Mercury SSm A"/>
                <a:ea typeface="+mn-ea"/>
                <a:cs typeface="+mn-cs"/>
              </a:rPr>
              <a:t>ESF 6 – Mass Care</a:t>
            </a:r>
          </a:p>
          <a:p>
            <a:pPr marL="400050" marR="19685" lvl="0" indent="-457200" algn="l" defTabSz="914400" rtl="0" eaLnBrk="1" fontAlgn="auto" latinLnBrk="0" hangingPunct="1">
              <a:lnSpc>
                <a:spcPct val="11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7B8898"/>
                </a:solidFill>
                <a:effectLst/>
                <a:uLnTx/>
                <a:uFillTx/>
                <a:latin typeface="Mercury SSm A"/>
                <a:ea typeface="+mn-ea"/>
                <a:cs typeface="+mn-cs"/>
              </a:rPr>
              <a:t>ESF 7 – Resource Management</a:t>
            </a:r>
          </a:p>
          <a:p>
            <a:pPr marL="400050" marR="19685" lvl="0" indent="-457200" algn="l" defTabSz="914400" rtl="0" eaLnBrk="1" fontAlgn="auto" latinLnBrk="0" hangingPunct="1">
              <a:lnSpc>
                <a:spcPct val="11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7B8898"/>
                </a:solidFill>
                <a:effectLst/>
                <a:uLnTx/>
                <a:uFillTx/>
                <a:latin typeface="Mercury SSm A"/>
                <a:ea typeface="+mn-ea"/>
                <a:cs typeface="+mn-cs"/>
              </a:rPr>
              <a:t>ESF 8 – Health &amp; Medical	</a:t>
            </a:r>
          </a:p>
          <a:p>
            <a:pPr marL="400050" marR="19685" lvl="0" indent="-457200" algn="l" defTabSz="914400" rtl="0" eaLnBrk="1" fontAlgn="auto" latinLnBrk="0" hangingPunct="1">
              <a:lnSpc>
                <a:spcPct val="11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7B8898"/>
                </a:solidFill>
                <a:effectLst/>
                <a:uLnTx/>
                <a:uFillTx/>
                <a:latin typeface="Mercury SSm A"/>
                <a:ea typeface="+mn-ea"/>
                <a:cs typeface="+mn-cs"/>
              </a:rPr>
              <a:t>ESF 9 – Search &amp; Rescue	</a:t>
            </a:r>
          </a:p>
          <a:p>
            <a:pPr marL="514350" marR="19685" lvl="0" indent="-571500" algn="l" defTabSz="914400" rtl="0" eaLnBrk="1" fontAlgn="auto" latinLnBrk="0" hangingPunct="1">
              <a:lnSpc>
                <a:spcPct val="11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7B8898"/>
                </a:solidFill>
                <a:effectLst/>
                <a:uLnTx/>
                <a:uFillTx/>
                <a:latin typeface="Mercury SSm A"/>
                <a:ea typeface="+mn-ea"/>
                <a:cs typeface="+mn-cs"/>
              </a:rPr>
              <a:t>ESF 10 – Environmental Protection</a:t>
            </a:r>
          </a:p>
          <a:p>
            <a:pPr marL="514350" marR="19685" lvl="0" indent="-571500" algn="l" defTabSz="914400" rtl="0" eaLnBrk="1" fontAlgn="auto" latinLnBrk="0" hangingPunct="1">
              <a:lnSpc>
                <a:spcPct val="11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7B8898"/>
              </a:solidFill>
              <a:effectLst/>
              <a:uLnTx/>
              <a:uFillTx/>
              <a:latin typeface="Mercury SSm A"/>
              <a:ea typeface="+mn-ea"/>
              <a:cs typeface="+mn-cs"/>
            </a:endParaRPr>
          </a:p>
          <a:p>
            <a:pPr marL="400050" marR="19685" lvl="0" indent="-457200" algn="l" defTabSz="914400" rtl="0" eaLnBrk="1" fontAlgn="auto" latinLnBrk="0" hangingPunct="1">
              <a:lnSpc>
                <a:spcPct val="11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7B8898"/>
              </a:solidFill>
              <a:effectLst/>
              <a:uLnTx/>
              <a:uFillTx/>
              <a:latin typeface="Mercury SSm A"/>
              <a:ea typeface="+mn-ea"/>
              <a:cs typeface="+mn-cs"/>
            </a:endParaRPr>
          </a:p>
          <a:p>
            <a:pPr marL="400050" marR="19685" lvl="0" indent="-457200" algn="l" defTabSz="914400" rtl="0" eaLnBrk="1" fontAlgn="auto" latinLnBrk="0" hangingPunct="1">
              <a:lnSpc>
                <a:spcPct val="11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7B8898"/>
                </a:solidFill>
                <a:effectLst/>
                <a:uLnTx/>
                <a:uFillTx/>
                <a:latin typeface="Mercury SSm A"/>
                <a:ea typeface="+mn-ea"/>
                <a:cs typeface="+mn-cs"/>
              </a:rPr>
              <a:t>	ESF 11 – Food &amp; Water</a:t>
            </a:r>
          </a:p>
          <a:p>
            <a:pPr marL="400050" marR="19685" lvl="0" indent="-457200" algn="l" defTabSz="914400" rtl="0" eaLnBrk="1" fontAlgn="auto" latinLnBrk="0" hangingPunct="1">
              <a:lnSpc>
                <a:spcPct val="11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7B8898"/>
                </a:solidFill>
                <a:effectLst/>
                <a:uLnTx/>
                <a:uFillTx/>
                <a:latin typeface="Mercury SSm A"/>
                <a:ea typeface="+mn-ea"/>
                <a:cs typeface="+mn-cs"/>
              </a:rPr>
              <a:t>	ESF 12 – Energy</a:t>
            </a:r>
          </a:p>
          <a:p>
            <a:pPr marL="400050" marR="19685" lvl="0" indent="-457200" algn="l" defTabSz="914400" rtl="0" eaLnBrk="1" fontAlgn="auto" latinLnBrk="0" hangingPunct="1">
              <a:lnSpc>
                <a:spcPct val="11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7B8898"/>
                </a:solidFill>
                <a:effectLst/>
                <a:uLnTx/>
                <a:uFillTx/>
                <a:latin typeface="Mercury SSm A"/>
                <a:ea typeface="+mn-ea"/>
                <a:cs typeface="+mn-cs"/>
              </a:rPr>
              <a:t>	ESF 13 – Military Support</a:t>
            </a:r>
          </a:p>
          <a:p>
            <a:pPr marL="400050" marR="19685" lvl="0" indent="-457200" algn="l" defTabSz="914400" rtl="0" eaLnBrk="1" fontAlgn="auto" latinLnBrk="0" hangingPunct="1">
              <a:lnSpc>
                <a:spcPct val="11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7B8898"/>
                </a:solidFill>
                <a:effectLst/>
                <a:uLnTx/>
                <a:uFillTx/>
                <a:latin typeface="Mercury SSm A"/>
                <a:ea typeface="+mn-ea"/>
                <a:cs typeface="+mn-cs"/>
              </a:rPr>
              <a:t>	ESF 14 – External Affairs</a:t>
            </a:r>
          </a:p>
          <a:p>
            <a:pPr marL="514350" marR="19685" lvl="0" indent="-571500" algn="l" defTabSz="914400" rtl="0" eaLnBrk="1" fontAlgn="auto" latinLnBrk="0" hangingPunct="1">
              <a:lnSpc>
                <a:spcPct val="11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7B8898"/>
                </a:solidFill>
                <a:effectLst/>
                <a:uLnTx/>
                <a:uFillTx/>
                <a:latin typeface="Mercury SSm A"/>
                <a:ea typeface="+mn-ea"/>
                <a:cs typeface="+mn-cs"/>
              </a:rPr>
              <a:t>     ESF 15 – Volunteers &amp; Donations</a:t>
            </a:r>
          </a:p>
          <a:p>
            <a:pPr marL="400050" marR="19685" lvl="0" indent="-457200" algn="l" defTabSz="914400" rtl="0" eaLnBrk="1" fontAlgn="auto" latinLnBrk="0" hangingPunct="1">
              <a:lnSpc>
                <a:spcPct val="11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7B8898"/>
                </a:solidFill>
                <a:effectLst/>
                <a:uLnTx/>
                <a:uFillTx/>
                <a:latin typeface="Mercury SSm A"/>
                <a:ea typeface="+mn-ea"/>
                <a:cs typeface="+mn-cs"/>
              </a:rPr>
              <a:t>	ESF 16 – Law Enforcement</a:t>
            </a:r>
          </a:p>
          <a:p>
            <a:pPr marL="400050" marR="19685" lvl="0" indent="-457200" algn="l" defTabSz="914400" rtl="0" eaLnBrk="1" fontAlgn="auto" latinLnBrk="0" hangingPunct="1">
              <a:lnSpc>
                <a:spcPct val="11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7B8898"/>
                </a:solidFill>
                <a:effectLst/>
                <a:uLnTx/>
                <a:uFillTx/>
                <a:latin typeface="Mercury SSm A"/>
                <a:ea typeface="+mn-ea"/>
                <a:cs typeface="+mn-cs"/>
              </a:rPr>
              <a:t>	ESF 17 – Animals &amp; Agriculture</a:t>
            </a:r>
          </a:p>
          <a:p>
            <a:pPr marL="400050" marR="19685" lvl="0" indent="-457200" algn="l" defTabSz="914400" rtl="0" eaLnBrk="1" fontAlgn="auto" latinLnBrk="0" hangingPunct="1">
              <a:lnSpc>
                <a:spcPct val="11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7B8898"/>
                </a:solidFill>
                <a:effectLst/>
                <a:uLnTx/>
                <a:uFillTx/>
                <a:latin typeface="Mercury SSm A"/>
                <a:ea typeface="+mn-ea"/>
                <a:cs typeface="+mn-cs"/>
              </a:rPr>
              <a:t>	ESF 18 – Business &amp; Industry</a:t>
            </a:r>
          </a:p>
          <a:p>
            <a:pPr marL="400050" marR="19685" lvl="0" indent="-457200" algn="l" defTabSz="914400" rtl="0" eaLnBrk="1" fontAlgn="auto" latinLnBrk="0" hangingPunct="1">
              <a:lnSpc>
                <a:spcPct val="11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7B8898"/>
                </a:solidFill>
                <a:effectLst/>
                <a:uLnTx/>
                <a:uFillTx/>
                <a:latin typeface="Mercury SSm A"/>
                <a:ea typeface="+mn-ea"/>
                <a:cs typeface="+mn-cs"/>
              </a:rPr>
              <a:t>	ESF 19 – Fuels</a:t>
            </a:r>
          </a:p>
          <a:p>
            <a:pPr marL="400050" marR="19685" lvl="0" indent="-457200" algn="l" defTabSz="914400" rtl="0" eaLnBrk="1" fontAlgn="auto" latinLnBrk="0" hangingPunct="1">
              <a:lnSpc>
                <a:spcPct val="11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7B8898"/>
                </a:solidFill>
                <a:effectLst/>
                <a:uLnTx/>
                <a:uFillTx/>
                <a:latin typeface="Mercury SSm A"/>
                <a:ea typeface="+mn-ea"/>
                <a:cs typeface="+mn-cs"/>
              </a:rPr>
              <a:t>	ESF 20 – Cybersecurity</a:t>
            </a:r>
          </a:p>
        </p:txBody>
      </p:sp>
      <p:sp>
        <p:nvSpPr>
          <p:cNvPr id="5" name="Rectangle 4">
            <a:extLst>
              <a:ext uri="{FF2B5EF4-FFF2-40B4-BE49-F238E27FC236}">
                <a16:creationId xmlns:a16="http://schemas.microsoft.com/office/drawing/2014/main" id="{87934982-B84C-288D-2EAC-9636D1E892B9}"/>
              </a:ext>
            </a:extLst>
          </p:cNvPr>
          <p:cNvSpPr/>
          <p:nvPr/>
        </p:nvSpPr>
        <p:spPr>
          <a:xfrm>
            <a:off x="154052" y="98720"/>
            <a:ext cx="11886678" cy="1378514"/>
          </a:xfrm>
          <a:prstGeom prst="rect">
            <a:avLst/>
          </a:prstGeom>
          <a:solidFill>
            <a:srgbClr val="00A65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9C2516D2-7526-4D33-A14D-BA3EFB776BA2}"/>
              </a:ext>
            </a:extLst>
          </p:cNvPr>
          <p:cNvSpPr>
            <a:spLocks noGrp="1"/>
          </p:cNvSpPr>
          <p:nvPr>
            <p:ph type="title"/>
          </p:nvPr>
        </p:nvSpPr>
        <p:spPr>
          <a:xfrm>
            <a:off x="1371597" y="348865"/>
            <a:ext cx="10044023" cy="877729"/>
          </a:xfrm>
        </p:spPr>
        <p:txBody>
          <a:bodyPr anchor="ctr">
            <a:normAutofit/>
          </a:bodyPr>
          <a:lstStyle/>
          <a:p>
            <a:r>
              <a:rPr lang="en-US" sz="4000" b="1" dirty="0">
                <a:solidFill>
                  <a:schemeClr val="bg1"/>
                </a:solidFill>
                <a:latin typeface="Franklin Gothic Book" panose="020B0503020102020204" pitchFamily="34" charset="0"/>
              </a:rPr>
              <a:t>State Emergency Response Team (SERT)</a:t>
            </a:r>
            <a:endParaRPr lang="en-US" sz="4000" dirty="0">
              <a:solidFill>
                <a:schemeClr val="bg1"/>
              </a:solidFill>
              <a:latin typeface="+mn-lt"/>
            </a:endParaRPr>
          </a:p>
        </p:txBody>
      </p:sp>
    </p:spTree>
    <p:extLst>
      <p:ext uri="{BB962C8B-B14F-4D97-AF65-F5344CB8AC3E}">
        <p14:creationId xmlns:p14="http://schemas.microsoft.com/office/powerpoint/2010/main" val="134774998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 name="Content Placeholder 4" descr="Icon&#10;&#10;Description automatically generated">
            <a:extLst>
              <a:ext uri="{FF2B5EF4-FFF2-40B4-BE49-F238E27FC236}">
                <a16:creationId xmlns:a16="http://schemas.microsoft.com/office/drawing/2014/main" id="{464399AC-B528-D93A-3090-C3E457A3D205}"/>
              </a:ext>
            </a:extLst>
          </p:cNvPr>
          <p:cNvPicPr>
            <a:picLocks noChangeAspect="1"/>
          </p:cNvPicPr>
          <p:nvPr/>
        </p:nvPicPr>
        <p:blipFill>
          <a:blip r:embed="rId3"/>
          <a:srcRect/>
          <a:stretch/>
        </p:blipFill>
        <p:spPr>
          <a:xfrm>
            <a:off x="11182350" y="5859901"/>
            <a:ext cx="882130" cy="899379"/>
          </a:xfrm>
          <a:prstGeom prst="rect">
            <a:avLst/>
          </a:prstGeom>
        </p:spPr>
      </p:pic>
      <p:sp>
        <p:nvSpPr>
          <p:cNvPr id="3" name="Content Placeholder 7">
            <a:extLst>
              <a:ext uri="{FF2B5EF4-FFF2-40B4-BE49-F238E27FC236}">
                <a16:creationId xmlns:a16="http://schemas.microsoft.com/office/drawing/2014/main" id="{E7805EFF-F87A-04CE-3499-7C6456283173}"/>
              </a:ext>
            </a:extLst>
          </p:cNvPr>
          <p:cNvSpPr>
            <a:spLocks noGrp="1"/>
          </p:cNvSpPr>
          <p:nvPr>
            <p:ph idx="1"/>
          </p:nvPr>
        </p:nvSpPr>
        <p:spPr>
          <a:xfrm>
            <a:off x="838200" y="2041063"/>
            <a:ext cx="10515600" cy="4351338"/>
          </a:xfrm>
        </p:spPr>
        <p:txBody>
          <a:bodyPr>
            <a:noAutofit/>
          </a:bodyPr>
          <a:lstStyle/>
          <a:p>
            <a:pPr marL="285750" indent="-285750">
              <a:buFont typeface="Arial" panose="020B0604020202020204" pitchFamily="34" charset="0"/>
              <a:buChar char="•"/>
            </a:pPr>
            <a:r>
              <a:rPr lang="en-US" sz="2800" dirty="0">
                <a:solidFill>
                  <a:srgbClr val="7B8898"/>
                </a:solidFill>
              </a:rPr>
              <a:t>Educate and train the business community, city and county economic organizations, and small business organizations about disaster preparedness and recovery. </a:t>
            </a:r>
          </a:p>
          <a:p>
            <a:pPr marL="285750" indent="-285750">
              <a:buFont typeface="Arial" panose="020B0604020202020204" pitchFamily="34" charset="0"/>
              <a:buChar char="•"/>
            </a:pPr>
            <a:r>
              <a:rPr lang="en-US" sz="2800" dirty="0">
                <a:solidFill>
                  <a:srgbClr val="7B8898"/>
                </a:solidFill>
              </a:rPr>
              <a:t>Assist in developing and distributing information about business continuity planning to small and medium businesses.</a:t>
            </a:r>
          </a:p>
          <a:p>
            <a:pPr marL="285750" indent="-285750">
              <a:buFont typeface="Arial" panose="020B0604020202020204" pitchFamily="34" charset="0"/>
              <a:buChar char="•"/>
            </a:pPr>
            <a:r>
              <a:rPr lang="en-US" sz="2800" dirty="0">
                <a:solidFill>
                  <a:srgbClr val="7B8898"/>
                </a:solidFill>
              </a:rPr>
              <a:t>Connect businesses in Florida to emergency management updates through our information sharing network.</a:t>
            </a:r>
          </a:p>
          <a:p>
            <a:pPr marL="285750" indent="-285750">
              <a:buFont typeface="Arial" panose="020B0604020202020204" pitchFamily="34" charset="0"/>
              <a:buChar char="•"/>
            </a:pPr>
            <a:r>
              <a:rPr lang="en-US" dirty="0">
                <a:solidFill>
                  <a:srgbClr val="7B8898"/>
                </a:solidFill>
              </a:rPr>
              <a:t>www.FloridaDisaster.biz</a:t>
            </a:r>
            <a:endParaRPr lang="en-US" sz="2800" dirty="0">
              <a:solidFill>
                <a:srgbClr val="7B8898"/>
              </a:solidFill>
            </a:endParaRPr>
          </a:p>
        </p:txBody>
      </p:sp>
      <p:sp>
        <p:nvSpPr>
          <p:cNvPr id="6" name="Rectangle 5">
            <a:extLst>
              <a:ext uri="{FF2B5EF4-FFF2-40B4-BE49-F238E27FC236}">
                <a16:creationId xmlns:a16="http://schemas.microsoft.com/office/drawing/2014/main" id="{45C2D8BC-F616-07EC-815E-D7DF6D2426EC}"/>
              </a:ext>
            </a:extLst>
          </p:cNvPr>
          <p:cNvSpPr/>
          <p:nvPr/>
        </p:nvSpPr>
        <p:spPr>
          <a:xfrm>
            <a:off x="154052" y="98720"/>
            <a:ext cx="11886678" cy="1378514"/>
          </a:xfrm>
          <a:prstGeom prst="rect">
            <a:avLst/>
          </a:prstGeom>
          <a:solidFill>
            <a:srgbClr val="00A65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9C2516D2-7526-4D33-A14D-BA3EFB776BA2}"/>
              </a:ext>
            </a:extLst>
          </p:cNvPr>
          <p:cNvSpPr>
            <a:spLocks noGrp="1"/>
          </p:cNvSpPr>
          <p:nvPr>
            <p:ph type="title"/>
          </p:nvPr>
        </p:nvSpPr>
        <p:spPr>
          <a:xfrm>
            <a:off x="1371597" y="348865"/>
            <a:ext cx="10044023" cy="877729"/>
          </a:xfrm>
        </p:spPr>
        <p:txBody>
          <a:bodyPr anchor="ctr">
            <a:normAutofit fontScale="90000"/>
          </a:bodyPr>
          <a:lstStyle/>
          <a:p>
            <a:r>
              <a:rPr lang="en-US" sz="4000" b="1" dirty="0">
                <a:solidFill>
                  <a:schemeClr val="bg1"/>
                </a:solidFill>
                <a:latin typeface="Franklin Gothic Book" panose="020B0503020102020204" pitchFamily="34" charset="0"/>
              </a:rPr>
              <a:t>ESF 18 Objectives – </a:t>
            </a:r>
            <a:br>
              <a:rPr lang="en-US" sz="4000" b="1" dirty="0">
                <a:solidFill>
                  <a:schemeClr val="bg1"/>
                </a:solidFill>
                <a:latin typeface="Franklin Gothic Book" panose="020B0503020102020204" pitchFamily="34" charset="0"/>
              </a:rPr>
            </a:br>
            <a:r>
              <a:rPr lang="en-US" sz="2700" b="1" i="1" dirty="0">
                <a:solidFill>
                  <a:schemeClr val="bg1"/>
                </a:solidFill>
                <a:latin typeface="Franklin Gothic Book" panose="020B0503020102020204" pitchFamily="34" charset="0"/>
              </a:rPr>
              <a:t>Coordinate, collaborate and communicate with our community stakeholders for a resilient Florida.</a:t>
            </a:r>
            <a:endParaRPr lang="en-US" sz="4000" dirty="0">
              <a:solidFill>
                <a:schemeClr val="bg1"/>
              </a:solidFill>
              <a:latin typeface="+mn-lt"/>
            </a:endParaRPr>
          </a:p>
        </p:txBody>
      </p:sp>
    </p:spTree>
    <p:extLst>
      <p:ext uri="{BB962C8B-B14F-4D97-AF65-F5344CB8AC3E}">
        <p14:creationId xmlns:p14="http://schemas.microsoft.com/office/powerpoint/2010/main" val="414274515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 name="Content Placeholder 4" descr="Icon&#10;&#10;Description automatically generated">
            <a:extLst>
              <a:ext uri="{FF2B5EF4-FFF2-40B4-BE49-F238E27FC236}">
                <a16:creationId xmlns:a16="http://schemas.microsoft.com/office/drawing/2014/main" id="{464399AC-B528-D93A-3090-C3E457A3D205}"/>
              </a:ext>
            </a:extLst>
          </p:cNvPr>
          <p:cNvPicPr>
            <a:picLocks noChangeAspect="1"/>
          </p:cNvPicPr>
          <p:nvPr/>
        </p:nvPicPr>
        <p:blipFill>
          <a:blip r:embed="rId3"/>
          <a:srcRect/>
          <a:stretch/>
        </p:blipFill>
        <p:spPr>
          <a:xfrm>
            <a:off x="11182350" y="5859901"/>
            <a:ext cx="882130" cy="899379"/>
          </a:xfrm>
          <a:prstGeom prst="rect">
            <a:avLst/>
          </a:prstGeom>
        </p:spPr>
      </p:pic>
      <p:sp>
        <p:nvSpPr>
          <p:cNvPr id="7" name="Text Placeholder 14">
            <a:extLst>
              <a:ext uri="{FF2B5EF4-FFF2-40B4-BE49-F238E27FC236}">
                <a16:creationId xmlns:a16="http://schemas.microsoft.com/office/drawing/2014/main" id="{E745B776-071C-3298-93E5-731E8D617035}"/>
              </a:ext>
            </a:extLst>
          </p:cNvPr>
          <p:cNvSpPr txBox="1">
            <a:spLocks/>
          </p:cNvSpPr>
          <p:nvPr/>
        </p:nvSpPr>
        <p:spPr>
          <a:xfrm>
            <a:off x="847984" y="1808486"/>
            <a:ext cx="3036887" cy="82391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0" i="0" u="sng" strike="noStrike" kern="1200" cap="none" spc="0" normalizeH="0" baseline="0" noProof="0" dirty="0">
                <a:ln>
                  <a:noFill/>
                </a:ln>
                <a:solidFill>
                  <a:prstClr val="white">
                    <a:lumMod val="50000"/>
                  </a:prstClr>
                </a:solidFill>
                <a:effectLst/>
                <a:uLnTx/>
                <a:uFillTx/>
                <a:latin typeface="Calibri" panose="020F0502020204030204"/>
                <a:ea typeface="+mn-ea"/>
                <a:cs typeface="+mn-cs"/>
              </a:rPr>
              <a:t>Natural Hazards</a:t>
            </a:r>
          </a:p>
        </p:txBody>
      </p:sp>
      <p:sp>
        <p:nvSpPr>
          <p:cNvPr id="8" name="Text Placeholder 16">
            <a:extLst>
              <a:ext uri="{FF2B5EF4-FFF2-40B4-BE49-F238E27FC236}">
                <a16:creationId xmlns:a16="http://schemas.microsoft.com/office/drawing/2014/main" id="{7D5BCD13-0E26-7023-23F8-75E345D3793F}"/>
              </a:ext>
            </a:extLst>
          </p:cNvPr>
          <p:cNvSpPr txBox="1">
            <a:spLocks/>
          </p:cNvSpPr>
          <p:nvPr/>
        </p:nvSpPr>
        <p:spPr>
          <a:xfrm>
            <a:off x="4555355" y="1808486"/>
            <a:ext cx="3483080" cy="82391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0" i="0" u="sng" strike="noStrike" kern="1200" cap="none" spc="0" normalizeH="0" baseline="0" noProof="0" dirty="0">
                <a:ln>
                  <a:noFill/>
                </a:ln>
                <a:solidFill>
                  <a:prstClr val="white">
                    <a:lumMod val="50000"/>
                  </a:prstClr>
                </a:solidFill>
                <a:effectLst/>
                <a:uLnTx/>
                <a:uFillTx/>
                <a:latin typeface="Calibri" panose="020F0502020204030204"/>
                <a:ea typeface="+mn-ea"/>
                <a:cs typeface="+mn-cs"/>
              </a:rPr>
              <a:t>Technological</a:t>
            </a:r>
          </a:p>
        </p:txBody>
      </p:sp>
      <p:sp>
        <p:nvSpPr>
          <p:cNvPr id="9" name="Text Placeholder 16">
            <a:extLst>
              <a:ext uri="{FF2B5EF4-FFF2-40B4-BE49-F238E27FC236}">
                <a16:creationId xmlns:a16="http://schemas.microsoft.com/office/drawing/2014/main" id="{96C8D195-A9DB-7629-8103-17B3F258F353}"/>
              </a:ext>
            </a:extLst>
          </p:cNvPr>
          <p:cNvSpPr txBox="1">
            <a:spLocks/>
          </p:cNvSpPr>
          <p:nvPr/>
        </p:nvSpPr>
        <p:spPr>
          <a:xfrm>
            <a:off x="8067606" y="1808486"/>
            <a:ext cx="3276410" cy="534112"/>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0" i="0" u="sng" strike="noStrike" kern="1200" cap="none" spc="0" normalizeH="0" baseline="0" noProof="0" dirty="0">
                <a:ln>
                  <a:noFill/>
                </a:ln>
                <a:solidFill>
                  <a:prstClr val="white">
                    <a:lumMod val="50000"/>
                  </a:prstClr>
                </a:solidFill>
                <a:effectLst/>
                <a:uLnTx/>
                <a:uFillTx/>
                <a:latin typeface="Calibri" panose="020F0502020204030204"/>
                <a:ea typeface="+mn-ea"/>
                <a:cs typeface="+mn-cs"/>
              </a:rPr>
              <a:t>Human-Caused</a:t>
            </a:r>
          </a:p>
        </p:txBody>
      </p:sp>
      <p:sp>
        <p:nvSpPr>
          <p:cNvPr id="10" name="Content Placeholder 17">
            <a:extLst>
              <a:ext uri="{FF2B5EF4-FFF2-40B4-BE49-F238E27FC236}">
                <a16:creationId xmlns:a16="http://schemas.microsoft.com/office/drawing/2014/main" id="{FBF50417-D487-CECD-6A30-8644F54BC7B5}"/>
              </a:ext>
            </a:extLst>
          </p:cNvPr>
          <p:cNvSpPr txBox="1">
            <a:spLocks/>
          </p:cNvSpPr>
          <p:nvPr/>
        </p:nvSpPr>
        <p:spPr>
          <a:xfrm>
            <a:off x="4555354" y="2383309"/>
            <a:ext cx="3483081" cy="368458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Dam/Levee Failure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HazMat Release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Industrial Accident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Pipeline Explosion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Train Derailment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Utility Disruption</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sp>
        <p:nvSpPr>
          <p:cNvPr id="12" name="Content Placeholder 15">
            <a:extLst>
              <a:ext uri="{FF2B5EF4-FFF2-40B4-BE49-F238E27FC236}">
                <a16:creationId xmlns:a16="http://schemas.microsoft.com/office/drawing/2014/main" id="{FC5110CB-BCFA-D29A-C170-2E2FCBD638E7}"/>
              </a:ext>
            </a:extLst>
          </p:cNvPr>
          <p:cNvSpPr txBox="1">
            <a:spLocks/>
          </p:cNvSpPr>
          <p:nvPr/>
        </p:nvSpPr>
        <p:spPr>
          <a:xfrm>
            <a:off x="828203" y="2383309"/>
            <a:ext cx="2794794" cy="368458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prstClr val="white">
                    <a:lumMod val="50000"/>
                  </a:prstClr>
                </a:solidFill>
                <a:effectLst/>
                <a:uLnTx/>
                <a:uFillTx/>
                <a:latin typeface="Calibri" panose="020F0502020204030204"/>
                <a:ea typeface="+mn-ea"/>
                <a:cs typeface="+mn-cs"/>
              </a:rPr>
              <a:t>Hurricanes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prstClr val="white">
                    <a:lumMod val="50000"/>
                  </a:prstClr>
                </a:solidFill>
                <a:effectLst/>
                <a:uLnTx/>
                <a:uFillTx/>
                <a:latin typeface="Calibri" panose="020F0502020204030204"/>
                <a:ea typeface="+mn-ea"/>
                <a:cs typeface="+mn-cs"/>
              </a:rPr>
              <a:t>Tornados</a:t>
            </a:r>
          </a:p>
          <a:p>
            <a:pPr marL="228600" marR="0" lvl="0" indent="-228600" algn="l" defTabSz="914400" rtl="0" eaLnBrk="1" fontAlgn="auto" latinLnBrk="0" hangingPunct="1">
              <a:lnSpc>
                <a:spcPct val="90000"/>
              </a:lnSpc>
              <a:spcBef>
                <a:spcPts val="1000"/>
              </a:spcBef>
              <a:spcAft>
                <a:spcPts val="0"/>
              </a:spcAft>
              <a:buClrTx/>
              <a:buSzTx/>
              <a:buFont typeface="Calibri" panose="020F0502020204030204" pitchFamily="34" charset="0"/>
              <a:buChar char="•"/>
              <a:tabLst/>
              <a:defRPr/>
            </a:pPr>
            <a:r>
              <a:rPr kumimoji="0" lang="en-US" sz="2800" b="0" i="0" u="none" strike="noStrike" kern="1200" cap="none" spc="0" normalizeH="0" baseline="0" noProof="0">
                <a:ln>
                  <a:noFill/>
                </a:ln>
                <a:solidFill>
                  <a:prstClr val="white">
                    <a:lumMod val="50000"/>
                  </a:prstClr>
                </a:solidFill>
                <a:effectLst/>
                <a:uLnTx/>
                <a:uFillTx/>
                <a:latin typeface="Calibri" panose="020F0502020204030204"/>
                <a:ea typeface="+mn-ea"/>
                <a:cs typeface="+mn-cs"/>
              </a:rPr>
              <a:t>Floods/Drought</a:t>
            </a:r>
          </a:p>
          <a:p>
            <a:pPr marL="228600" marR="0" lvl="0" indent="-228600" algn="l" defTabSz="914400" rtl="0" eaLnBrk="1" fontAlgn="auto" latinLnBrk="0" hangingPunct="1">
              <a:lnSpc>
                <a:spcPct val="90000"/>
              </a:lnSpc>
              <a:spcBef>
                <a:spcPts val="1000"/>
              </a:spcBef>
              <a:spcAft>
                <a:spcPts val="0"/>
              </a:spcAft>
              <a:buClrTx/>
              <a:buSzTx/>
              <a:buFont typeface="Calibri" panose="020F0502020204030204" pitchFamily="34" charset="0"/>
              <a:buChar char="•"/>
              <a:tabLst/>
              <a:defRPr/>
            </a:pPr>
            <a:r>
              <a:rPr kumimoji="0" lang="en-US" sz="2800" b="0" i="0" u="none" strike="noStrike" kern="1200" cap="none" spc="0" normalizeH="0" baseline="0" noProof="0">
                <a:ln>
                  <a:noFill/>
                </a:ln>
                <a:solidFill>
                  <a:prstClr val="white">
                    <a:lumMod val="50000"/>
                  </a:prstClr>
                </a:solidFill>
                <a:effectLst/>
                <a:uLnTx/>
                <a:uFillTx/>
                <a:latin typeface="Calibri" panose="020F0502020204030204"/>
                <a:ea typeface="+mn-ea"/>
                <a:cs typeface="+mn-cs"/>
              </a:rPr>
              <a:t>Wildfires</a:t>
            </a:r>
          </a:p>
          <a:p>
            <a:pPr marL="228600" marR="0" lvl="0" indent="-228600" algn="l" defTabSz="914400" rtl="0" eaLnBrk="1" fontAlgn="auto" latinLnBrk="0" hangingPunct="1">
              <a:lnSpc>
                <a:spcPct val="90000"/>
              </a:lnSpc>
              <a:spcBef>
                <a:spcPts val="1000"/>
              </a:spcBef>
              <a:spcAft>
                <a:spcPts val="0"/>
              </a:spcAft>
              <a:buClrTx/>
              <a:buSzTx/>
              <a:buFont typeface="Calibri" panose="020F0502020204030204" pitchFamily="34" charset="0"/>
              <a:buChar char="•"/>
              <a:tabLst/>
              <a:defRPr/>
            </a:pPr>
            <a:r>
              <a:rPr kumimoji="0" lang="en-US" sz="2800" b="0" i="0" u="none" strike="noStrike" kern="1200" cap="none" spc="0" normalizeH="0" baseline="0" noProof="0">
                <a:ln>
                  <a:noFill/>
                </a:ln>
                <a:solidFill>
                  <a:prstClr val="white">
                    <a:lumMod val="50000"/>
                  </a:prstClr>
                </a:solidFill>
                <a:effectLst/>
                <a:uLnTx/>
                <a:uFillTx/>
                <a:latin typeface="Calibri" panose="020F0502020204030204"/>
                <a:ea typeface="+mn-ea"/>
                <a:cs typeface="+mn-cs"/>
              </a:rPr>
              <a:t>Thunderstorms</a:t>
            </a:r>
          </a:p>
          <a:p>
            <a:pPr marL="228600" marR="0" lvl="0" indent="-228600" algn="l" defTabSz="914400" rtl="0" eaLnBrk="1" fontAlgn="auto" latinLnBrk="0" hangingPunct="1">
              <a:lnSpc>
                <a:spcPct val="90000"/>
              </a:lnSpc>
              <a:spcBef>
                <a:spcPts val="1000"/>
              </a:spcBef>
              <a:spcAft>
                <a:spcPts val="0"/>
              </a:spcAft>
              <a:buClrTx/>
              <a:buSzTx/>
              <a:buFont typeface="Calibri" panose="020F0502020204030204" pitchFamily="34" charset="0"/>
              <a:buChar char="•"/>
              <a:tabLst/>
              <a:defRPr/>
            </a:pPr>
            <a:r>
              <a:rPr kumimoji="0" lang="en-US" sz="2800" b="0" i="0" u="none" strike="noStrike" kern="1200" cap="none" spc="0" normalizeH="0" baseline="0" noProof="0">
                <a:ln>
                  <a:noFill/>
                </a:ln>
                <a:solidFill>
                  <a:prstClr val="white">
                    <a:lumMod val="50000"/>
                  </a:prstClr>
                </a:solidFill>
                <a:effectLst/>
                <a:uLnTx/>
                <a:uFillTx/>
                <a:latin typeface="Calibri" panose="020F0502020204030204"/>
                <a:ea typeface="+mn-ea"/>
                <a:cs typeface="+mn-cs"/>
              </a:rPr>
              <a:t>Winter Storm</a:t>
            </a:r>
            <a:endParaRPr kumimoji="0" lang="en-US" sz="28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sp>
        <p:nvSpPr>
          <p:cNvPr id="14" name="Content Placeholder 17">
            <a:extLst>
              <a:ext uri="{FF2B5EF4-FFF2-40B4-BE49-F238E27FC236}">
                <a16:creationId xmlns:a16="http://schemas.microsoft.com/office/drawing/2014/main" id="{AEDB958D-FD7E-AB02-59A5-979383D98D40}"/>
              </a:ext>
            </a:extLst>
          </p:cNvPr>
          <p:cNvSpPr txBox="1">
            <a:spLocks/>
          </p:cNvSpPr>
          <p:nvPr/>
        </p:nvSpPr>
        <p:spPr>
          <a:xfrm>
            <a:off x="8067606" y="2378001"/>
            <a:ext cx="3703130" cy="377047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Active Shooter</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Cyberattack</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Terrorism</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Special Events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Political Conventions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FIFA Bowl</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Space Launches</a:t>
            </a:r>
          </a:p>
        </p:txBody>
      </p:sp>
      <p:sp>
        <p:nvSpPr>
          <p:cNvPr id="5" name="Rectangle 4">
            <a:extLst>
              <a:ext uri="{FF2B5EF4-FFF2-40B4-BE49-F238E27FC236}">
                <a16:creationId xmlns:a16="http://schemas.microsoft.com/office/drawing/2014/main" id="{B6BF7B22-C368-F0E0-EB10-B0053C0DA225}"/>
              </a:ext>
            </a:extLst>
          </p:cNvPr>
          <p:cNvSpPr/>
          <p:nvPr/>
        </p:nvSpPr>
        <p:spPr>
          <a:xfrm>
            <a:off x="154052" y="98720"/>
            <a:ext cx="11886678" cy="1378514"/>
          </a:xfrm>
          <a:prstGeom prst="rect">
            <a:avLst/>
          </a:prstGeom>
          <a:solidFill>
            <a:srgbClr val="00A65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9C2516D2-7526-4D33-A14D-BA3EFB776BA2}"/>
              </a:ext>
            </a:extLst>
          </p:cNvPr>
          <p:cNvSpPr>
            <a:spLocks noGrp="1"/>
          </p:cNvSpPr>
          <p:nvPr>
            <p:ph type="title"/>
          </p:nvPr>
        </p:nvSpPr>
        <p:spPr>
          <a:xfrm>
            <a:off x="1371597" y="348865"/>
            <a:ext cx="10044023" cy="877729"/>
          </a:xfrm>
        </p:spPr>
        <p:txBody>
          <a:bodyPr anchor="ctr">
            <a:normAutofit/>
          </a:bodyPr>
          <a:lstStyle/>
          <a:p>
            <a:r>
              <a:rPr lang="en-US" sz="4000" dirty="0">
                <a:solidFill>
                  <a:schemeClr val="bg1"/>
                </a:solidFill>
                <a:latin typeface="+mn-lt"/>
              </a:rPr>
              <a:t>Responding Events:</a:t>
            </a:r>
          </a:p>
        </p:txBody>
      </p:sp>
    </p:spTree>
    <p:extLst>
      <p:ext uri="{BB962C8B-B14F-4D97-AF65-F5344CB8AC3E}">
        <p14:creationId xmlns:p14="http://schemas.microsoft.com/office/powerpoint/2010/main" val="408677283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 name="Content Placeholder 4" descr="Icon&#10;&#10;Description automatically generated">
            <a:extLst>
              <a:ext uri="{FF2B5EF4-FFF2-40B4-BE49-F238E27FC236}">
                <a16:creationId xmlns:a16="http://schemas.microsoft.com/office/drawing/2014/main" id="{464399AC-B528-D93A-3090-C3E457A3D205}"/>
              </a:ext>
            </a:extLst>
          </p:cNvPr>
          <p:cNvPicPr>
            <a:picLocks noChangeAspect="1"/>
          </p:cNvPicPr>
          <p:nvPr/>
        </p:nvPicPr>
        <p:blipFill>
          <a:blip r:embed="rId3"/>
          <a:srcRect/>
          <a:stretch/>
        </p:blipFill>
        <p:spPr>
          <a:xfrm>
            <a:off x="11182350" y="5859901"/>
            <a:ext cx="882130" cy="899379"/>
          </a:xfrm>
          <a:prstGeom prst="rect">
            <a:avLst/>
          </a:prstGeom>
        </p:spPr>
      </p:pic>
      <p:sp>
        <p:nvSpPr>
          <p:cNvPr id="6" name="Content Placeholder 7">
            <a:extLst>
              <a:ext uri="{FF2B5EF4-FFF2-40B4-BE49-F238E27FC236}">
                <a16:creationId xmlns:a16="http://schemas.microsoft.com/office/drawing/2014/main" id="{5D615D3F-1895-77EE-32C8-5EE95FE50D42}"/>
              </a:ext>
            </a:extLst>
          </p:cNvPr>
          <p:cNvSpPr>
            <a:spLocks noGrp="1"/>
          </p:cNvSpPr>
          <p:nvPr>
            <p:ph idx="1"/>
          </p:nvPr>
        </p:nvSpPr>
        <p:spPr>
          <a:xfrm>
            <a:off x="838200" y="1825625"/>
            <a:ext cx="10515600" cy="4351338"/>
          </a:xfrm>
        </p:spPr>
        <p:txBody>
          <a:bodyPr>
            <a:noAutofit/>
          </a:bodyPr>
          <a:lstStyle/>
          <a:p>
            <a:pPr marL="285750" indent="-285750">
              <a:buFont typeface="Arial" panose="020B0604020202020204" pitchFamily="34" charset="0"/>
              <a:buChar char="•"/>
            </a:pPr>
            <a:r>
              <a:rPr lang="en-US" dirty="0">
                <a:solidFill>
                  <a:srgbClr val="7B8898"/>
                </a:solidFill>
              </a:rPr>
              <a:t>Timely updates to the private sector:</a:t>
            </a:r>
          </a:p>
          <a:p>
            <a:pPr marL="742950" lvl="1" indent="-285750">
              <a:buFont typeface="Arial" panose="020B0604020202020204" pitchFamily="34" charset="0"/>
              <a:buChar char="•"/>
            </a:pPr>
            <a:r>
              <a:rPr lang="en-US" dirty="0">
                <a:solidFill>
                  <a:srgbClr val="7B8898"/>
                </a:solidFill>
              </a:rPr>
              <a:t>Meteorology Reports</a:t>
            </a:r>
          </a:p>
          <a:p>
            <a:pPr marL="742950" lvl="1" indent="-285750">
              <a:buFont typeface="Arial" panose="020B0604020202020204" pitchFamily="34" charset="0"/>
              <a:buChar char="•"/>
            </a:pPr>
            <a:r>
              <a:rPr lang="en-US" dirty="0">
                <a:solidFill>
                  <a:srgbClr val="7B8898"/>
                </a:solidFill>
              </a:rPr>
              <a:t>Road, Bridge and Airport Closures</a:t>
            </a:r>
          </a:p>
          <a:p>
            <a:pPr marL="742950" lvl="1" indent="-285750">
              <a:buFont typeface="Arial" panose="020B0604020202020204" pitchFamily="34" charset="0"/>
              <a:buChar char="•"/>
            </a:pPr>
            <a:r>
              <a:rPr lang="en-US" dirty="0">
                <a:solidFill>
                  <a:srgbClr val="7B8898"/>
                </a:solidFill>
              </a:rPr>
              <a:t>Evacuations and Curfews</a:t>
            </a:r>
          </a:p>
          <a:p>
            <a:pPr marL="742950" lvl="1" indent="-285750">
              <a:buFont typeface="Arial" panose="020B0604020202020204" pitchFamily="34" charset="0"/>
              <a:buChar char="•"/>
            </a:pPr>
            <a:r>
              <a:rPr lang="en-US" dirty="0">
                <a:solidFill>
                  <a:srgbClr val="7B8898"/>
                </a:solidFill>
              </a:rPr>
              <a:t>Recovery Programs and Resources</a:t>
            </a:r>
          </a:p>
          <a:p>
            <a:pPr marL="285750" indent="-285750">
              <a:buFont typeface="Arial" panose="020B0604020202020204" pitchFamily="34" charset="0"/>
              <a:buChar char="•"/>
            </a:pPr>
            <a:r>
              <a:rPr lang="en-US" dirty="0">
                <a:solidFill>
                  <a:srgbClr val="7B8898"/>
                </a:solidFill>
              </a:rPr>
              <a:t>Messaging sent via:</a:t>
            </a:r>
          </a:p>
          <a:p>
            <a:pPr marL="742950" lvl="1" indent="-285750">
              <a:buFont typeface="Arial" panose="020B0604020202020204" pitchFamily="34" charset="0"/>
              <a:buChar char="•"/>
            </a:pPr>
            <a:r>
              <a:rPr lang="en-US" dirty="0">
                <a:solidFill>
                  <a:srgbClr val="7B8898"/>
                </a:solidFill>
              </a:rPr>
              <a:t>Email Distribution List</a:t>
            </a:r>
          </a:p>
          <a:p>
            <a:pPr marL="742950" lvl="1" indent="-285750">
              <a:buFont typeface="Arial" panose="020B0604020202020204" pitchFamily="34" charset="0"/>
              <a:buChar char="•"/>
            </a:pPr>
            <a:r>
              <a:rPr lang="en-US" dirty="0">
                <a:solidFill>
                  <a:srgbClr val="7B8898"/>
                </a:solidFill>
              </a:rPr>
              <a:t>Private Sector Coordination Calls</a:t>
            </a:r>
          </a:p>
          <a:p>
            <a:pPr marL="742950" lvl="1" indent="-285750">
              <a:buFont typeface="Arial" panose="020B0604020202020204" pitchFamily="34" charset="0"/>
              <a:buChar char="•"/>
            </a:pPr>
            <a:r>
              <a:rPr lang="en-US" dirty="0">
                <a:solidFill>
                  <a:srgbClr val="7B8898"/>
                </a:solidFill>
              </a:rPr>
              <a:t>Private Sector Hotline: 850-815-4925</a:t>
            </a:r>
          </a:p>
          <a:p>
            <a:pPr marL="742950" lvl="1" indent="-285750">
              <a:buFont typeface="Arial" panose="020B0604020202020204" pitchFamily="34" charset="0"/>
              <a:buChar char="•"/>
            </a:pPr>
            <a:r>
              <a:rPr lang="en-US" dirty="0">
                <a:solidFill>
                  <a:srgbClr val="202452"/>
                </a:solidFill>
                <a:hlinkClick r:id="rId4">
                  <a:extLst>
                    <a:ext uri="{A12FA001-AC4F-418D-AE19-62706E023703}">
                      <ahyp:hlinkClr xmlns:ahyp="http://schemas.microsoft.com/office/drawing/2018/hyperlinkcolor" val="tx"/>
                    </a:ext>
                  </a:extLst>
                </a:hlinkClick>
              </a:rPr>
              <a:t>www.FloridaDisaster.biz</a:t>
            </a:r>
            <a:endParaRPr lang="en-US" dirty="0">
              <a:solidFill>
                <a:srgbClr val="202452"/>
              </a:solidFill>
            </a:endParaRPr>
          </a:p>
        </p:txBody>
      </p:sp>
      <p:sp>
        <p:nvSpPr>
          <p:cNvPr id="7" name="Rectangle 6">
            <a:extLst>
              <a:ext uri="{FF2B5EF4-FFF2-40B4-BE49-F238E27FC236}">
                <a16:creationId xmlns:a16="http://schemas.microsoft.com/office/drawing/2014/main" id="{4E7749D9-DEE1-554F-4110-A5096FC7D215}"/>
              </a:ext>
            </a:extLst>
          </p:cNvPr>
          <p:cNvSpPr/>
          <p:nvPr/>
        </p:nvSpPr>
        <p:spPr>
          <a:xfrm>
            <a:off x="154052" y="98720"/>
            <a:ext cx="11886678" cy="1378514"/>
          </a:xfrm>
          <a:prstGeom prst="rect">
            <a:avLst/>
          </a:prstGeom>
          <a:solidFill>
            <a:srgbClr val="00A65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9C2516D2-7526-4D33-A14D-BA3EFB776BA2}"/>
              </a:ext>
            </a:extLst>
          </p:cNvPr>
          <p:cNvSpPr>
            <a:spLocks noGrp="1"/>
          </p:cNvSpPr>
          <p:nvPr>
            <p:ph type="title"/>
          </p:nvPr>
        </p:nvSpPr>
        <p:spPr>
          <a:xfrm>
            <a:off x="1371597" y="348865"/>
            <a:ext cx="10044023" cy="877729"/>
          </a:xfrm>
        </p:spPr>
        <p:txBody>
          <a:bodyPr anchor="ctr">
            <a:normAutofit/>
          </a:bodyPr>
          <a:lstStyle/>
          <a:p>
            <a:r>
              <a:rPr lang="en-US" sz="4000" b="1" dirty="0">
                <a:solidFill>
                  <a:schemeClr val="bg1"/>
                </a:solidFill>
                <a:latin typeface="Franklin Gothic Book" panose="020B0503020102020204" pitchFamily="34" charset="0"/>
              </a:rPr>
              <a:t>ESF 18 Disaster Response</a:t>
            </a:r>
            <a:endParaRPr lang="en-US" sz="4000" dirty="0">
              <a:solidFill>
                <a:schemeClr val="bg1"/>
              </a:solidFill>
              <a:latin typeface="+mn-lt"/>
            </a:endParaRPr>
          </a:p>
        </p:txBody>
      </p:sp>
      <p:graphicFrame>
        <p:nvGraphicFramePr>
          <p:cNvPr id="5" name="Diagram 4">
            <a:extLst>
              <a:ext uri="{FF2B5EF4-FFF2-40B4-BE49-F238E27FC236}">
                <a16:creationId xmlns:a16="http://schemas.microsoft.com/office/drawing/2014/main" id="{1EDDD017-8AAB-4263-9B09-1D53217716EB}"/>
              </a:ext>
            </a:extLst>
          </p:cNvPr>
          <p:cNvGraphicFramePr/>
          <p:nvPr/>
        </p:nvGraphicFramePr>
        <p:xfrm>
          <a:off x="5839278" y="1804034"/>
          <a:ext cx="6459582" cy="432102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43611083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 name="Content Placeholder 4" descr="Icon&#10;&#10;Description automatically generated">
            <a:extLst>
              <a:ext uri="{FF2B5EF4-FFF2-40B4-BE49-F238E27FC236}">
                <a16:creationId xmlns:a16="http://schemas.microsoft.com/office/drawing/2014/main" id="{464399AC-B528-D93A-3090-C3E457A3D205}"/>
              </a:ext>
            </a:extLst>
          </p:cNvPr>
          <p:cNvPicPr>
            <a:picLocks noChangeAspect="1"/>
          </p:cNvPicPr>
          <p:nvPr/>
        </p:nvPicPr>
        <p:blipFill>
          <a:blip r:embed="rId3"/>
          <a:srcRect/>
          <a:stretch/>
        </p:blipFill>
        <p:spPr>
          <a:xfrm>
            <a:off x="11182350" y="5859901"/>
            <a:ext cx="882130" cy="899379"/>
          </a:xfrm>
          <a:prstGeom prst="rect">
            <a:avLst/>
          </a:prstGeom>
        </p:spPr>
      </p:pic>
      <p:sp>
        <p:nvSpPr>
          <p:cNvPr id="3" name="Content Placeholder 7">
            <a:extLst>
              <a:ext uri="{FF2B5EF4-FFF2-40B4-BE49-F238E27FC236}">
                <a16:creationId xmlns:a16="http://schemas.microsoft.com/office/drawing/2014/main" id="{C1278F61-72A3-9BAB-22E4-8824A05FF1FB}"/>
              </a:ext>
            </a:extLst>
          </p:cNvPr>
          <p:cNvSpPr>
            <a:spLocks noGrp="1"/>
          </p:cNvSpPr>
          <p:nvPr>
            <p:ph idx="1"/>
          </p:nvPr>
        </p:nvSpPr>
        <p:spPr>
          <a:xfrm>
            <a:off x="838200" y="1830614"/>
            <a:ext cx="10515600" cy="2690586"/>
          </a:xfrm>
        </p:spPr>
        <p:txBody>
          <a:bodyPr>
            <a:noAutofit/>
          </a:bodyPr>
          <a:lstStyle/>
          <a:p>
            <a:pPr marL="285750" indent="-285750">
              <a:buFont typeface="Arial" panose="020B0604020202020204" pitchFamily="34" charset="0"/>
              <a:buChar char="•"/>
            </a:pPr>
            <a:r>
              <a:rPr lang="en-US" sz="2800" dirty="0">
                <a:solidFill>
                  <a:srgbClr val="7B8898"/>
                </a:solidFill>
              </a:rPr>
              <a:t>Local ESF 18 teams are subject matter experts that provide critical information to the state about their area of expertise.</a:t>
            </a:r>
          </a:p>
          <a:p>
            <a:pPr marL="285750" indent="-285750">
              <a:buFont typeface="Arial" panose="020B0604020202020204" pitchFamily="34" charset="0"/>
              <a:buChar char="•"/>
            </a:pPr>
            <a:r>
              <a:rPr lang="en-US" sz="2800" dirty="0">
                <a:solidFill>
                  <a:srgbClr val="7B8898"/>
                </a:solidFill>
              </a:rPr>
              <a:t>Local teams participate in emergency management training, events, webinars and share new resources to promote economic resilience.</a:t>
            </a:r>
          </a:p>
          <a:p>
            <a:pPr marL="285750" indent="-285750">
              <a:buFont typeface="Arial" panose="020B0604020202020204" pitchFamily="34" charset="0"/>
              <a:buChar char="•"/>
            </a:pPr>
            <a:r>
              <a:rPr lang="en-US" sz="2800" dirty="0">
                <a:solidFill>
                  <a:srgbClr val="7B8898"/>
                </a:solidFill>
              </a:rPr>
              <a:t>ESF 18 City &amp; County Partner Agencies and Organizations:</a:t>
            </a:r>
          </a:p>
          <a:p>
            <a:pPr marL="285750" indent="-285750">
              <a:buFont typeface="Arial" panose="020B0604020202020204" pitchFamily="34" charset="0"/>
              <a:buChar char="•"/>
            </a:pPr>
            <a:endParaRPr lang="en-US" sz="2800" dirty="0">
              <a:solidFill>
                <a:srgbClr val="7B8898"/>
              </a:solidFill>
            </a:endParaRPr>
          </a:p>
          <a:p>
            <a:pPr marL="285750" indent="-285750">
              <a:buFont typeface="Arial" panose="020B0604020202020204" pitchFamily="34" charset="0"/>
              <a:buChar char="•"/>
            </a:pPr>
            <a:endParaRPr lang="en-US" sz="2800" dirty="0">
              <a:solidFill>
                <a:srgbClr val="7B8898"/>
              </a:solidFill>
            </a:endParaRPr>
          </a:p>
          <a:p>
            <a:pPr marL="274320" indent="-274320">
              <a:lnSpc>
                <a:spcPct val="105000"/>
              </a:lnSpc>
              <a:spcAft>
                <a:spcPts val="200"/>
              </a:spcAft>
              <a:buFont typeface="Arial" panose="020B0604020202020204" pitchFamily="34" charset="0"/>
              <a:buChar char="•"/>
              <a:defRPr/>
            </a:pPr>
            <a:endParaRPr lang="en-US" u="sng" dirty="0">
              <a:solidFill>
                <a:srgbClr val="7B8898"/>
              </a:solidFill>
              <a:latin typeface="Mercury SSm A"/>
            </a:endParaRPr>
          </a:p>
        </p:txBody>
      </p:sp>
      <p:sp>
        <p:nvSpPr>
          <p:cNvPr id="6" name="TextBox 5">
            <a:extLst>
              <a:ext uri="{FF2B5EF4-FFF2-40B4-BE49-F238E27FC236}">
                <a16:creationId xmlns:a16="http://schemas.microsoft.com/office/drawing/2014/main" id="{701636B7-4CC2-3AF0-D531-5F6DC8824625}"/>
              </a:ext>
            </a:extLst>
          </p:cNvPr>
          <p:cNvSpPr txBox="1"/>
          <p:nvPr/>
        </p:nvSpPr>
        <p:spPr>
          <a:xfrm>
            <a:off x="615195" y="4162338"/>
            <a:ext cx="10800425" cy="4693593"/>
          </a:xfrm>
          <a:prstGeom prst="rect">
            <a:avLst/>
          </a:prstGeom>
          <a:noFill/>
        </p:spPr>
        <p:txBody>
          <a:bodyPr wrap="square" numCol="2">
            <a:spAutoFit/>
          </a:bodyPr>
          <a:lstStyle/>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300" b="0" i="0" u="none" strike="noStrike" kern="1200" cap="none" spc="0" normalizeH="0" baseline="0" noProof="0" dirty="0">
                <a:ln>
                  <a:noFill/>
                </a:ln>
                <a:solidFill>
                  <a:srgbClr val="7B8898"/>
                </a:solidFill>
                <a:effectLst/>
                <a:uLnTx/>
                <a:uFillTx/>
                <a:latin typeface="Calibri" panose="020F0502020204030204"/>
                <a:ea typeface="+mn-ea"/>
                <a:cs typeface="+mn-cs"/>
              </a:rPr>
              <a:t>Emergency Management Offices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300" b="0" i="0" u="none" strike="noStrike" kern="1200" cap="none" spc="0" normalizeH="0" baseline="0" noProof="0" dirty="0">
                <a:ln>
                  <a:noFill/>
                </a:ln>
                <a:solidFill>
                  <a:srgbClr val="7B8898"/>
                </a:solidFill>
                <a:effectLst/>
                <a:uLnTx/>
                <a:uFillTx/>
                <a:latin typeface="Calibri" panose="020F0502020204030204"/>
                <a:ea typeface="+mn-ea"/>
                <a:cs typeface="+mn-cs"/>
              </a:rPr>
              <a:t>Economic Development Offices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300" b="0" i="0" u="none" strike="noStrike" kern="1200" cap="none" spc="0" normalizeH="0" baseline="0" noProof="0" dirty="0">
                <a:ln>
                  <a:noFill/>
                </a:ln>
                <a:solidFill>
                  <a:srgbClr val="7B8898"/>
                </a:solidFill>
                <a:effectLst/>
                <a:uLnTx/>
                <a:uFillTx/>
                <a:latin typeface="Calibri" panose="020F0502020204030204"/>
                <a:ea typeface="+mn-ea"/>
                <a:cs typeface="+mn-cs"/>
              </a:rPr>
              <a:t>Destination Marketing Organizations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300" b="0" i="0" u="none" strike="noStrike" kern="1200" cap="none" spc="0" normalizeH="0" baseline="0" noProof="0" dirty="0">
                <a:ln>
                  <a:noFill/>
                </a:ln>
                <a:solidFill>
                  <a:srgbClr val="7B8898"/>
                </a:solidFill>
                <a:effectLst/>
                <a:uLnTx/>
                <a:uFillTx/>
                <a:latin typeface="Calibri" panose="020F0502020204030204"/>
                <a:ea typeface="+mn-ea"/>
                <a:cs typeface="+mn-cs"/>
              </a:rPr>
              <a:t>Chambers of Commerce</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300" b="0" i="0" u="none" strike="noStrike" kern="1200" cap="none" spc="0" normalizeH="0" baseline="0" noProof="0" dirty="0">
                <a:ln>
                  <a:noFill/>
                </a:ln>
                <a:solidFill>
                  <a:srgbClr val="7B8898"/>
                </a:solidFill>
                <a:effectLst/>
                <a:uLnTx/>
                <a:uFillTx/>
                <a:latin typeface="Calibri" panose="020F0502020204030204"/>
                <a:ea typeface="+mn-ea"/>
                <a:cs typeface="+mn-cs"/>
              </a:rPr>
              <a:t>Major Employers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300" b="0" i="0" u="none" strike="noStrike" kern="1200" cap="none" spc="0" normalizeH="0" baseline="0" noProof="0" dirty="0">
                <a:ln>
                  <a:noFill/>
                </a:ln>
                <a:solidFill>
                  <a:srgbClr val="7B8898"/>
                </a:solidFill>
                <a:effectLst/>
                <a:uLnTx/>
                <a:uFillTx/>
                <a:latin typeface="Calibri" panose="020F0502020204030204"/>
                <a:ea typeface="+mn-ea"/>
                <a:cs typeface="+mn-cs"/>
              </a:rPr>
              <a:t>Critical Infrastructure Operators</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2300" b="0" i="0" u="none" strike="noStrike" kern="1200" cap="none" spc="0" normalizeH="0" baseline="0" noProof="0" dirty="0">
              <a:ln>
                <a:noFill/>
              </a:ln>
              <a:solidFill>
                <a:srgbClr val="7B8898"/>
              </a:solidFill>
              <a:effectLst/>
              <a:uLnTx/>
              <a:uFillTx/>
              <a:latin typeface="Calibri" panose="020F0502020204030204"/>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300" b="0" i="0" u="none" strike="noStrike" kern="1200" cap="none" spc="0" normalizeH="0" baseline="0" noProof="0" dirty="0">
              <a:ln>
                <a:noFill/>
              </a:ln>
              <a:solidFill>
                <a:srgbClr val="7B8898"/>
              </a:solidFill>
              <a:effectLst/>
              <a:uLnTx/>
              <a:uFillTx/>
              <a:latin typeface="Calibri" panose="020F0502020204030204"/>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300" b="0" i="0" u="none" strike="noStrike" kern="1200" cap="none" spc="0" normalizeH="0" baseline="0" noProof="0" dirty="0">
              <a:ln>
                <a:noFill/>
              </a:ln>
              <a:solidFill>
                <a:srgbClr val="7B8898"/>
              </a:solidFill>
              <a:effectLst/>
              <a:uLnTx/>
              <a:uFillTx/>
              <a:latin typeface="Calibri" panose="020F0502020204030204"/>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300" b="0" i="0" u="none" strike="noStrike" kern="1200" cap="none" spc="0" normalizeH="0" baseline="0" noProof="0" dirty="0">
              <a:ln>
                <a:noFill/>
              </a:ln>
              <a:solidFill>
                <a:srgbClr val="7B8898"/>
              </a:solidFill>
              <a:effectLst/>
              <a:uLnTx/>
              <a:uFillTx/>
              <a:latin typeface="Calibri" panose="020F0502020204030204"/>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300" b="0" i="0" u="none" strike="noStrike" kern="1200" cap="none" spc="0" normalizeH="0" baseline="0" noProof="0" dirty="0">
              <a:ln>
                <a:noFill/>
              </a:ln>
              <a:solidFill>
                <a:srgbClr val="7B8898"/>
              </a:solidFill>
              <a:effectLst/>
              <a:uLnTx/>
              <a:uFillTx/>
              <a:latin typeface="Calibri" panose="020F0502020204030204"/>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300" b="0" i="0" u="none" strike="noStrike" kern="1200" cap="none" spc="0" normalizeH="0" baseline="0" noProof="0" dirty="0">
              <a:ln>
                <a:noFill/>
              </a:ln>
              <a:solidFill>
                <a:srgbClr val="7B8898"/>
              </a:solidFill>
              <a:effectLst/>
              <a:uLnTx/>
              <a:uFillTx/>
              <a:latin typeface="Calibri" panose="020F0502020204030204"/>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300" b="0" i="0" u="none" strike="noStrike" kern="1200" cap="none" spc="0" normalizeH="0" baseline="0" noProof="0" dirty="0">
              <a:ln>
                <a:noFill/>
              </a:ln>
              <a:solidFill>
                <a:srgbClr val="7B8898"/>
              </a:solidFill>
              <a:effectLst/>
              <a:uLnTx/>
              <a:uFillTx/>
              <a:latin typeface="Calibri" panose="020F0502020204030204"/>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300" b="0" i="0" u="none" strike="noStrike" kern="1200" cap="none" spc="0" normalizeH="0" baseline="0" noProof="0" dirty="0">
                <a:ln>
                  <a:noFill/>
                </a:ln>
                <a:solidFill>
                  <a:srgbClr val="7B8898"/>
                </a:solidFill>
                <a:effectLst/>
                <a:uLnTx/>
                <a:uFillTx/>
                <a:latin typeface="Calibri" panose="020F0502020204030204"/>
                <a:ea typeface="+mn-ea"/>
                <a:cs typeface="+mn-cs"/>
              </a:rPr>
              <a:t>Regional Manufacturing Association</a:t>
            </a:r>
            <a:r>
              <a:rPr kumimoji="0" lang="en-US" sz="2400" b="0" i="0" u="none" strike="noStrike" kern="1200" cap="none" spc="0" normalizeH="0" baseline="0" noProof="0" dirty="0">
                <a:ln>
                  <a:noFill/>
                </a:ln>
                <a:solidFill>
                  <a:srgbClr val="7B8898"/>
                </a:solidFill>
                <a:effectLst/>
                <a:uLnTx/>
                <a:uFillTx/>
                <a:latin typeface="Calibri" panose="020F0502020204030204"/>
                <a:ea typeface="+mn-ea"/>
                <a:cs typeface="+mn-cs"/>
              </a:rPr>
              <a:t>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300" b="0" i="0" u="none" strike="noStrike" kern="1200" cap="none" spc="0" normalizeH="0" baseline="0" noProof="0" dirty="0">
                <a:ln>
                  <a:noFill/>
                </a:ln>
                <a:solidFill>
                  <a:srgbClr val="7B8898"/>
                </a:solidFill>
                <a:effectLst/>
                <a:uLnTx/>
                <a:uFillTx/>
                <a:latin typeface="Calibri" panose="020F0502020204030204"/>
                <a:ea typeface="+mn-ea"/>
                <a:cs typeface="+mn-cs"/>
              </a:rPr>
              <a:t>Small Business Development Centers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300" b="0" i="0" u="none" strike="noStrike" kern="1200" cap="none" spc="0" normalizeH="0" baseline="0" noProof="0" dirty="0">
                <a:ln>
                  <a:noFill/>
                </a:ln>
                <a:solidFill>
                  <a:srgbClr val="7B8898"/>
                </a:solidFill>
                <a:effectLst/>
                <a:uLnTx/>
                <a:uFillTx/>
                <a:latin typeface="Calibri" panose="020F0502020204030204"/>
                <a:ea typeface="+mn-ea"/>
                <a:cs typeface="+mn-cs"/>
              </a:rPr>
              <a:t>Community Redevelopment Boards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300" b="0" i="0" u="none" strike="noStrike" kern="1200" cap="none" spc="0" normalizeH="0" baseline="0" noProof="0" dirty="0">
                <a:ln>
                  <a:noFill/>
                </a:ln>
                <a:solidFill>
                  <a:srgbClr val="7B8898"/>
                </a:solidFill>
                <a:effectLst/>
                <a:uLnTx/>
                <a:uFillTx/>
                <a:latin typeface="Calibri" panose="020F0502020204030204"/>
                <a:ea typeface="+mn-ea"/>
                <a:cs typeface="+mn-cs"/>
              </a:rPr>
              <a:t>Workforce Development Boards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300" b="0" i="0" u="none" strike="noStrike" kern="1200" cap="none" spc="0" normalizeH="0" baseline="0" noProof="0" dirty="0">
                <a:ln>
                  <a:noFill/>
                </a:ln>
                <a:solidFill>
                  <a:srgbClr val="7B8898"/>
                </a:solidFill>
                <a:effectLst/>
                <a:uLnTx/>
                <a:uFillTx/>
                <a:latin typeface="Calibri" panose="020F0502020204030204"/>
                <a:ea typeface="+mn-ea"/>
                <a:cs typeface="+mn-cs"/>
              </a:rPr>
              <a:t>UF/IFAS Extension Offices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300" b="0" i="0" u="none" strike="noStrike" kern="1200" cap="none" spc="0" normalizeH="0" baseline="0" noProof="0" dirty="0">
                <a:ln>
                  <a:noFill/>
                </a:ln>
                <a:solidFill>
                  <a:srgbClr val="7B8898"/>
                </a:solidFill>
                <a:effectLst/>
                <a:uLnTx/>
                <a:uFillTx/>
                <a:latin typeface="Calibri" panose="020F0502020204030204"/>
                <a:ea typeface="+mn-ea"/>
                <a:cs typeface="+mn-cs"/>
              </a:rPr>
              <a:t>Main Street Programs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7B8898"/>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73E9CB64-D0C9-08D4-54DC-4BE7FF777A92}"/>
              </a:ext>
            </a:extLst>
          </p:cNvPr>
          <p:cNvSpPr/>
          <p:nvPr/>
        </p:nvSpPr>
        <p:spPr>
          <a:xfrm>
            <a:off x="154052" y="98720"/>
            <a:ext cx="11886678" cy="1378514"/>
          </a:xfrm>
          <a:prstGeom prst="rect">
            <a:avLst/>
          </a:prstGeom>
          <a:solidFill>
            <a:srgbClr val="00A65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9C2516D2-7526-4D33-A14D-BA3EFB776BA2}"/>
              </a:ext>
            </a:extLst>
          </p:cNvPr>
          <p:cNvSpPr>
            <a:spLocks noGrp="1"/>
          </p:cNvSpPr>
          <p:nvPr>
            <p:ph type="title"/>
          </p:nvPr>
        </p:nvSpPr>
        <p:spPr>
          <a:xfrm>
            <a:off x="1371597" y="348865"/>
            <a:ext cx="10044023" cy="877729"/>
          </a:xfrm>
        </p:spPr>
        <p:txBody>
          <a:bodyPr anchor="ctr">
            <a:normAutofit/>
          </a:bodyPr>
          <a:lstStyle/>
          <a:p>
            <a:r>
              <a:rPr lang="en-US" sz="4000" b="1" dirty="0">
                <a:solidFill>
                  <a:schemeClr val="bg1"/>
                </a:solidFill>
                <a:latin typeface="Franklin Gothic Book" panose="020B0503020102020204" pitchFamily="34" charset="0"/>
              </a:rPr>
              <a:t>ESF 18 Disaster Recovery</a:t>
            </a:r>
            <a:endParaRPr lang="en-US" sz="4000" dirty="0">
              <a:solidFill>
                <a:schemeClr val="bg1"/>
              </a:solidFill>
              <a:latin typeface="+mn-lt"/>
            </a:endParaRPr>
          </a:p>
        </p:txBody>
      </p:sp>
    </p:spTree>
    <p:extLst>
      <p:ext uri="{BB962C8B-B14F-4D97-AF65-F5344CB8AC3E}">
        <p14:creationId xmlns:p14="http://schemas.microsoft.com/office/powerpoint/2010/main" val="146598230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Content Placeholder 7">
            <a:extLst>
              <a:ext uri="{FF2B5EF4-FFF2-40B4-BE49-F238E27FC236}">
                <a16:creationId xmlns:a16="http://schemas.microsoft.com/office/drawing/2014/main" id="{AB9194E9-C94B-F059-11B8-57B6927A4A7F}"/>
              </a:ext>
            </a:extLst>
          </p:cNvPr>
          <p:cNvSpPr>
            <a:spLocks noGrp="1"/>
          </p:cNvSpPr>
          <p:nvPr>
            <p:ph idx="1"/>
          </p:nvPr>
        </p:nvSpPr>
        <p:spPr>
          <a:xfrm>
            <a:off x="521867" y="1575459"/>
            <a:ext cx="5035785" cy="3353476"/>
          </a:xfrm>
        </p:spPr>
        <p:txBody>
          <a:bodyPr anchor="t">
            <a:noAutofit/>
          </a:bodyPr>
          <a:lstStyle/>
          <a:p>
            <a:pPr marL="285750" indent="-285750">
              <a:buFont typeface="Arial" panose="020B0604020202020204" pitchFamily="34" charset="0"/>
              <a:buChar char="•"/>
            </a:pPr>
            <a:r>
              <a:rPr lang="en-US" sz="1900" dirty="0">
                <a:solidFill>
                  <a:schemeClr val="tx2"/>
                </a:solidFill>
                <a:latin typeface="Franklin Gothic Book" panose="020B0503020102020204" pitchFamily="34" charset="0"/>
              </a:rPr>
              <a:t>FloridaDisaster.biz is Florida’s virtual business emergency operations center.</a:t>
            </a:r>
          </a:p>
          <a:p>
            <a:pPr marL="285750" indent="-285750">
              <a:buFont typeface="Arial" panose="020B0604020202020204" pitchFamily="34" charset="0"/>
              <a:buChar char="•"/>
            </a:pPr>
            <a:r>
              <a:rPr lang="en-US" sz="1900" dirty="0">
                <a:solidFill>
                  <a:schemeClr val="tx2"/>
                </a:solidFill>
                <a:latin typeface="Franklin Gothic Book" panose="020B0503020102020204" pitchFamily="34" charset="0"/>
              </a:rPr>
              <a:t>The website was designed to provide the latest disaster information to Florida’s business community.</a:t>
            </a:r>
          </a:p>
          <a:p>
            <a:pPr marL="285750" indent="-285750">
              <a:buFont typeface="Arial" panose="020B0604020202020204" pitchFamily="34" charset="0"/>
              <a:buChar char="•"/>
            </a:pPr>
            <a:r>
              <a:rPr lang="en-US" sz="1900" dirty="0">
                <a:solidFill>
                  <a:schemeClr val="tx2"/>
                </a:solidFill>
                <a:latin typeface="Franklin Gothic Book" panose="020B0503020102020204" pitchFamily="34" charset="0"/>
              </a:rPr>
              <a:t>Resources available on FloridaDisaster.biz include:</a:t>
            </a:r>
          </a:p>
          <a:p>
            <a:pPr marL="742950" lvl="1" indent="-285750">
              <a:buFont typeface="Arial" panose="020B0604020202020204" pitchFamily="34" charset="0"/>
              <a:buChar char="•"/>
            </a:pPr>
            <a:r>
              <a:rPr lang="en-US" sz="1900" dirty="0">
                <a:solidFill>
                  <a:schemeClr val="tx2"/>
                </a:solidFill>
                <a:latin typeface="Franklin Gothic Book" panose="020B0503020102020204" pitchFamily="34" charset="0"/>
              </a:rPr>
              <a:t>Business Damage Assessment Surveys</a:t>
            </a:r>
          </a:p>
          <a:p>
            <a:pPr marL="742950" lvl="1" indent="-285750">
              <a:buFont typeface="Arial" panose="020B0604020202020204" pitchFamily="34" charset="0"/>
              <a:buChar char="•"/>
            </a:pPr>
            <a:r>
              <a:rPr lang="en-US" sz="1900" dirty="0">
                <a:solidFill>
                  <a:schemeClr val="tx2"/>
                </a:solidFill>
                <a:latin typeface="Franklin Gothic Book" panose="020B0503020102020204" pitchFamily="34" charset="0"/>
              </a:rPr>
              <a:t>Disaster Planning Toolkit</a:t>
            </a:r>
          </a:p>
          <a:p>
            <a:pPr marL="742950" lvl="1" indent="-285750">
              <a:buFont typeface="Arial" panose="020B0604020202020204" pitchFamily="34" charset="0"/>
              <a:buChar char="•"/>
            </a:pPr>
            <a:r>
              <a:rPr lang="en-US" sz="1900" dirty="0">
                <a:solidFill>
                  <a:schemeClr val="tx2"/>
                </a:solidFill>
                <a:latin typeface="Franklin Gothic Book" panose="020B0503020102020204" pitchFamily="34" charset="0"/>
              </a:rPr>
              <a:t>Current Disaster Updates</a:t>
            </a:r>
          </a:p>
          <a:p>
            <a:pPr marL="742950" lvl="1" indent="-285750">
              <a:buFont typeface="Arial" panose="020B0604020202020204" pitchFamily="34" charset="0"/>
              <a:buChar char="•"/>
            </a:pPr>
            <a:r>
              <a:rPr lang="en-US" sz="1900" dirty="0">
                <a:solidFill>
                  <a:schemeClr val="tx2"/>
                </a:solidFill>
                <a:latin typeface="Franklin Gothic Book" panose="020B0503020102020204" pitchFamily="34" charset="0"/>
              </a:rPr>
              <a:t>State Re-Entry Procedures</a:t>
            </a:r>
          </a:p>
          <a:p>
            <a:pPr marL="742950" lvl="1" indent="-285750">
              <a:buFont typeface="Arial" panose="020B0604020202020204" pitchFamily="34" charset="0"/>
              <a:buChar char="•"/>
            </a:pPr>
            <a:r>
              <a:rPr lang="en-US" sz="1900" dirty="0">
                <a:solidFill>
                  <a:schemeClr val="tx2"/>
                </a:solidFill>
                <a:latin typeface="Franklin Gothic Book" panose="020B0503020102020204" pitchFamily="34" charset="0"/>
              </a:rPr>
              <a:t>Evacuations, Curfews and Road Closures</a:t>
            </a:r>
          </a:p>
          <a:p>
            <a:pPr marL="742950" lvl="1" indent="-285750">
              <a:buFont typeface="Arial" panose="020B0604020202020204" pitchFamily="34" charset="0"/>
              <a:buChar char="•"/>
            </a:pPr>
            <a:r>
              <a:rPr lang="en-US" sz="1900" dirty="0">
                <a:solidFill>
                  <a:schemeClr val="tx2"/>
                </a:solidFill>
                <a:latin typeface="Franklin Gothic Book" panose="020B0503020102020204" pitchFamily="34" charset="0"/>
              </a:rPr>
              <a:t>Recovery Resources and Information</a:t>
            </a:r>
          </a:p>
          <a:p>
            <a:pPr marL="742950" lvl="1" indent="-285750">
              <a:buFont typeface="Arial" panose="020B0604020202020204" pitchFamily="34" charset="0"/>
              <a:buChar char="•"/>
            </a:pPr>
            <a:r>
              <a:rPr lang="en-US" sz="1900" dirty="0">
                <a:solidFill>
                  <a:schemeClr val="tx2"/>
                </a:solidFill>
                <a:latin typeface="Franklin Gothic Book" panose="020B0503020102020204" pitchFamily="34" charset="0"/>
              </a:rPr>
              <a:t>County Contact Information for Businesses</a:t>
            </a:r>
          </a:p>
        </p:txBody>
      </p:sp>
      <p:pic>
        <p:nvPicPr>
          <p:cNvPr id="7" name="Picture 6" descr="A picture containing graphical user interface&#10;&#10;AI-generated content may be incorrect.">
            <a:extLst>
              <a:ext uri="{FF2B5EF4-FFF2-40B4-BE49-F238E27FC236}">
                <a16:creationId xmlns:a16="http://schemas.microsoft.com/office/drawing/2014/main" id="{19F13432-4050-DC7B-07D3-C92B88B5C705}"/>
              </a:ext>
            </a:extLst>
          </p:cNvPr>
          <p:cNvPicPr>
            <a:picLocks noChangeAspect="1"/>
          </p:cNvPicPr>
          <p:nvPr/>
        </p:nvPicPr>
        <p:blipFill>
          <a:blip r:embed="rId3"/>
          <a:stretch>
            <a:fillRect/>
          </a:stretch>
        </p:blipFill>
        <p:spPr>
          <a:xfrm>
            <a:off x="6904186" y="1575459"/>
            <a:ext cx="5287813" cy="5282541"/>
          </a:xfrm>
          <a:prstGeom prst="rect">
            <a:avLst/>
          </a:prstGeom>
        </p:spPr>
      </p:pic>
      <p:sp>
        <p:nvSpPr>
          <p:cNvPr id="5" name="Rectangle 4">
            <a:extLst>
              <a:ext uri="{FF2B5EF4-FFF2-40B4-BE49-F238E27FC236}">
                <a16:creationId xmlns:a16="http://schemas.microsoft.com/office/drawing/2014/main" id="{2690F450-C393-C686-156A-D7046F098145}"/>
              </a:ext>
            </a:extLst>
          </p:cNvPr>
          <p:cNvSpPr/>
          <p:nvPr/>
        </p:nvSpPr>
        <p:spPr>
          <a:xfrm>
            <a:off x="154052" y="98720"/>
            <a:ext cx="11886678" cy="1378514"/>
          </a:xfrm>
          <a:prstGeom prst="rect">
            <a:avLst/>
          </a:prstGeom>
          <a:solidFill>
            <a:srgbClr val="00A65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9C2516D2-7526-4D33-A14D-BA3EFB776BA2}"/>
              </a:ext>
            </a:extLst>
          </p:cNvPr>
          <p:cNvSpPr>
            <a:spLocks noGrp="1"/>
          </p:cNvSpPr>
          <p:nvPr>
            <p:ph type="title"/>
          </p:nvPr>
        </p:nvSpPr>
        <p:spPr>
          <a:xfrm>
            <a:off x="1371597" y="348865"/>
            <a:ext cx="10044023" cy="877729"/>
          </a:xfrm>
        </p:spPr>
        <p:txBody>
          <a:bodyPr anchor="ctr">
            <a:normAutofit/>
          </a:bodyPr>
          <a:lstStyle/>
          <a:p>
            <a:r>
              <a:rPr lang="en-US" sz="4000" b="1" dirty="0">
                <a:solidFill>
                  <a:schemeClr val="bg1"/>
                </a:solidFill>
                <a:latin typeface="Franklin Gothic Book" panose="020B0503020102020204" pitchFamily="34" charset="0"/>
              </a:rPr>
              <a:t>ESF 18 Website</a:t>
            </a:r>
            <a:endParaRPr lang="en-US" sz="4000" dirty="0">
              <a:solidFill>
                <a:schemeClr val="bg1"/>
              </a:solidFill>
              <a:latin typeface="+mn-lt"/>
            </a:endParaRPr>
          </a:p>
        </p:txBody>
      </p:sp>
    </p:spTree>
    <p:extLst>
      <p:ext uri="{BB962C8B-B14F-4D97-AF65-F5344CB8AC3E}">
        <p14:creationId xmlns:p14="http://schemas.microsoft.com/office/powerpoint/2010/main" val="25557221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Content Placeholder 7">
            <a:extLst>
              <a:ext uri="{FF2B5EF4-FFF2-40B4-BE49-F238E27FC236}">
                <a16:creationId xmlns:a16="http://schemas.microsoft.com/office/drawing/2014/main" id="{6A0D5439-0651-C1A1-F508-F3C3100989A4}"/>
              </a:ext>
            </a:extLst>
          </p:cNvPr>
          <p:cNvSpPr>
            <a:spLocks noGrp="1"/>
          </p:cNvSpPr>
          <p:nvPr>
            <p:ph idx="1"/>
          </p:nvPr>
        </p:nvSpPr>
        <p:spPr>
          <a:xfrm>
            <a:off x="364066" y="1960447"/>
            <a:ext cx="11051554" cy="4351338"/>
          </a:xfrm>
        </p:spPr>
        <p:txBody>
          <a:bodyPr>
            <a:noAutofit/>
          </a:bodyPr>
          <a:lstStyle/>
          <a:p>
            <a:pPr marL="274320" indent="-274320">
              <a:lnSpc>
                <a:spcPct val="105000"/>
              </a:lnSpc>
              <a:buFont typeface="Arial" panose="020B0604020202020204" pitchFamily="34" charset="0"/>
              <a:buChar char="•"/>
              <a:defRPr/>
            </a:pPr>
            <a:r>
              <a:rPr lang="en-US" sz="2400" dirty="0">
                <a:solidFill>
                  <a:srgbClr val="7B8898"/>
                </a:solidFill>
                <a:latin typeface="Mercury SSm A"/>
              </a:rPr>
              <a:t>Florida Business Damage Assessment</a:t>
            </a:r>
          </a:p>
          <a:p>
            <a:pPr marL="731520" lvl="1" indent="-274320">
              <a:lnSpc>
                <a:spcPct val="105000"/>
              </a:lnSpc>
              <a:defRPr/>
            </a:pPr>
            <a:r>
              <a:rPr lang="en-US" sz="2000" dirty="0">
                <a:solidFill>
                  <a:srgbClr val="7B8898"/>
                </a:solidFill>
                <a:latin typeface="Mercury SSm A"/>
              </a:rPr>
              <a:t>Survey to document losses</a:t>
            </a:r>
            <a:r>
              <a:rPr lang="en-US" sz="2000" dirty="0">
                <a:latin typeface="Mercury SSm A"/>
              </a:rPr>
              <a:t>. </a:t>
            </a:r>
            <a:r>
              <a:rPr lang="en-US" sz="2000" dirty="0">
                <a:latin typeface="Mercury SSm A"/>
                <a:hlinkClick r:id="rId3">
                  <a:extLst>
                    <a:ext uri="{A12FA001-AC4F-418D-AE19-62706E023703}">
                      <ahyp:hlinkClr xmlns:ahyp="http://schemas.microsoft.com/office/drawing/2018/hyperlinkcolor" val="tx"/>
                    </a:ext>
                  </a:extLst>
                </a:hlinkClick>
              </a:rPr>
              <a:t>www.FloridaJobs.org/BDA</a:t>
            </a:r>
            <a:r>
              <a:rPr lang="en-US" sz="2000" dirty="0">
                <a:latin typeface="Mercury SSm A"/>
              </a:rPr>
              <a:t> (when activated)  </a:t>
            </a:r>
          </a:p>
          <a:p>
            <a:pPr marL="274320" indent="-274320">
              <a:lnSpc>
                <a:spcPct val="105000"/>
              </a:lnSpc>
              <a:buFont typeface="Arial" panose="020B0604020202020204" pitchFamily="34" charset="0"/>
              <a:buChar char="•"/>
              <a:defRPr/>
            </a:pPr>
            <a:r>
              <a:rPr lang="en-US" sz="2400" dirty="0">
                <a:solidFill>
                  <a:srgbClr val="7B8898"/>
                </a:solidFill>
                <a:latin typeface="Mercury SSm A"/>
              </a:rPr>
              <a:t>Florida Small Business Emergency Bridge Loan</a:t>
            </a:r>
          </a:p>
          <a:p>
            <a:pPr marL="731520" lvl="1" indent="-274320">
              <a:lnSpc>
                <a:spcPct val="105000"/>
              </a:lnSpc>
              <a:defRPr/>
            </a:pPr>
            <a:r>
              <a:rPr lang="en-US" sz="2000" dirty="0">
                <a:solidFill>
                  <a:srgbClr val="7B8898"/>
                </a:solidFill>
                <a:latin typeface="Mercury SSm A"/>
              </a:rPr>
              <a:t>Short-term, zero-interest working capital loans. </a:t>
            </a:r>
            <a:r>
              <a:rPr lang="en-US" sz="2000" dirty="0">
                <a:solidFill>
                  <a:srgbClr val="202452"/>
                </a:solidFill>
                <a:latin typeface="Mercury SSm A"/>
                <a:hlinkClick r:id="rId4">
                  <a:extLst>
                    <a:ext uri="{A12FA001-AC4F-418D-AE19-62706E023703}">
                      <ahyp:hlinkClr xmlns:ahyp="http://schemas.microsoft.com/office/drawing/2018/hyperlinkcolor" val="tx"/>
                    </a:ext>
                  </a:extLst>
                </a:hlinkClick>
              </a:rPr>
              <a:t>www.FloridaJobs.org/EBL</a:t>
            </a:r>
            <a:r>
              <a:rPr lang="en-US" sz="2000" dirty="0">
                <a:solidFill>
                  <a:srgbClr val="202452"/>
                </a:solidFill>
                <a:latin typeface="Mercury SSm A"/>
              </a:rPr>
              <a:t>   </a:t>
            </a:r>
          </a:p>
          <a:p>
            <a:pPr marL="274320" indent="-274320">
              <a:lnSpc>
                <a:spcPct val="105000"/>
              </a:lnSpc>
              <a:buFont typeface="Arial" panose="020B0604020202020204" pitchFamily="34" charset="0"/>
              <a:buChar char="•"/>
              <a:defRPr/>
            </a:pPr>
            <a:r>
              <a:rPr lang="en-US" sz="2400" dirty="0">
                <a:solidFill>
                  <a:srgbClr val="7B8898"/>
                </a:solidFill>
                <a:latin typeface="Mercury SSm A"/>
              </a:rPr>
              <a:t>Disaster Unemployment Assistance</a:t>
            </a:r>
          </a:p>
          <a:p>
            <a:pPr marL="731520" lvl="1" indent="-274320">
              <a:lnSpc>
                <a:spcPct val="105000"/>
              </a:lnSpc>
              <a:defRPr/>
            </a:pPr>
            <a:r>
              <a:rPr lang="en-US" sz="2000" dirty="0">
                <a:solidFill>
                  <a:srgbClr val="7B8898"/>
                </a:solidFill>
                <a:latin typeface="Mercury SSm A"/>
              </a:rPr>
              <a:t>Assistance to workers who become unemployed due to a major disaster</a:t>
            </a:r>
          </a:p>
          <a:p>
            <a:pPr marL="731520" lvl="1" indent="-274320">
              <a:lnSpc>
                <a:spcPct val="105000"/>
              </a:lnSpc>
              <a:defRPr/>
            </a:pPr>
            <a:r>
              <a:rPr lang="en-US" sz="2000" dirty="0">
                <a:solidFill>
                  <a:srgbClr val="202452"/>
                </a:solidFill>
                <a:latin typeface="Mercury SSm A"/>
                <a:hlinkClick r:id="rId5">
                  <a:extLst>
                    <a:ext uri="{A12FA001-AC4F-418D-AE19-62706E023703}">
                      <ahyp:hlinkClr xmlns:ahyp="http://schemas.microsoft.com/office/drawing/2018/hyperlinkcolor" val="tx"/>
                    </a:ext>
                  </a:extLst>
                </a:hlinkClick>
              </a:rPr>
              <a:t>www.FloridaJobs.org/DUA</a:t>
            </a:r>
            <a:r>
              <a:rPr lang="en-US" sz="2000" dirty="0">
                <a:solidFill>
                  <a:srgbClr val="202452"/>
                </a:solidFill>
                <a:latin typeface="Mercury SSm A"/>
              </a:rPr>
              <a:t> (when activated)</a:t>
            </a:r>
          </a:p>
          <a:p>
            <a:pPr marL="274320" indent="-274320">
              <a:lnSpc>
                <a:spcPct val="105000"/>
              </a:lnSpc>
              <a:buFont typeface="Arial" panose="020B0604020202020204" pitchFamily="34" charset="0"/>
              <a:buChar char="•"/>
              <a:defRPr/>
            </a:pPr>
            <a:r>
              <a:rPr lang="en-US" sz="2400" dirty="0">
                <a:solidFill>
                  <a:srgbClr val="7B8898"/>
                </a:solidFill>
                <a:latin typeface="Mercury SSm A"/>
              </a:rPr>
              <a:t>Dislocated Worker Grant</a:t>
            </a:r>
          </a:p>
          <a:p>
            <a:pPr marL="731520" lvl="1" indent="-274320">
              <a:lnSpc>
                <a:spcPct val="105000"/>
              </a:lnSpc>
              <a:defRPr/>
            </a:pPr>
            <a:r>
              <a:rPr lang="en-US" sz="2000" dirty="0">
                <a:solidFill>
                  <a:srgbClr val="7B8898"/>
                </a:solidFill>
                <a:latin typeface="Mercury SSm A"/>
              </a:rPr>
              <a:t>Temporary disaster relief jobs for dislocated workers</a:t>
            </a:r>
          </a:p>
          <a:p>
            <a:pPr marL="731520" lvl="1" indent="-274320">
              <a:lnSpc>
                <a:spcPct val="105000"/>
              </a:lnSpc>
              <a:defRPr/>
            </a:pPr>
            <a:r>
              <a:rPr lang="en-US" sz="2000" dirty="0">
                <a:solidFill>
                  <a:srgbClr val="202452"/>
                </a:solidFill>
                <a:latin typeface="Mercury SSm A"/>
                <a:hlinkClick r:id="rId6">
                  <a:extLst>
                    <a:ext uri="{A12FA001-AC4F-418D-AE19-62706E023703}">
                      <ahyp:hlinkClr xmlns:ahyp="http://schemas.microsoft.com/office/drawing/2018/hyperlinkcolor" val="tx"/>
                    </a:ext>
                  </a:extLst>
                </a:hlinkClick>
              </a:rPr>
              <a:t>www.floridajobs.org/disaster-recovery-dislocated-worker-grants</a:t>
            </a:r>
            <a:r>
              <a:rPr lang="en-US" sz="2000" dirty="0">
                <a:solidFill>
                  <a:srgbClr val="202452"/>
                </a:solidFill>
                <a:latin typeface="Mercury SSm A"/>
              </a:rPr>
              <a:t> (when activated)</a:t>
            </a:r>
          </a:p>
        </p:txBody>
      </p:sp>
      <p:pic>
        <p:nvPicPr>
          <p:cNvPr id="8" name="Content Placeholder 4" descr="Icon&#10;&#10;Description automatically generated">
            <a:extLst>
              <a:ext uri="{FF2B5EF4-FFF2-40B4-BE49-F238E27FC236}">
                <a16:creationId xmlns:a16="http://schemas.microsoft.com/office/drawing/2014/main" id="{0A641D06-E908-7F86-0697-79E82D54B154}"/>
              </a:ext>
            </a:extLst>
          </p:cNvPr>
          <p:cNvPicPr>
            <a:picLocks noChangeAspect="1"/>
          </p:cNvPicPr>
          <p:nvPr/>
        </p:nvPicPr>
        <p:blipFill>
          <a:blip r:embed="rId7"/>
          <a:srcRect/>
          <a:stretch/>
        </p:blipFill>
        <p:spPr>
          <a:xfrm>
            <a:off x="11182350" y="5859901"/>
            <a:ext cx="882130" cy="899379"/>
          </a:xfrm>
          <a:prstGeom prst="rect">
            <a:avLst/>
          </a:prstGeom>
        </p:spPr>
      </p:pic>
      <p:sp>
        <p:nvSpPr>
          <p:cNvPr id="3" name="Rectangle 2">
            <a:extLst>
              <a:ext uri="{FF2B5EF4-FFF2-40B4-BE49-F238E27FC236}">
                <a16:creationId xmlns:a16="http://schemas.microsoft.com/office/drawing/2014/main" id="{FDD45342-3E07-0ADD-75B0-23AD12A04D6F}"/>
              </a:ext>
            </a:extLst>
          </p:cNvPr>
          <p:cNvSpPr/>
          <p:nvPr/>
        </p:nvSpPr>
        <p:spPr>
          <a:xfrm>
            <a:off x="154052" y="98720"/>
            <a:ext cx="11886678" cy="1378514"/>
          </a:xfrm>
          <a:prstGeom prst="rect">
            <a:avLst/>
          </a:prstGeom>
          <a:solidFill>
            <a:srgbClr val="00A65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9C2516D2-7526-4D33-A14D-BA3EFB776BA2}"/>
              </a:ext>
            </a:extLst>
          </p:cNvPr>
          <p:cNvSpPr>
            <a:spLocks noGrp="1"/>
          </p:cNvSpPr>
          <p:nvPr>
            <p:ph type="title"/>
          </p:nvPr>
        </p:nvSpPr>
        <p:spPr>
          <a:xfrm>
            <a:off x="1371597" y="348865"/>
            <a:ext cx="10044023" cy="877729"/>
          </a:xfrm>
        </p:spPr>
        <p:txBody>
          <a:bodyPr anchor="ctr">
            <a:normAutofit/>
          </a:bodyPr>
          <a:lstStyle/>
          <a:p>
            <a:r>
              <a:rPr lang="en-US" sz="4000" b="1" dirty="0">
                <a:solidFill>
                  <a:schemeClr val="bg1"/>
                </a:solidFill>
                <a:latin typeface="Franklin Gothic Book" panose="020B0503020102020204" pitchFamily="34" charset="0"/>
              </a:rPr>
              <a:t>FloridaCommerce Resources</a:t>
            </a:r>
            <a:endParaRPr lang="en-US" sz="4000" dirty="0">
              <a:solidFill>
                <a:schemeClr val="bg1"/>
              </a:solidFill>
              <a:latin typeface="+mn-lt"/>
            </a:endParaRPr>
          </a:p>
        </p:txBody>
      </p:sp>
    </p:spTree>
    <p:extLst>
      <p:ext uri="{BB962C8B-B14F-4D97-AF65-F5344CB8AC3E}">
        <p14:creationId xmlns:p14="http://schemas.microsoft.com/office/powerpoint/2010/main" val="376266920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Content Placeholder 2">
            <a:extLst>
              <a:ext uri="{FF2B5EF4-FFF2-40B4-BE49-F238E27FC236}">
                <a16:creationId xmlns:a16="http://schemas.microsoft.com/office/drawing/2014/main" id="{D80D015B-EBE5-7B35-A220-AB1EE9B4DF7B}"/>
              </a:ext>
            </a:extLst>
          </p:cNvPr>
          <p:cNvSpPr>
            <a:spLocks noGrp="1"/>
          </p:cNvSpPr>
          <p:nvPr>
            <p:ph idx="1"/>
          </p:nvPr>
        </p:nvSpPr>
        <p:spPr>
          <a:xfrm>
            <a:off x="838200" y="1825625"/>
            <a:ext cx="10515600" cy="1128590"/>
          </a:xfrm>
        </p:spPr>
        <p:txBody>
          <a:bodyPr>
            <a:normAutofit fontScale="85000" lnSpcReduction="20000"/>
          </a:bodyPr>
          <a:lstStyle/>
          <a:p>
            <a:r>
              <a:rPr lang="en-US" sz="3600" dirty="0">
                <a:latin typeface="Franklin Gothic Book" panose="020B0503020102020204" pitchFamily="34" charset="0"/>
              </a:rPr>
              <a:t> All disaster response and recovery efforts start and end at the </a:t>
            </a:r>
            <a:r>
              <a:rPr lang="en-US" sz="3600" b="1" dirty="0">
                <a:latin typeface="Franklin Gothic Book" panose="020B0503020102020204" pitchFamily="34" charset="0"/>
              </a:rPr>
              <a:t>LOCAL</a:t>
            </a:r>
            <a:r>
              <a:rPr lang="en-US" sz="3600" dirty="0">
                <a:latin typeface="Franklin Gothic Book" panose="020B0503020102020204" pitchFamily="34" charset="0"/>
              </a:rPr>
              <a:t> level.</a:t>
            </a:r>
          </a:p>
          <a:p>
            <a:pPr lvl="1"/>
            <a:r>
              <a:rPr lang="en-US" sz="3000" dirty="0">
                <a:latin typeface="Franklin Gothic Book" panose="020B0503020102020204" pitchFamily="34" charset="0"/>
              </a:rPr>
              <a:t>Initial reach should be to your City, County EM personnel</a:t>
            </a:r>
          </a:p>
          <a:p>
            <a:pPr marL="457200" lvl="1" indent="0">
              <a:buNone/>
            </a:pPr>
            <a:endParaRPr lang="en-US" sz="3200" dirty="0">
              <a:latin typeface="Franklin Gothic Book" panose="020B0503020102020204" pitchFamily="34" charset="0"/>
            </a:endParaRPr>
          </a:p>
        </p:txBody>
      </p:sp>
      <p:sp>
        <p:nvSpPr>
          <p:cNvPr id="8" name="TextBox 7">
            <a:extLst>
              <a:ext uri="{FF2B5EF4-FFF2-40B4-BE49-F238E27FC236}">
                <a16:creationId xmlns:a16="http://schemas.microsoft.com/office/drawing/2014/main" id="{C24D887E-5292-6461-6144-30CFDAC664DE}"/>
              </a:ext>
            </a:extLst>
          </p:cNvPr>
          <p:cNvSpPr txBox="1"/>
          <p:nvPr/>
        </p:nvSpPr>
        <p:spPr>
          <a:xfrm>
            <a:off x="416754" y="3089152"/>
            <a:ext cx="8964751" cy="2000548"/>
          </a:xfrm>
          <a:prstGeom prst="rect">
            <a:avLst/>
          </a:prstGeom>
          <a:noFill/>
        </p:spPr>
        <p:txBody>
          <a:bodyPr wrap="square">
            <a:spAutoFit/>
          </a:bodyPr>
          <a:lstStyle/>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1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rPr>
              <a:t>Next level efforts </a:t>
            </a:r>
            <a:r>
              <a:rPr kumimoji="0" lang="en-US" sz="32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rPr>
              <a:t>to provide support and resources when agencies are overwhelmed</a:t>
            </a:r>
            <a:endParaRPr kumimoji="0" lang="en-US" sz="31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endParaRPr>
          </a:p>
          <a:p>
            <a:pPr marL="12001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0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rPr>
              <a:t>State officials</a:t>
            </a:r>
          </a:p>
          <a:p>
            <a:pPr marL="12001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0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rPr>
              <a:t>Federal officials </a:t>
            </a:r>
          </a:p>
        </p:txBody>
      </p:sp>
      <p:pic>
        <p:nvPicPr>
          <p:cNvPr id="9" name="Content Placeholder 4">
            <a:extLst>
              <a:ext uri="{FF2B5EF4-FFF2-40B4-BE49-F238E27FC236}">
                <a16:creationId xmlns:a16="http://schemas.microsoft.com/office/drawing/2014/main" id="{6D4B84E4-032B-18B4-6177-FBAD46DAA1AC}"/>
              </a:ext>
            </a:extLst>
          </p:cNvPr>
          <p:cNvPicPr>
            <a:picLocks noChangeAspect="1"/>
          </p:cNvPicPr>
          <p:nvPr/>
        </p:nvPicPr>
        <p:blipFill>
          <a:blip r:embed="rId3"/>
          <a:srcRect/>
          <a:stretch/>
        </p:blipFill>
        <p:spPr>
          <a:xfrm>
            <a:off x="11157470" y="5840088"/>
            <a:ext cx="882130" cy="899379"/>
          </a:xfrm>
          <a:prstGeom prst="rect">
            <a:avLst/>
          </a:prstGeom>
        </p:spPr>
      </p:pic>
      <p:sp>
        <p:nvSpPr>
          <p:cNvPr id="3" name="Rectangle 2">
            <a:extLst>
              <a:ext uri="{FF2B5EF4-FFF2-40B4-BE49-F238E27FC236}">
                <a16:creationId xmlns:a16="http://schemas.microsoft.com/office/drawing/2014/main" id="{65A3FCBF-8372-A14B-CAAF-2A6278911D39}"/>
              </a:ext>
            </a:extLst>
          </p:cNvPr>
          <p:cNvSpPr/>
          <p:nvPr/>
        </p:nvSpPr>
        <p:spPr>
          <a:xfrm>
            <a:off x="154052" y="98720"/>
            <a:ext cx="11886678" cy="1378514"/>
          </a:xfrm>
          <a:prstGeom prst="rect">
            <a:avLst/>
          </a:prstGeom>
          <a:solidFill>
            <a:srgbClr val="00A65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9C2516D2-7526-4D33-A14D-BA3EFB776BA2}"/>
              </a:ext>
            </a:extLst>
          </p:cNvPr>
          <p:cNvSpPr>
            <a:spLocks noGrp="1"/>
          </p:cNvSpPr>
          <p:nvPr>
            <p:ph type="title"/>
          </p:nvPr>
        </p:nvSpPr>
        <p:spPr>
          <a:xfrm>
            <a:off x="1113447" y="326830"/>
            <a:ext cx="10044023" cy="877729"/>
          </a:xfrm>
        </p:spPr>
        <p:txBody>
          <a:bodyPr anchor="ctr">
            <a:normAutofit/>
          </a:bodyPr>
          <a:lstStyle/>
          <a:p>
            <a:r>
              <a:rPr lang="en-US" sz="4000" dirty="0">
                <a:solidFill>
                  <a:schemeClr val="bg1"/>
                </a:solidFill>
                <a:latin typeface="Franklin Gothic Book" panose="020B0503020102020204" pitchFamily="34" charset="0"/>
              </a:rPr>
              <a:t>Local and County Ownership	</a:t>
            </a:r>
            <a:endParaRPr lang="en-US" sz="4000" dirty="0">
              <a:solidFill>
                <a:schemeClr val="bg1"/>
              </a:solidFill>
              <a:latin typeface="+mn-lt"/>
            </a:endParaRPr>
          </a:p>
        </p:txBody>
      </p:sp>
    </p:spTree>
    <p:extLst>
      <p:ext uri="{BB962C8B-B14F-4D97-AF65-F5344CB8AC3E}">
        <p14:creationId xmlns:p14="http://schemas.microsoft.com/office/powerpoint/2010/main" val="44861051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C4B73-80C3-3ED4-CC82-56C50ACCE364}"/>
              </a:ext>
            </a:extLst>
          </p:cNvPr>
          <p:cNvSpPr>
            <a:spLocks noGrp="1"/>
          </p:cNvSpPr>
          <p:nvPr>
            <p:ph type="title"/>
          </p:nvPr>
        </p:nvSpPr>
        <p:spPr>
          <a:xfrm>
            <a:off x="838200" y="2766218"/>
            <a:ext cx="10515600" cy="1325563"/>
          </a:xfrm>
        </p:spPr>
        <p:txBody>
          <a:bodyPr/>
          <a:lstStyle/>
          <a:p>
            <a:r>
              <a:rPr lang="en-US" b="1" dirty="0">
                <a:solidFill>
                  <a:srgbClr val="04A651"/>
                </a:solidFill>
                <a:latin typeface="Franklin Gothic Book" panose="020B0503020102020204" pitchFamily="34" charset="0"/>
              </a:rPr>
              <a:t>Questions &amp; Answers?</a:t>
            </a:r>
          </a:p>
        </p:txBody>
      </p:sp>
      <p:pic>
        <p:nvPicPr>
          <p:cNvPr id="6" name="Content Placeholder 4">
            <a:extLst>
              <a:ext uri="{FF2B5EF4-FFF2-40B4-BE49-F238E27FC236}">
                <a16:creationId xmlns:a16="http://schemas.microsoft.com/office/drawing/2014/main" id="{EE5A0F19-EBDC-82AF-3EA8-E9EF5FA73E1A}"/>
              </a:ext>
            </a:extLst>
          </p:cNvPr>
          <p:cNvPicPr>
            <a:picLocks noChangeAspect="1"/>
          </p:cNvPicPr>
          <p:nvPr/>
        </p:nvPicPr>
        <p:blipFill>
          <a:blip r:embed="rId2"/>
          <a:srcRect/>
          <a:stretch/>
        </p:blipFill>
        <p:spPr>
          <a:xfrm>
            <a:off x="11182350" y="5859901"/>
            <a:ext cx="882130" cy="899379"/>
          </a:xfrm>
          <a:prstGeom prst="rect">
            <a:avLst/>
          </a:prstGeom>
        </p:spPr>
      </p:pic>
      <p:pic>
        <p:nvPicPr>
          <p:cNvPr id="3" name="Graphic 2" descr="Questions">
            <a:extLst>
              <a:ext uri="{FF2B5EF4-FFF2-40B4-BE49-F238E27FC236}">
                <a16:creationId xmlns:a16="http://schemas.microsoft.com/office/drawing/2014/main" id="{C79C21DA-C016-25C1-A40C-C7C4A6CA13C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040590" y="1718141"/>
            <a:ext cx="4141760" cy="4141760"/>
          </a:xfrm>
          <a:custGeom>
            <a:avLst/>
            <a:gdLst/>
            <a:ahLst/>
            <a:cxnLst/>
            <a:rect l="l" t="t" r="r" b="b"/>
            <a:pathLst>
              <a:path w="4141760" h="4377846">
                <a:moveTo>
                  <a:pt x="0" y="0"/>
                </a:moveTo>
                <a:lnTo>
                  <a:pt x="4141760" y="0"/>
                </a:lnTo>
                <a:lnTo>
                  <a:pt x="4141760" y="4377846"/>
                </a:lnTo>
                <a:lnTo>
                  <a:pt x="0" y="4377846"/>
                </a:lnTo>
                <a:close/>
              </a:path>
            </a:pathLst>
          </a:custGeom>
        </p:spPr>
      </p:pic>
    </p:spTree>
    <p:extLst>
      <p:ext uri="{BB962C8B-B14F-4D97-AF65-F5344CB8AC3E}">
        <p14:creationId xmlns:p14="http://schemas.microsoft.com/office/powerpoint/2010/main" val="3521328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iterate>
                                    <p:tmPct val="10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7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C4B73-80C3-3ED4-CC82-56C50ACCE364}"/>
              </a:ext>
            </a:extLst>
          </p:cNvPr>
          <p:cNvSpPr>
            <a:spLocks noGrp="1"/>
          </p:cNvSpPr>
          <p:nvPr>
            <p:ph type="title"/>
          </p:nvPr>
        </p:nvSpPr>
        <p:spPr>
          <a:xfrm>
            <a:off x="838200" y="500062"/>
            <a:ext cx="10515600" cy="1325563"/>
          </a:xfrm>
        </p:spPr>
        <p:txBody>
          <a:bodyPr/>
          <a:lstStyle/>
          <a:p>
            <a:r>
              <a:rPr lang="en-US" b="1" dirty="0">
                <a:solidFill>
                  <a:srgbClr val="04A651"/>
                </a:solidFill>
                <a:latin typeface="Franklin Gothic Book" panose="020B0503020102020204" pitchFamily="34" charset="0"/>
              </a:rPr>
              <a:t>Contact Us</a:t>
            </a:r>
          </a:p>
        </p:txBody>
      </p:sp>
      <p:pic>
        <p:nvPicPr>
          <p:cNvPr id="6" name="Content Placeholder 4">
            <a:extLst>
              <a:ext uri="{FF2B5EF4-FFF2-40B4-BE49-F238E27FC236}">
                <a16:creationId xmlns:a16="http://schemas.microsoft.com/office/drawing/2014/main" id="{EE5A0F19-EBDC-82AF-3EA8-E9EF5FA73E1A}"/>
              </a:ext>
            </a:extLst>
          </p:cNvPr>
          <p:cNvPicPr>
            <a:picLocks noChangeAspect="1"/>
          </p:cNvPicPr>
          <p:nvPr/>
        </p:nvPicPr>
        <p:blipFill>
          <a:blip r:embed="rId3"/>
          <a:srcRect/>
          <a:stretch/>
        </p:blipFill>
        <p:spPr>
          <a:xfrm>
            <a:off x="11182350" y="5859901"/>
            <a:ext cx="882130" cy="899379"/>
          </a:xfrm>
          <a:prstGeom prst="rect">
            <a:avLst/>
          </a:prstGeom>
        </p:spPr>
      </p:pic>
      <p:sp>
        <p:nvSpPr>
          <p:cNvPr id="3" name="Rectangle 2">
            <a:extLst>
              <a:ext uri="{FF2B5EF4-FFF2-40B4-BE49-F238E27FC236}">
                <a16:creationId xmlns:a16="http://schemas.microsoft.com/office/drawing/2014/main" id="{1FAE4F3C-51C3-289E-D484-FA26A8B74053}"/>
              </a:ext>
            </a:extLst>
          </p:cNvPr>
          <p:cNvSpPr/>
          <p:nvPr/>
        </p:nvSpPr>
        <p:spPr>
          <a:xfrm>
            <a:off x="1254673" y="2257936"/>
            <a:ext cx="6259920"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4A651"/>
                </a:solidFill>
                <a:effectLst/>
                <a:uLnTx/>
                <a:uFillTx/>
                <a:latin typeface="Century Gothic" panose="020B0502020202020204" pitchFamily="34" charset="0"/>
                <a:ea typeface="+mn-ea"/>
                <a:cs typeface="Arial" panose="020B0604020202020204" pitchFamily="34" charset="0"/>
              </a:rPr>
              <a:t>Thank You!</a:t>
            </a:r>
          </a:p>
        </p:txBody>
      </p:sp>
      <p:sp>
        <p:nvSpPr>
          <p:cNvPr id="4" name="Rectangle 3">
            <a:extLst>
              <a:ext uri="{FF2B5EF4-FFF2-40B4-BE49-F238E27FC236}">
                <a16:creationId xmlns:a16="http://schemas.microsoft.com/office/drawing/2014/main" id="{57FDA2A8-A302-DCD2-6829-5F5E1050D92F}"/>
              </a:ext>
            </a:extLst>
          </p:cNvPr>
          <p:cNvSpPr/>
          <p:nvPr/>
        </p:nvSpPr>
        <p:spPr>
          <a:xfrm>
            <a:off x="1254673" y="2685588"/>
            <a:ext cx="6104157"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7B8898"/>
                </a:solidFill>
                <a:effectLst/>
                <a:uLnTx/>
                <a:uFillTx/>
                <a:latin typeface="Calibri" panose="020F0502020204030204"/>
                <a:ea typeface="Open Sans" panose="020B0606030504020204" pitchFamily="34" charset="0"/>
                <a:cs typeface="Open Sans" panose="020B0606030504020204" pitchFamily="34" charset="0"/>
              </a:rPr>
              <a:t>If you have questions or comments about this presentation, please contact us.</a:t>
            </a:r>
          </a:p>
        </p:txBody>
      </p:sp>
      <p:pic>
        <p:nvPicPr>
          <p:cNvPr id="9" name="Graphic 8" descr="Envelope with solid fill">
            <a:extLst>
              <a:ext uri="{FF2B5EF4-FFF2-40B4-BE49-F238E27FC236}">
                <a16:creationId xmlns:a16="http://schemas.microsoft.com/office/drawing/2014/main" id="{3C7D7659-2219-5290-C1AA-AC7E35120063}"/>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1254673" y="3539454"/>
            <a:ext cx="1097280" cy="1097280"/>
          </a:xfrm>
          <a:prstGeom prst="rect">
            <a:avLst/>
          </a:prstGeom>
        </p:spPr>
      </p:pic>
      <p:sp>
        <p:nvSpPr>
          <p:cNvPr id="12" name="Rectangle 11">
            <a:extLst>
              <a:ext uri="{FF2B5EF4-FFF2-40B4-BE49-F238E27FC236}">
                <a16:creationId xmlns:a16="http://schemas.microsoft.com/office/drawing/2014/main" id="{BE962916-DE28-E340-2D00-AAA055148AEB}"/>
              </a:ext>
            </a:extLst>
          </p:cNvPr>
          <p:cNvSpPr/>
          <p:nvPr/>
        </p:nvSpPr>
        <p:spPr>
          <a:xfrm>
            <a:off x="2415745" y="3559516"/>
            <a:ext cx="6217312" cy="273921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4A651"/>
                </a:solidFill>
                <a:effectLst/>
                <a:uLnTx/>
                <a:uFillTx/>
                <a:latin typeface="Calibri" panose="020F0502020204030204"/>
                <a:ea typeface="Open Sans" panose="020B0606030504020204" pitchFamily="34" charset="0"/>
                <a:cs typeface="Arial" panose="020B0604020202020204" pitchFamily="34" charset="0"/>
              </a:rPr>
              <a:t>Steven Wood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7B8898"/>
                </a:solidFill>
                <a:effectLst/>
                <a:uLnTx/>
                <a:uFillTx/>
                <a:latin typeface="Calibri" panose="020F0502020204030204"/>
                <a:ea typeface="Open Sans" panose="020B0606030504020204" pitchFamily="34" charset="0"/>
                <a:cs typeface="Arial" panose="020B0604020202020204" pitchFamily="34" charset="0"/>
              </a:rPr>
              <a:t>Email:  </a:t>
            </a:r>
            <a:r>
              <a:rPr kumimoji="0" lang="en-US" sz="2000" b="0" i="0" u="none" strike="noStrike" kern="1200" cap="none" spc="0" normalizeH="0" baseline="0" noProof="0" dirty="0">
                <a:ln>
                  <a:noFill/>
                </a:ln>
                <a:solidFill>
                  <a:srgbClr val="7B8898"/>
                </a:solidFill>
                <a:effectLst/>
                <a:uLnTx/>
                <a:uFillTx/>
                <a:latin typeface="Calibri" panose="020F0502020204030204"/>
                <a:ea typeface="Open Sans" panose="020B0606030504020204" pitchFamily="34" charset="0"/>
                <a:cs typeface="Open Sans" panose="020B0606030504020204" pitchFamily="34" charset="0"/>
              </a:rPr>
              <a:t>steven.wood@Commerce.fl.gov</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7B8898"/>
                </a:solidFill>
                <a:effectLst/>
                <a:uLnTx/>
                <a:uFillTx/>
                <a:latin typeface="Calibri" panose="020F0502020204030204"/>
                <a:ea typeface="Open Sans" panose="020B0606030504020204" pitchFamily="34" charset="0"/>
                <a:cs typeface="Open Sans" panose="020B0606030504020204" pitchFamily="34" charset="0"/>
              </a:rPr>
              <a:t>Office: </a:t>
            </a:r>
            <a:r>
              <a:rPr kumimoji="0" lang="en-US" sz="2000" b="0" i="0" u="none" strike="noStrike" kern="1200" cap="none" spc="0" normalizeH="0" baseline="0" noProof="0" dirty="0">
                <a:ln>
                  <a:noFill/>
                </a:ln>
                <a:solidFill>
                  <a:srgbClr val="7B8898"/>
                </a:solidFill>
                <a:effectLst/>
                <a:uLnTx/>
                <a:uFillTx/>
                <a:latin typeface="Calibri" panose="020F0502020204030204"/>
                <a:ea typeface="Open Sans" panose="020B0606030504020204" pitchFamily="34" charset="0"/>
                <a:cs typeface="Open Sans" panose="020B0606030504020204" pitchFamily="34" charset="0"/>
              </a:rPr>
              <a:t>Communications and External Affairs</a:t>
            </a:r>
            <a:endParaRPr kumimoji="0" lang="en-US" sz="2000" b="1" i="0" u="none" strike="noStrike" kern="1200" cap="none" spc="0" normalizeH="0" baseline="0" noProof="0" dirty="0">
              <a:ln>
                <a:noFill/>
              </a:ln>
              <a:solidFill>
                <a:srgbClr val="04A651"/>
              </a:solidFill>
              <a:effectLst/>
              <a:uLnTx/>
              <a:uFillTx/>
              <a:latin typeface="Calibri" panose="020F0502020204030204"/>
              <a:ea typeface="Open Sans" panose="020B0606030504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4A651"/>
              </a:solidFill>
              <a:effectLst/>
              <a:uLnTx/>
              <a:uFillTx/>
              <a:latin typeface="Calibri" panose="020F0502020204030204"/>
              <a:ea typeface="Open Sans" panose="020B0606030504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4A651"/>
                </a:solidFill>
                <a:effectLst/>
                <a:uLnTx/>
                <a:uFillTx/>
                <a:latin typeface="Calibri" panose="020F0502020204030204"/>
                <a:ea typeface="Open Sans" panose="020B0606030504020204" pitchFamily="34" charset="0"/>
                <a:cs typeface="Arial" panose="020B0604020202020204" pitchFamily="34" charset="0"/>
              </a:rPr>
              <a:t>Kimberley Perry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7B8898"/>
                </a:solidFill>
                <a:effectLst/>
                <a:uLnTx/>
                <a:uFillTx/>
                <a:latin typeface="Calibri" panose="020F0502020204030204"/>
                <a:ea typeface="Open Sans" panose="020B0606030504020204" pitchFamily="34" charset="0"/>
                <a:cs typeface="Arial" panose="020B0604020202020204" pitchFamily="34" charset="0"/>
              </a:rPr>
              <a:t>Email:  </a:t>
            </a:r>
            <a:r>
              <a:rPr kumimoji="0" lang="en-US" sz="2000" b="0" i="0" u="none" strike="noStrike" kern="1200" cap="none" spc="0" normalizeH="0" baseline="0" noProof="0" dirty="0">
                <a:ln>
                  <a:noFill/>
                </a:ln>
                <a:solidFill>
                  <a:srgbClr val="7B8898"/>
                </a:solidFill>
                <a:effectLst/>
                <a:uLnTx/>
                <a:uFillTx/>
                <a:latin typeface="Calibri" panose="020F0502020204030204"/>
                <a:ea typeface="Open Sans" panose="020B0606030504020204" pitchFamily="34" charset="0"/>
                <a:cs typeface="Open Sans" panose="020B0606030504020204" pitchFamily="34" charset="0"/>
              </a:rPr>
              <a:t>kimberley.</a:t>
            </a:r>
            <a:r>
              <a:rPr kumimoji="0" lang="en-US" sz="2000" b="0" i="0" u="none" strike="noStrike" kern="1200" cap="none" spc="0" normalizeH="0" baseline="0" noProof="0">
                <a:ln>
                  <a:noFill/>
                </a:ln>
                <a:solidFill>
                  <a:srgbClr val="7B8898"/>
                </a:solidFill>
                <a:effectLst/>
                <a:uLnTx/>
                <a:uFillTx/>
                <a:latin typeface="Calibri" panose="020F0502020204030204"/>
                <a:ea typeface="Open Sans" panose="020B0606030504020204" pitchFamily="34" charset="0"/>
                <a:cs typeface="Open Sans" panose="020B0606030504020204" pitchFamily="34" charset="0"/>
              </a:rPr>
              <a:t>perry@Commerce</a:t>
            </a:r>
            <a:r>
              <a:rPr kumimoji="0" lang="en-US" sz="2000" b="0" i="0" u="none" strike="noStrike" kern="1200" cap="none" spc="0" normalizeH="0" baseline="0" noProof="0" dirty="0">
                <a:ln>
                  <a:noFill/>
                </a:ln>
                <a:solidFill>
                  <a:srgbClr val="7B8898"/>
                </a:solidFill>
                <a:effectLst/>
                <a:uLnTx/>
                <a:uFillTx/>
                <a:latin typeface="Calibri" panose="020F0502020204030204"/>
                <a:ea typeface="Open Sans" panose="020B0606030504020204" pitchFamily="34" charset="0"/>
                <a:cs typeface="Open Sans" panose="020B0606030504020204" pitchFamily="34" charset="0"/>
              </a:rPr>
              <a:t>.fl.gov</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7B8898"/>
                </a:solidFill>
                <a:effectLst/>
                <a:uLnTx/>
                <a:uFillTx/>
                <a:latin typeface="Calibri" panose="020F0502020204030204"/>
                <a:ea typeface="Open Sans" panose="020B0606030504020204" pitchFamily="34" charset="0"/>
                <a:cs typeface="Open Sans" panose="020B0606030504020204" pitchFamily="34" charset="0"/>
              </a:rPr>
              <a:t>Office: </a:t>
            </a:r>
            <a:r>
              <a:rPr kumimoji="0" lang="en-US" sz="2000" b="0" i="0" u="none" strike="noStrike" kern="1200" cap="none" spc="0" normalizeH="0" baseline="0" noProof="0" dirty="0">
                <a:ln>
                  <a:noFill/>
                </a:ln>
                <a:solidFill>
                  <a:srgbClr val="7B8898"/>
                </a:solidFill>
                <a:effectLst/>
                <a:uLnTx/>
                <a:uFillTx/>
                <a:latin typeface="Calibri" panose="020F0502020204030204"/>
                <a:ea typeface="Open Sans" panose="020B0606030504020204" pitchFamily="34" charset="0"/>
                <a:cs typeface="Open Sans" panose="020B0606030504020204" pitchFamily="34" charset="0"/>
              </a:rPr>
              <a:t>Communications and External Affairs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7B8898"/>
              </a:solidFill>
              <a:effectLst/>
              <a:uLnTx/>
              <a:uFillTx/>
              <a:latin typeface="Calibri" panose="020F0502020204030204"/>
              <a:ea typeface="Open Sans" panose="020B0606030504020204" pitchFamily="34" charset="0"/>
              <a:cs typeface="Open Sans" panose="020B0606030504020204" pitchFamily="34" charset="0"/>
            </a:endParaRPr>
          </a:p>
        </p:txBody>
      </p:sp>
      <p:pic>
        <p:nvPicPr>
          <p:cNvPr id="5" name="Graphic 4" descr="Envelope with solid fill">
            <a:extLst>
              <a:ext uri="{FF2B5EF4-FFF2-40B4-BE49-F238E27FC236}">
                <a16:creationId xmlns:a16="http://schemas.microsoft.com/office/drawing/2014/main" id="{98BBBD17-A810-090B-A372-AA2231270E79}"/>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1254673" y="4866454"/>
            <a:ext cx="1097280" cy="1097280"/>
          </a:xfrm>
          <a:prstGeom prst="rect">
            <a:avLst/>
          </a:prstGeom>
        </p:spPr>
      </p:pic>
    </p:spTree>
    <p:extLst>
      <p:ext uri="{BB962C8B-B14F-4D97-AF65-F5344CB8AC3E}">
        <p14:creationId xmlns:p14="http://schemas.microsoft.com/office/powerpoint/2010/main" val="5033278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normAutofit/>
          </a:bodyPr>
          <a:lstStyle/>
          <a:p>
            <a:r>
              <a:rPr lang="en-US" sz="3200" dirty="0"/>
              <a:t>June 26, 2025</a:t>
            </a:r>
          </a:p>
        </p:txBody>
      </p:sp>
      <p:sp>
        <p:nvSpPr>
          <p:cNvPr id="3" name="Title 2"/>
          <p:cNvSpPr>
            <a:spLocks noGrp="1"/>
          </p:cNvSpPr>
          <p:nvPr>
            <p:ph type="ctrTitle"/>
          </p:nvPr>
        </p:nvSpPr>
        <p:spPr>
          <a:xfrm>
            <a:off x="914400" y="1498601"/>
            <a:ext cx="10363200" cy="1470025"/>
          </a:xfrm>
        </p:spPr>
        <p:txBody>
          <a:bodyPr/>
          <a:lstStyle/>
          <a:p>
            <a:r>
              <a:rPr lang="en-US" b="1" dirty="0"/>
              <a:t>Hurricane Preparedness</a:t>
            </a:r>
            <a:br>
              <a:rPr lang="en-US" b="1" dirty="0"/>
            </a:br>
            <a:endParaRPr lang="en-US" b="1" dirty="0"/>
          </a:p>
        </p:txBody>
      </p:sp>
    </p:spTree>
    <p:extLst>
      <p:ext uri="{BB962C8B-B14F-4D97-AF65-F5344CB8AC3E}">
        <p14:creationId xmlns:p14="http://schemas.microsoft.com/office/powerpoint/2010/main" val="311868496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orner-Triangle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81714" y="2070553"/>
            <a:ext cx="6395357" cy="4796518"/>
          </a:xfrm>
          <a:prstGeom prst="rect">
            <a:avLst/>
          </a:prstGeom>
        </p:spPr>
      </p:pic>
      <p:sp>
        <p:nvSpPr>
          <p:cNvPr id="2" name="Title 1"/>
          <p:cNvSpPr>
            <a:spLocks noGrp="1"/>
          </p:cNvSpPr>
          <p:nvPr>
            <p:ph type="ctrTitle"/>
          </p:nvPr>
        </p:nvSpPr>
        <p:spPr>
          <a:xfrm>
            <a:off x="1900949" y="1828917"/>
            <a:ext cx="7104532" cy="3154135"/>
          </a:xfrm>
        </p:spPr>
        <p:txBody>
          <a:bodyPr anchor="t">
            <a:normAutofit/>
          </a:bodyPr>
          <a:lstStyle/>
          <a:p>
            <a:r>
              <a:rPr lang="en-US" sz="2400" dirty="0">
                <a:solidFill>
                  <a:srgbClr val="0D76BD"/>
                </a:solidFill>
                <a:latin typeface="Arial" panose="020B0604020202020204" pitchFamily="34" charset="0"/>
                <a:cs typeface="Arial" panose="020B0604020202020204" pitchFamily="34" charset="0"/>
              </a:rPr>
              <a:t>Business Community Hurricane Preparedness Presentation</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92658" y="158684"/>
            <a:ext cx="3787938" cy="1683029"/>
          </a:xfrm>
          <a:prstGeom prst="rect">
            <a:avLst/>
          </a:prstGeom>
        </p:spPr>
      </p:pic>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19867" y="5224689"/>
            <a:ext cx="1609725" cy="835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3828142" y="5438578"/>
            <a:ext cx="2929961" cy="42768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5C1C6AB0-DE0E-2097-11A5-46E9975F5E0B}"/>
              </a:ext>
            </a:extLst>
          </p:cNvPr>
          <p:cNvPicPr>
            <a:picLocks noChangeAspect="1"/>
          </p:cNvPicPr>
          <p:nvPr/>
        </p:nvPicPr>
        <p:blipFill>
          <a:blip r:embed="rId7"/>
          <a:stretch>
            <a:fillRect/>
          </a:stretch>
        </p:blipFill>
        <p:spPr>
          <a:xfrm>
            <a:off x="3332195" y="2743201"/>
            <a:ext cx="4309270" cy="1970920"/>
          </a:xfrm>
          <a:prstGeom prst="rect">
            <a:avLst/>
          </a:prstGeom>
        </p:spPr>
      </p:pic>
    </p:spTree>
    <p:extLst>
      <p:ext uri="{BB962C8B-B14F-4D97-AF65-F5344CB8AC3E}">
        <p14:creationId xmlns:p14="http://schemas.microsoft.com/office/powerpoint/2010/main" val="313690647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D9176D-D608-C504-6087-03FDB12327D7}"/>
              </a:ext>
            </a:extLst>
          </p:cNvPr>
          <p:cNvSpPr>
            <a:spLocks noGrp="1"/>
          </p:cNvSpPr>
          <p:nvPr>
            <p:ph type="title"/>
          </p:nvPr>
        </p:nvSpPr>
        <p:spPr>
          <a:solidFill>
            <a:srgbClr val="00B050"/>
          </a:solidFill>
        </p:spPr>
        <p:txBody>
          <a:bodyPr>
            <a:normAutofit/>
          </a:bodyPr>
          <a:lstStyle/>
          <a:p>
            <a:r>
              <a:rPr lang="en-US" sz="3200" dirty="0">
                <a:solidFill>
                  <a:schemeClr val="bg1"/>
                </a:solidFill>
                <a:latin typeface="Arial" panose="020B0604020202020204" pitchFamily="34" charset="0"/>
                <a:cs typeface="Arial" panose="020B0604020202020204" pitchFamily="34" charset="0"/>
              </a:rPr>
              <a:t>CareerSource SW FL – Let Us Help You!</a:t>
            </a:r>
          </a:p>
        </p:txBody>
      </p:sp>
      <p:sp>
        <p:nvSpPr>
          <p:cNvPr id="3" name="Content Placeholder 2">
            <a:extLst>
              <a:ext uri="{FF2B5EF4-FFF2-40B4-BE49-F238E27FC236}">
                <a16:creationId xmlns:a16="http://schemas.microsoft.com/office/drawing/2014/main" id="{5B5501EB-95E0-29EC-DB2A-F369D3158CB3}"/>
              </a:ext>
            </a:extLst>
          </p:cNvPr>
          <p:cNvSpPr>
            <a:spLocks noGrp="1"/>
          </p:cNvSpPr>
          <p:nvPr>
            <p:ph idx="1"/>
          </p:nvPr>
        </p:nvSpPr>
        <p:spPr/>
        <p:txBody>
          <a:bodyPr>
            <a:normAutofit/>
          </a:bodyPr>
          <a:lstStyle/>
          <a:p>
            <a:r>
              <a:rPr lang="en-US" dirty="0"/>
              <a:t>State and Federal Resources </a:t>
            </a:r>
          </a:p>
          <a:p>
            <a:r>
              <a:rPr lang="en-US" dirty="0"/>
              <a:t>Consultation and Community Resources</a:t>
            </a:r>
          </a:p>
          <a:p>
            <a:r>
              <a:rPr lang="en-US" dirty="0"/>
              <a:t>Assistance with Employee Services                Re-employment	</a:t>
            </a:r>
          </a:p>
          <a:p>
            <a:r>
              <a:rPr lang="en-US" dirty="0"/>
              <a:t>Customized Solutions </a:t>
            </a:r>
          </a:p>
          <a:p>
            <a:r>
              <a:rPr lang="en-US" dirty="0"/>
              <a:t>Humanitarian Aid </a:t>
            </a:r>
          </a:p>
          <a:p>
            <a:r>
              <a:rPr lang="en-US" dirty="0"/>
              <a:t>Job Fairs / Hiring Events </a:t>
            </a:r>
          </a:p>
          <a:p>
            <a:r>
              <a:rPr lang="en-US" dirty="0"/>
              <a:t>Recruitment &amp; Job Matching </a:t>
            </a:r>
          </a:p>
        </p:txBody>
      </p:sp>
      <p:pic>
        <p:nvPicPr>
          <p:cNvPr id="4" name="Picture 2">
            <a:extLst>
              <a:ext uri="{FF2B5EF4-FFF2-40B4-BE49-F238E27FC236}">
                <a16:creationId xmlns:a16="http://schemas.microsoft.com/office/drawing/2014/main" id="{14AB6239-A1DD-9F3A-9646-865AABACE9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5695146"/>
            <a:ext cx="2459943" cy="10933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5886720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C3A392-1CB6-7931-2584-DF114C149503}"/>
              </a:ext>
            </a:extLst>
          </p:cNvPr>
          <p:cNvSpPr>
            <a:spLocks noGrp="1"/>
          </p:cNvSpPr>
          <p:nvPr>
            <p:ph type="title"/>
          </p:nvPr>
        </p:nvSpPr>
        <p:spPr>
          <a:solidFill>
            <a:srgbClr val="00B050"/>
          </a:solidFill>
        </p:spPr>
        <p:txBody>
          <a:bodyPr>
            <a:normAutofit/>
          </a:bodyPr>
          <a:lstStyle/>
          <a:p>
            <a:r>
              <a:rPr lang="en-US" dirty="0">
                <a:solidFill>
                  <a:schemeClr val="bg1"/>
                </a:solidFill>
              </a:rPr>
              <a:t>CareerSource SW FL Work Based Training Grants</a:t>
            </a:r>
          </a:p>
        </p:txBody>
      </p:sp>
      <p:sp>
        <p:nvSpPr>
          <p:cNvPr id="3" name="Content Placeholder 2">
            <a:extLst>
              <a:ext uri="{FF2B5EF4-FFF2-40B4-BE49-F238E27FC236}">
                <a16:creationId xmlns:a16="http://schemas.microsoft.com/office/drawing/2014/main" id="{3762E982-0606-218B-EA8D-671B6F05F620}"/>
              </a:ext>
            </a:extLst>
          </p:cNvPr>
          <p:cNvSpPr>
            <a:spLocks noGrp="1"/>
          </p:cNvSpPr>
          <p:nvPr>
            <p:ph idx="1"/>
          </p:nvPr>
        </p:nvSpPr>
        <p:spPr/>
        <p:txBody>
          <a:bodyPr/>
          <a:lstStyle/>
          <a:p>
            <a:r>
              <a:rPr lang="en-US" dirty="0"/>
              <a:t>OJT (On the Job Training) Program</a:t>
            </a:r>
          </a:p>
          <a:p>
            <a:r>
              <a:rPr lang="en-US" dirty="0"/>
              <a:t>Work Experience Program</a:t>
            </a:r>
          </a:p>
          <a:p>
            <a:r>
              <a:rPr lang="en-US" dirty="0"/>
              <a:t>Customized Training Program </a:t>
            </a:r>
          </a:p>
          <a:p>
            <a:r>
              <a:rPr lang="en-US" dirty="0"/>
              <a:t>Veteran Services / Disability Navigator</a:t>
            </a:r>
          </a:p>
          <a:p>
            <a:r>
              <a:rPr lang="en-US" dirty="0"/>
              <a:t>State &amp; Local Resources </a:t>
            </a:r>
          </a:p>
          <a:p>
            <a:r>
              <a:rPr lang="en-US" dirty="0"/>
              <a:t>Assistance with Registered Apprentice Programs</a:t>
            </a:r>
          </a:p>
          <a:p>
            <a:endParaRPr lang="en-US" dirty="0"/>
          </a:p>
        </p:txBody>
      </p:sp>
      <p:pic>
        <p:nvPicPr>
          <p:cNvPr id="4" name="Picture 2">
            <a:extLst>
              <a:ext uri="{FF2B5EF4-FFF2-40B4-BE49-F238E27FC236}">
                <a16:creationId xmlns:a16="http://schemas.microsoft.com/office/drawing/2014/main" id="{844D4EAE-6ECC-4048-EC87-83066ADFA6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5695146"/>
            <a:ext cx="2459943" cy="10933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4058791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524000" y="0"/>
            <a:ext cx="9144000" cy="936852"/>
          </a:xfrm>
          <a:prstGeom prst="rect">
            <a:avLst/>
          </a:prstGeom>
          <a:solidFill>
            <a:srgbClr val="54B948"/>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1981200" y="72577"/>
            <a:ext cx="8229600" cy="700995"/>
          </a:xfrm>
        </p:spPr>
        <p:txBody>
          <a:bodyPr>
            <a:normAutofit/>
          </a:bodyPr>
          <a:lstStyle/>
          <a:p>
            <a:r>
              <a:rPr lang="en-US" sz="3600" b="1" dirty="0">
                <a:solidFill>
                  <a:schemeClr val="bg1"/>
                </a:solidFill>
                <a:latin typeface="+mn-lt"/>
                <a:cs typeface="Arial" pitchFamily="34" charset="0"/>
              </a:rPr>
              <a:t>Tips/Strategies for after a natural disaster </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5695146"/>
            <a:ext cx="2459943" cy="10933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1803779" y="1206232"/>
            <a:ext cx="8584442" cy="4632678"/>
          </a:xfrm>
          <a:prstGeom prst="rect">
            <a:avLst/>
          </a:prstGeom>
        </p:spPr>
        <p:txBody>
          <a:bodyPr wrap="square">
            <a:spAutoFit/>
          </a:bodyPr>
          <a:lstStyle/>
          <a:p>
            <a:r>
              <a:rPr lang="en-US" sz="2800" b="1" dirty="0">
                <a:solidFill>
                  <a:srgbClr val="0D76BD"/>
                </a:solidFill>
                <a:latin typeface="Arial" panose="020B0604020202020204" pitchFamily="34" charset="0"/>
                <a:cs typeface="Arial" panose="020B0604020202020204" pitchFamily="34" charset="0"/>
              </a:rPr>
              <a:t>Starts with Before, During &amp; After Event</a:t>
            </a:r>
          </a:p>
          <a:p>
            <a:endParaRPr lang="en-US" sz="2800" b="1" dirty="0">
              <a:solidFill>
                <a:srgbClr val="0D76BD"/>
              </a:solidFill>
              <a:latin typeface="Arial" panose="020B0604020202020204" pitchFamily="34" charset="0"/>
              <a:cs typeface="Arial" panose="020B0604020202020204" pitchFamily="34" charset="0"/>
            </a:endParaRPr>
          </a:p>
          <a:p>
            <a:pPr lvl="1">
              <a:buBlip>
                <a:blip r:embed="rId4"/>
              </a:buBlip>
            </a:pPr>
            <a:r>
              <a:rPr lang="en-US" sz="2800" dirty="0">
                <a:solidFill>
                  <a:srgbClr val="0D76BD"/>
                </a:solidFill>
                <a:latin typeface="Arial" panose="020B0604020202020204" pitchFamily="34" charset="0"/>
                <a:cs typeface="Arial" panose="020B0604020202020204" pitchFamily="34" charset="0"/>
              </a:rPr>
              <a:t>  Contact your Local CareerSource **</a:t>
            </a:r>
          </a:p>
          <a:p>
            <a:pPr lvl="1">
              <a:buBlip>
                <a:blip r:embed="rId4"/>
              </a:buBlip>
            </a:pPr>
            <a:r>
              <a:rPr lang="en-US" sz="2800" dirty="0">
                <a:solidFill>
                  <a:srgbClr val="0D76BD"/>
                </a:solidFill>
                <a:latin typeface="Arial" panose="020B0604020202020204" pitchFamily="34" charset="0"/>
                <a:cs typeface="Arial" panose="020B0604020202020204" pitchFamily="34" charset="0"/>
              </a:rPr>
              <a:t>  3745 Tamiami Trail Pt Charlotte 941-235-5900</a:t>
            </a:r>
          </a:p>
          <a:p>
            <a:pPr lvl="1">
              <a:buBlip>
                <a:blip r:embed="rId4"/>
              </a:buBlip>
            </a:pPr>
            <a:r>
              <a:rPr lang="en-US" sz="2800" dirty="0">
                <a:solidFill>
                  <a:srgbClr val="0D76BD"/>
                </a:solidFill>
                <a:latin typeface="Arial" panose="020B0604020202020204" pitchFamily="34" charset="0"/>
                <a:cs typeface="Arial" panose="020B0604020202020204" pitchFamily="34" charset="0"/>
              </a:rPr>
              <a:t>  Extend recruit network for employer/employees </a:t>
            </a:r>
          </a:p>
          <a:p>
            <a:pPr lvl="1">
              <a:buBlip>
                <a:blip r:embed="rId4"/>
              </a:buBlip>
            </a:pPr>
            <a:r>
              <a:rPr lang="en-US" sz="2800" dirty="0">
                <a:solidFill>
                  <a:srgbClr val="0D76BD"/>
                </a:solidFill>
                <a:latin typeface="Arial" panose="020B0604020202020204" pitchFamily="34" charset="0"/>
                <a:cs typeface="Arial" panose="020B0604020202020204" pitchFamily="34" charset="0"/>
              </a:rPr>
              <a:t>  Employee/Applicant Referrals</a:t>
            </a:r>
          </a:p>
          <a:p>
            <a:pPr lvl="1">
              <a:buBlip>
                <a:blip r:embed="rId4"/>
              </a:buBlip>
            </a:pPr>
            <a:r>
              <a:rPr lang="en-US" sz="2800" dirty="0">
                <a:solidFill>
                  <a:srgbClr val="0D76BD"/>
                </a:solidFill>
                <a:latin typeface="Arial" panose="020B0604020202020204" pitchFamily="34" charset="0"/>
                <a:cs typeface="Arial" panose="020B0604020202020204" pitchFamily="34" charset="0"/>
              </a:rPr>
              <a:t>  Social media / LinkedIn / Facebook </a:t>
            </a:r>
          </a:p>
          <a:p>
            <a:pPr lvl="1">
              <a:buBlip>
                <a:blip r:embed="rId4"/>
              </a:buBlip>
            </a:pPr>
            <a:r>
              <a:rPr lang="en-US" sz="2800" dirty="0">
                <a:solidFill>
                  <a:srgbClr val="0D76BD"/>
                </a:solidFill>
                <a:latin typeface="Arial" panose="020B0604020202020204" pitchFamily="34" charset="0"/>
                <a:cs typeface="Arial" panose="020B0604020202020204" pitchFamily="34" charset="0"/>
              </a:rPr>
              <a:t>  Connect with schools for recruits</a:t>
            </a:r>
          </a:p>
          <a:p>
            <a:pPr lvl="1">
              <a:buBlip>
                <a:blip r:embed="rId4"/>
              </a:buBlip>
            </a:pPr>
            <a:r>
              <a:rPr lang="en-US" sz="2800" dirty="0">
                <a:solidFill>
                  <a:srgbClr val="0D76BD"/>
                </a:solidFill>
                <a:latin typeface="Arial" panose="020B0604020202020204" pitchFamily="34" charset="0"/>
                <a:cs typeface="Arial" panose="020B0604020202020204" pitchFamily="34" charset="0"/>
              </a:rPr>
              <a:t>  Referrals – who do you know!</a:t>
            </a:r>
          </a:p>
          <a:p>
            <a:pPr>
              <a:lnSpc>
                <a:spcPct val="150000"/>
              </a:lnSpc>
            </a:pPr>
            <a:r>
              <a:rPr lang="en-US" sz="3200" dirty="0">
                <a:solidFill>
                  <a:srgbClr val="0D76BD"/>
                </a:solidFill>
                <a:cs typeface="Helvetica"/>
              </a:rPr>
              <a:t>    </a:t>
            </a:r>
          </a:p>
        </p:txBody>
      </p:sp>
    </p:spTree>
    <p:extLst>
      <p:ext uri="{BB962C8B-B14F-4D97-AF65-F5344CB8AC3E}">
        <p14:creationId xmlns:p14="http://schemas.microsoft.com/office/powerpoint/2010/main" val="7376242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524000" y="0"/>
            <a:ext cx="9144000" cy="936852"/>
          </a:xfrm>
          <a:prstGeom prst="rect">
            <a:avLst/>
          </a:prstGeom>
          <a:solidFill>
            <a:srgbClr val="54B948"/>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1981200" y="72577"/>
            <a:ext cx="8229600" cy="700995"/>
          </a:xfrm>
        </p:spPr>
        <p:txBody>
          <a:bodyPr>
            <a:normAutofit/>
          </a:bodyPr>
          <a:lstStyle/>
          <a:p>
            <a:endParaRPr lang="en-US" sz="3600" b="1" dirty="0">
              <a:solidFill>
                <a:schemeClr val="bg1"/>
              </a:solidFill>
              <a:latin typeface="+mn-lt"/>
              <a:cs typeface="Arial" pitchFamily="34"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5695146"/>
            <a:ext cx="2459943" cy="10933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1803779" y="2441914"/>
            <a:ext cx="8584442" cy="1748171"/>
          </a:xfrm>
          <a:prstGeom prst="rect">
            <a:avLst/>
          </a:prstGeom>
        </p:spPr>
        <p:txBody>
          <a:bodyPr wrap="square">
            <a:spAutoFit/>
          </a:bodyPr>
          <a:lstStyle/>
          <a:p>
            <a:pPr algn="ctr">
              <a:lnSpc>
                <a:spcPct val="150000"/>
              </a:lnSpc>
            </a:pPr>
            <a:r>
              <a:rPr lang="en-US" sz="8000" b="1" dirty="0">
                <a:solidFill>
                  <a:srgbClr val="0D76BD"/>
                </a:solidFill>
                <a:latin typeface="Arial" panose="020B0604020202020204" pitchFamily="34" charset="0"/>
                <a:cs typeface="Arial" panose="020B0604020202020204" pitchFamily="34" charset="0"/>
              </a:rPr>
              <a:t>QUESTIONS?    </a:t>
            </a:r>
          </a:p>
        </p:txBody>
      </p:sp>
    </p:spTree>
    <p:extLst>
      <p:ext uri="{BB962C8B-B14F-4D97-AF65-F5344CB8AC3E}">
        <p14:creationId xmlns:p14="http://schemas.microsoft.com/office/powerpoint/2010/main" val="314486941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60CE21-214F-404B-9A25-745D9431F26F}"/>
              </a:ext>
            </a:extLst>
          </p:cNvPr>
          <p:cNvSpPr>
            <a:spLocks noGrp="1"/>
          </p:cNvSpPr>
          <p:nvPr>
            <p:ph type="title"/>
          </p:nvPr>
        </p:nvSpPr>
        <p:spPr/>
        <p:txBody>
          <a:bodyPr>
            <a:noAutofit/>
          </a:bodyPr>
          <a:lstStyle/>
          <a:p>
            <a:r>
              <a:rPr lang="en-US" sz="8000" b="1" dirty="0">
                <a:solidFill>
                  <a:srgbClr val="0D76BD"/>
                </a:solidFill>
                <a:latin typeface="Helvetica"/>
                <a:cs typeface="Helvetica"/>
              </a:rPr>
              <a:t>Thank You!</a:t>
            </a:r>
            <a:endParaRPr lang="en-US" sz="8000" dirty="0"/>
          </a:p>
        </p:txBody>
      </p:sp>
      <p:pic>
        <p:nvPicPr>
          <p:cNvPr id="4" name="Content Placeholder 3">
            <a:extLst>
              <a:ext uri="{FF2B5EF4-FFF2-40B4-BE49-F238E27FC236}">
                <a16:creationId xmlns:a16="http://schemas.microsoft.com/office/drawing/2014/main" id="{786F9EB1-5435-4977-BC16-85A6C4CC28D4}"/>
              </a:ext>
            </a:extLst>
          </p:cNvPr>
          <p:cNvPicPr>
            <a:picLocks noGrp="1" noChangeAspect="1"/>
          </p:cNvPicPr>
          <p:nvPr>
            <p:ph idx="1"/>
          </p:nvPr>
        </p:nvPicPr>
        <p:blipFill>
          <a:blip r:embed="rId2"/>
          <a:stretch>
            <a:fillRect/>
          </a:stretch>
        </p:blipFill>
        <p:spPr>
          <a:xfrm>
            <a:off x="1524001" y="5760626"/>
            <a:ext cx="2462997" cy="1097375"/>
          </a:xfrm>
          <a:prstGeom prst="rect">
            <a:avLst/>
          </a:prstGeom>
        </p:spPr>
      </p:pic>
      <p:sp>
        <p:nvSpPr>
          <p:cNvPr id="8" name="TextBox 7">
            <a:extLst>
              <a:ext uri="{FF2B5EF4-FFF2-40B4-BE49-F238E27FC236}">
                <a16:creationId xmlns:a16="http://schemas.microsoft.com/office/drawing/2014/main" id="{DF1BE8F3-D7ED-40E0-8E58-B38CFA62A1FA}"/>
              </a:ext>
            </a:extLst>
          </p:cNvPr>
          <p:cNvSpPr txBox="1"/>
          <p:nvPr/>
        </p:nvSpPr>
        <p:spPr>
          <a:xfrm>
            <a:off x="2601238" y="2920362"/>
            <a:ext cx="6851737" cy="2308324"/>
          </a:xfrm>
          <a:prstGeom prst="rect">
            <a:avLst/>
          </a:prstGeom>
          <a:noFill/>
        </p:spPr>
        <p:txBody>
          <a:bodyPr wrap="square">
            <a:spAutoFit/>
          </a:bodyPr>
          <a:lstStyle/>
          <a:p>
            <a:r>
              <a:rPr lang="en-US" sz="2400" b="1" dirty="0">
                <a:solidFill>
                  <a:srgbClr val="1F497D"/>
                </a:solidFill>
                <a:latin typeface="Arial" panose="020B0604020202020204" pitchFamily="34" charset="0"/>
                <a:ea typeface="Calibri" panose="020F0502020204030204" pitchFamily="34" charset="0"/>
              </a:rPr>
              <a:t>Bill Welch</a:t>
            </a:r>
            <a:endParaRPr lang="en-US" sz="2400" dirty="0">
              <a:latin typeface="Calibri" panose="020F0502020204030204" pitchFamily="34" charset="0"/>
              <a:ea typeface="Calibri" panose="020F0502020204030204" pitchFamily="34" charset="0"/>
            </a:endParaRPr>
          </a:p>
          <a:p>
            <a:r>
              <a:rPr lang="en-US" sz="2400" dirty="0">
                <a:solidFill>
                  <a:srgbClr val="1F497D"/>
                </a:solidFill>
                <a:latin typeface="Arial" panose="020B0604020202020204" pitchFamily="34" charset="0"/>
                <a:ea typeface="Calibri" panose="020F0502020204030204" pitchFamily="34" charset="0"/>
              </a:rPr>
              <a:t>Business Services Director</a:t>
            </a:r>
            <a:endParaRPr lang="en-US" sz="2400" dirty="0">
              <a:latin typeface="Calibri" panose="020F0502020204030204" pitchFamily="34" charset="0"/>
              <a:ea typeface="Calibri" panose="020F0502020204030204" pitchFamily="34" charset="0"/>
            </a:endParaRPr>
          </a:p>
          <a:p>
            <a:r>
              <a:rPr lang="en-US" sz="2400" b="1" dirty="0">
                <a:solidFill>
                  <a:srgbClr val="54B948"/>
                </a:solidFill>
                <a:latin typeface="Arial" panose="020B0604020202020204" pitchFamily="34" charset="0"/>
                <a:ea typeface="Calibri" panose="020F0502020204030204" pitchFamily="34" charset="0"/>
              </a:rPr>
              <a:t>Career</a:t>
            </a:r>
            <a:r>
              <a:rPr lang="en-US" sz="2400" b="1" dirty="0">
                <a:solidFill>
                  <a:srgbClr val="F26122"/>
                </a:solidFill>
                <a:latin typeface="Arial" panose="020B0604020202020204" pitchFamily="34" charset="0"/>
                <a:ea typeface="Calibri" panose="020F0502020204030204" pitchFamily="34" charset="0"/>
              </a:rPr>
              <a:t>Source </a:t>
            </a:r>
            <a:r>
              <a:rPr lang="en-US" sz="2400" b="1" dirty="0">
                <a:solidFill>
                  <a:srgbClr val="0D76BD"/>
                </a:solidFill>
                <a:latin typeface="Arial" panose="020B0604020202020204" pitchFamily="34" charset="0"/>
                <a:ea typeface="Calibri" panose="020F0502020204030204" pitchFamily="34" charset="0"/>
              </a:rPr>
              <a:t>Southwest Florida </a:t>
            </a:r>
          </a:p>
          <a:p>
            <a:r>
              <a:rPr lang="en-US" sz="2400" b="1" dirty="0">
                <a:latin typeface="Arial" panose="020B0604020202020204" pitchFamily="34" charset="0"/>
                <a:ea typeface="Calibri" panose="020F0502020204030204" pitchFamily="34" charset="0"/>
              </a:rPr>
              <a:t>wwelch@careersourcesouthwestflorida.com</a:t>
            </a:r>
          </a:p>
          <a:p>
            <a:r>
              <a:rPr lang="en-US" sz="2400" dirty="0">
                <a:latin typeface="Calibri" panose="020F0502020204030204" pitchFamily="34" charset="0"/>
                <a:ea typeface="Calibri" panose="020F0502020204030204" pitchFamily="34" charset="0"/>
              </a:rPr>
              <a:t>239-931-8200 x 1805</a:t>
            </a:r>
          </a:p>
          <a:p>
            <a:r>
              <a:rPr lang="en-US" sz="2400" dirty="0">
                <a:latin typeface="Calibri" panose="020F0502020204030204" pitchFamily="34" charset="0"/>
                <a:ea typeface="Calibri" panose="020F0502020204030204" pitchFamily="34" charset="0"/>
                <a:hlinkClick r:id="rId3"/>
              </a:rPr>
              <a:t>www.careersourcesouthwestflorida.com</a:t>
            </a:r>
            <a:r>
              <a:rPr lang="en-US" sz="2400" dirty="0">
                <a:latin typeface="Calibri" panose="020F0502020204030204" pitchFamily="34" charset="0"/>
                <a:ea typeface="Calibri" panose="020F0502020204030204" pitchFamily="34" charset="0"/>
              </a:rPr>
              <a:t> </a:t>
            </a:r>
          </a:p>
        </p:txBody>
      </p:sp>
    </p:spTree>
    <p:extLst>
      <p:ext uri="{BB962C8B-B14F-4D97-AF65-F5344CB8AC3E}">
        <p14:creationId xmlns:p14="http://schemas.microsoft.com/office/powerpoint/2010/main" val="13774944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658471" y="1136310"/>
            <a:ext cx="8639750" cy="4974593"/>
            <a:chOff x="547387" y="1287818"/>
            <a:chExt cx="9244330" cy="5497195"/>
          </a:xfrm>
        </p:grpSpPr>
        <p:sp>
          <p:nvSpPr>
            <p:cNvPr id="3" name="object 3"/>
            <p:cNvSpPr/>
            <p:nvPr/>
          </p:nvSpPr>
          <p:spPr>
            <a:xfrm>
              <a:off x="547387" y="1287818"/>
              <a:ext cx="9244330" cy="1829435"/>
            </a:xfrm>
            <a:custGeom>
              <a:avLst/>
              <a:gdLst/>
              <a:ahLst/>
              <a:cxnLst/>
              <a:rect l="l" t="t" r="r" b="b"/>
              <a:pathLst>
                <a:path w="9244330" h="1829435">
                  <a:moveTo>
                    <a:pt x="9243933" y="914667"/>
                  </a:moveTo>
                  <a:lnTo>
                    <a:pt x="8837677" y="1829334"/>
                  </a:lnTo>
                  <a:lnTo>
                    <a:pt x="0" y="1829334"/>
                  </a:lnTo>
                  <a:lnTo>
                    <a:pt x="0" y="0"/>
                  </a:lnTo>
                  <a:lnTo>
                    <a:pt x="8837677" y="0"/>
                  </a:lnTo>
                  <a:lnTo>
                    <a:pt x="9243933" y="914667"/>
                  </a:lnTo>
                  <a:close/>
                </a:path>
              </a:pathLst>
            </a:custGeom>
            <a:solidFill>
              <a:srgbClr val="004AAC"/>
            </a:solidFill>
          </p:spPr>
          <p:txBody>
            <a:bodyPr wrap="square" lIns="0" tIns="0" rIns="0" bIns="0" rtlCol="0"/>
            <a:lstStyle/>
            <a:p>
              <a:endParaRPr sz="1588"/>
            </a:p>
          </p:txBody>
        </p:sp>
        <p:sp>
          <p:nvSpPr>
            <p:cNvPr id="4" name="object 4"/>
            <p:cNvSpPr/>
            <p:nvPr/>
          </p:nvSpPr>
          <p:spPr>
            <a:xfrm>
              <a:off x="547655" y="3126113"/>
              <a:ext cx="9243695" cy="1829435"/>
            </a:xfrm>
            <a:custGeom>
              <a:avLst/>
              <a:gdLst/>
              <a:ahLst/>
              <a:cxnLst/>
              <a:rect l="l" t="t" r="r" b="b"/>
              <a:pathLst>
                <a:path w="9243695" h="1829435">
                  <a:moveTo>
                    <a:pt x="9243695" y="914667"/>
                  </a:moveTo>
                  <a:lnTo>
                    <a:pt x="8837439" y="1829334"/>
                  </a:lnTo>
                  <a:lnTo>
                    <a:pt x="0" y="1829334"/>
                  </a:lnTo>
                  <a:lnTo>
                    <a:pt x="0" y="0"/>
                  </a:lnTo>
                  <a:lnTo>
                    <a:pt x="8837439" y="0"/>
                  </a:lnTo>
                  <a:lnTo>
                    <a:pt x="9243695" y="914667"/>
                  </a:lnTo>
                  <a:close/>
                </a:path>
              </a:pathLst>
            </a:custGeom>
            <a:solidFill>
              <a:srgbClr val="FF944E"/>
            </a:solidFill>
          </p:spPr>
          <p:txBody>
            <a:bodyPr wrap="square" lIns="0" tIns="0" rIns="0" bIns="0" rtlCol="0"/>
            <a:lstStyle/>
            <a:p>
              <a:endParaRPr sz="1588"/>
            </a:p>
          </p:txBody>
        </p:sp>
        <p:sp>
          <p:nvSpPr>
            <p:cNvPr id="5" name="object 5"/>
            <p:cNvSpPr/>
            <p:nvPr/>
          </p:nvSpPr>
          <p:spPr>
            <a:xfrm>
              <a:off x="547655" y="4955448"/>
              <a:ext cx="9243695" cy="1829435"/>
            </a:xfrm>
            <a:custGeom>
              <a:avLst/>
              <a:gdLst/>
              <a:ahLst/>
              <a:cxnLst/>
              <a:rect l="l" t="t" r="r" b="b"/>
              <a:pathLst>
                <a:path w="9243695" h="1829434">
                  <a:moveTo>
                    <a:pt x="9243695" y="914667"/>
                  </a:moveTo>
                  <a:lnTo>
                    <a:pt x="8837439" y="1829335"/>
                  </a:lnTo>
                  <a:lnTo>
                    <a:pt x="0" y="1829335"/>
                  </a:lnTo>
                  <a:lnTo>
                    <a:pt x="0" y="0"/>
                  </a:lnTo>
                  <a:lnTo>
                    <a:pt x="8837439" y="0"/>
                  </a:lnTo>
                  <a:lnTo>
                    <a:pt x="9243695" y="914667"/>
                  </a:lnTo>
                  <a:close/>
                </a:path>
              </a:pathLst>
            </a:custGeom>
            <a:solidFill>
              <a:srgbClr val="FAC440"/>
            </a:solidFill>
          </p:spPr>
          <p:txBody>
            <a:bodyPr wrap="square" lIns="0" tIns="0" rIns="0" bIns="0" rtlCol="0"/>
            <a:lstStyle/>
            <a:p>
              <a:endParaRPr sz="1588"/>
            </a:p>
          </p:txBody>
        </p:sp>
        <p:sp>
          <p:nvSpPr>
            <p:cNvPr id="6" name="object 6"/>
            <p:cNvSpPr/>
            <p:nvPr/>
          </p:nvSpPr>
          <p:spPr>
            <a:xfrm>
              <a:off x="777240" y="3329046"/>
              <a:ext cx="1261745" cy="1261745"/>
            </a:xfrm>
            <a:custGeom>
              <a:avLst/>
              <a:gdLst/>
              <a:ahLst/>
              <a:cxnLst/>
              <a:rect l="l" t="t" r="r" b="b"/>
              <a:pathLst>
                <a:path w="1261745" h="1261745">
                  <a:moveTo>
                    <a:pt x="630613" y="1261226"/>
                  </a:moveTo>
                  <a:lnTo>
                    <a:pt x="583550" y="1259497"/>
                  </a:lnTo>
                  <a:lnTo>
                    <a:pt x="537426" y="1254389"/>
                  </a:lnTo>
                  <a:lnTo>
                    <a:pt x="492363" y="1246025"/>
                  </a:lnTo>
                  <a:lnTo>
                    <a:pt x="448483" y="1234527"/>
                  </a:lnTo>
                  <a:lnTo>
                    <a:pt x="405909" y="1220016"/>
                  </a:lnTo>
                  <a:lnTo>
                    <a:pt x="364762" y="1202616"/>
                  </a:lnTo>
                  <a:lnTo>
                    <a:pt x="325164" y="1182446"/>
                  </a:lnTo>
                  <a:lnTo>
                    <a:pt x="287237" y="1159631"/>
                  </a:lnTo>
                  <a:lnTo>
                    <a:pt x="251103" y="1134290"/>
                  </a:lnTo>
                  <a:lnTo>
                    <a:pt x="216884" y="1106548"/>
                  </a:lnTo>
                  <a:lnTo>
                    <a:pt x="184702" y="1076524"/>
                  </a:lnTo>
                  <a:lnTo>
                    <a:pt x="154678" y="1044342"/>
                  </a:lnTo>
                  <a:lnTo>
                    <a:pt x="126935" y="1010123"/>
                  </a:lnTo>
                  <a:lnTo>
                    <a:pt x="101595" y="973989"/>
                  </a:lnTo>
                  <a:lnTo>
                    <a:pt x="78780" y="936062"/>
                  </a:lnTo>
                  <a:lnTo>
                    <a:pt x="58610" y="896464"/>
                  </a:lnTo>
                  <a:lnTo>
                    <a:pt x="41210" y="855317"/>
                  </a:lnTo>
                  <a:lnTo>
                    <a:pt x="26699" y="812742"/>
                  </a:lnTo>
                  <a:lnTo>
                    <a:pt x="15201" y="768863"/>
                  </a:lnTo>
                  <a:lnTo>
                    <a:pt x="6837" y="723800"/>
                  </a:lnTo>
                  <a:lnTo>
                    <a:pt x="1729" y="677676"/>
                  </a:lnTo>
                  <a:lnTo>
                    <a:pt x="0" y="630613"/>
                  </a:lnTo>
                  <a:lnTo>
                    <a:pt x="1729" y="583549"/>
                  </a:lnTo>
                  <a:lnTo>
                    <a:pt x="6837" y="537425"/>
                  </a:lnTo>
                  <a:lnTo>
                    <a:pt x="15201" y="492363"/>
                  </a:lnTo>
                  <a:lnTo>
                    <a:pt x="26699" y="448483"/>
                  </a:lnTo>
                  <a:lnTo>
                    <a:pt x="41210" y="405909"/>
                  </a:lnTo>
                  <a:lnTo>
                    <a:pt x="58610" y="364762"/>
                  </a:lnTo>
                  <a:lnTo>
                    <a:pt x="78780" y="325164"/>
                  </a:lnTo>
                  <a:lnTo>
                    <a:pt x="101595" y="287237"/>
                  </a:lnTo>
                  <a:lnTo>
                    <a:pt x="126935" y="251103"/>
                  </a:lnTo>
                  <a:lnTo>
                    <a:pt x="154678" y="216884"/>
                  </a:lnTo>
                  <a:lnTo>
                    <a:pt x="184702" y="184702"/>
                  </a:lnTo>
                  <a:lnTo>
                    <a:pt x="216884" y="154678"/>
                  </a:lnTo>
                  <a:lnTo>
                    <a:pt x="251103" y="126935"/>
                  </a:lnTo>
                  <a:lnTo>
                    <a:pt x="287237" y="101595"/>
                  </a:lnTo>
                  <a:lnTo>
                    <a:pt x="325164" y="78779"/>
                  </a:lnTo>
                  <a:lnTo>
                    <a:pt x="364762" y="58610"/>
                  </a:lnTo>
                  <a:lnTo>
                    <a:pt x="405909" y="41209"/>
                  </a:lnTo>
                  <a:lnTo>
                    <a:pt x="448483" y="26699"/>
                  </a:lnTo>
                  <a:lnTo>
                    <a:pt x="492363" y="15201"/>
                  </a:lnTo>
                  <a:lnTo>
                    <a:pt x="537426" y="6837"/>
                  </a:lnTo>
                  <a:lnTo>
                    <a:pt x="583550" y="1729"/>
                  </a:lnTo>
                  <a:lnTo>
                    <a:pt x="630613" y="0"/>
                  </a:lnTo>
                  <a:lnTo>
                    <a:pt x="677676" y="1729"/>
                  </a:lnTo>
                  <a:lnTo>
                    <a:pt x="723800" y="6837"/>
                  </a:lnTo>
                  <a:lnTo>
                    <a:pt x="768863" y="15201"/>
                  </a:lnTo>
                  <a:lnTo>
                    <a:pt x="812742" y="26699"/>
                  </a:lnTo>
                  <a:lnTo>
                    <a:pt x="855317" y="41209"/>
                  </a:lnTo>
                  <a:lnTo>
                    <a:pt x="896464" y="58610"/>
                  </a:lnTo>
                  <a:lnTo>
                    <a:pt x="936062" y="78779"/>
                  </a:lnTo>
                  <a:lnTo>
                    <a:pt x="973989" y="101595"/>
                  </a:lnTo>
                  <a:lnTo>
                    <a:pt x="1010123" y="126935"/>
                  </a:lnTo>
                  <a:lnTo>
                    <a:pt x="1044342" y="154678"/>
                  </a:lnTo>
                  <a:lnTo>
                    <a:pt x="1076524" y="184702"/>
                  </a:lnTo>
                  <a:lnTo>
                    <a:pt x="1106548" y="216884"/>
                  </a:lnTo>
                  <a:lnTo>
                    <a:pt x="1134290" y="251103"/>
                  </a:lnTo>
                  <a:lnTo>
                    <a:pt x="1159631" y="287237"/>
                  </a:lnTo>
                  <a:lnTo>
                    <a:pt x="1182446" y="325164"/>
                  </a:lnTo>
                  <a:lnTo>
                    <a:pt x="1202616" y="364762"/>
                  </a:lnTo>
                  <a:lnTo>
                    <a:pt x="1220016" y="405909"/>
                  </a:lnTo>
                  <a:lnTo>
                    <a:pt x="1234527" y="448483"/>
                  </a:lnTo>
                  <a:lnTo>
                    <a:pt x="1246025" y="492363"/>
                  </a:lnTo>
                  <a:lnTo>
                    <a:pt x="1254389" y="537425"/>
                  </a:lnTo>
                  <a:lnTo>
                    <a:pt x="1259497" y="583549"/>
                  </a:lnTo>
                  <a:lnTo>
                    <a:pt x="1261226" y="630613"/>
                  </a:lnTo>
                  <a:lnTo>
                    <a:pt x="1259497" y="677676"/>
                  </a:lnTo>
                  <a:lnTo>
                    <a:pt x="1254389" y="723800"/>
                  </a:lnTo>
                  <a:lnTo>
                    <a:pt x="1246025" y="768863"/>
                  </a:lnTo>
                  <a:lnTo>
                    <a:pt x="1234527" y="812742"/>
                  </a:lnTo>
                  <a:lnTo>
                    <a:pt x="1220016" y="855317"/>
                  </a:lnTo>
                  <a:lnTo>
                    <a:pt x="1202616" y="896464"/>
                  </a:lnTo>
                  <a:lnTo>
                    <a:pt x="1182446" y="936062"/>
                  </a:lnTo>
                  <a:lnTo>
                    <a:pt x="1159631" y="973989"/>
                  </a:lnTo>
                  <a:lnTo>
                    <a:pt x="1134290" y="1010123"/>
                  </a:lnTo>
                  <a:lnTo>
                    <a:pt x="1106548" y="1044342"/>
                  </a:lnTo>
                  <a:lnTo>
                    <a:pt x="1076524" y="1076524"/>
                  </a:lnTo>
                  <a:lnTo>
                    <a:pt x="1044342" y="1106548"/>
                  </a:lnTo>
                  <a:lnTo>
                    <a:pt x="1010123" y="1134290"/>
                  </a:lnTo>
                  <a:lnTo>
                    <a:pt x="973989" y="1159631"/>
                  </a:lnTo>
                  <a:lnTo>
                    <a:pt x="936062" y="1182446"/>
                  </a:lnTo>
                  <a:lnTo>
                    <a:pt x="896464" y="1202616"/>
                  </a:lnTo>
                  <a:lnTo>
                    <a:pt x="855317" y="1220016"/>
                  </a:lnTo>
                  <a:lnTo>
                    <a:pt x="812742" y="1234527"/>
                  </a:lnTo>
                  <a:lnTo>
                    <a:pt x="768863" y="1246025"/>
                  </a:lnTo>
                  <a:lnTo>
                    <a:pt x="723800" y="1254389"/>
                  </a:lnTo>
                  <a:lnTo>
                    <a:pt x="677676" y="1259497"/>
                  </a:lnTo>
                  <a:lnTo>
                    <a:pt x="630613" y="1261226"/>
                  </a:lnTo>
                  <a:close/>
                </a:path>
              </a:pathLst>
            </a:custGeom>
            <a:solidFill>
              <a:srgbClr val="F5F1EC"/>
            </a:solidFill>
          </p:spPr>
          <p:txBody>
            <a:bodyPr wrap="square" lIns="0" tIns="0" rIns="0" bIns="0" rtlCol="0"/>
            <a:lstStyle/>
            <a:p>
              <a:endParaRPr sz="1588"/>
            </a:p>
          </p:txBody>
        </p:sp>
        <p:sp>
          <p:nvSpPr>
            <p:cNvPr id="7" name="object 7"/>
            <p:cNvSpPr/>
            <p:nvPr/>
          </p:nvSpPr>
          <p:spPr>
            <a:xfrm>
              <a:off x="777239" y="3329046"/>
              <a:ext cx="1257300" cy="1257300"/>
            </a:xfrm>
            <a:custGeom>
              <a:avLst/>
              <a:gdLst/>
              <a:ahLst/>
              <a:cxnLst/>
              <a:rect l="l" t="t" r="r" b="b"/>
              <a:pathLst>
                <a:path w="1257300" h="1257300">
                  <a:moveTo>
                    <a:pt x="628649" y="0"/>
                  </a:moveTo>
                  <a:lnTo>
                    <a:pt x="581733" y="1724"/>
                  </a:lnTo>
                  <a:lnTo>
                    <a:pt x="535752" y="6816"/>
                  </a:lnTo>
                  <a:lnTo>
                    <a:pt x="490830" y="15154"/>
                  </a:lnTo>
                  <a:lnTo>
                    <a:pt x="447087" y="26616"/>
                  </a:lnTo>
                  <a:lnTo>
                    <a:pt x="404645" y="41081"/>
                  </a:lnTo>
                  <a:lnTo>
                    <a:pt x="363626" y="58428"/>
                  </a:lnTo>
                  <a:lnTo>
                    <a:pt x="324152" y="78534"/>
                  </a:lnTo>
                  <a:lnTo>
                    <a:pt x="286343" y="101279"/>
                  </a:lnTo>
                  <a:lnTo>
                    <a:pt x="250321" y="126540"/>
                  </a:lnTo>
                  <a:lnTo>
                    <a:pt x="216209" y="154197"/>
                  </a:lnTo>
                  <a:lnTo>
                    <a:pt x="184127" y="184127"/>
                  </a:lnTo>
                  <a:lnTo>
                    <a:pt x="154197" y="216209"/>
                  </a:lnTo>
                  <a:lnTo>
                    <a:pt x="126540" y="250321"/>
                  </a:lnTo>
                  <a:lnTo>
                    <a:pt x="101279" y="286343"/>
                  </a:lnTo>
                  <a:lnTo>
                    <a:pt x="78534" y="324152"/>
                  </a:lnTo>
                  <a:lnTo>
                    <a:pt x="58428" y="363626"/>
                  </a:lnTo>
                  <a:lnTo>
                    <a:pt x="41081" y="404645"/>
                  </a:lnTo>
                  <a:lnTo>
                    <a:pt x="26616" y="447087"/>
                  </a:lnTo>
                  <a:lnTo>
                    <a:pt x="15154" y="490830"/>
                  </a:lnTo>
                  <a:lnTo>
                    <a:pt x="6816" y="535752"/>
                  </a:lnTo>
                  <a:lnTo>
                    <a:pt x="1724" y="581733"/>
                  </a:lnTo>
                  <a:lnTo>
                    <a:pt x="0" y="628649"/>
                  </a:lnTo>
                  <a:lnTo>
                    <a:pt x="1724" y="675566"/>
                  </a:lnTo>
                  <a:lnTo>
                    <a:pt x="6816" y="721547"/>
                  </a:lnTo>
                  <a:lnTo>
                    <a:pt x="15154" y="766469"/>
                  </a:lnTo>
                  <a:lnTo>
                    <a:pt x="26616" y="810212"/>
                  </a:lnTo>
                  <a:lnTo>
                    <a:pt x="41081" y="852653"/>
                  </a:lnTo>
                  <a:lnTo>
                    <a:pt x="58428" y="893672"/>
                  </a:lnTo>
                  <a:lnTo>
                    <a:pt x="78534" y="933147"/>
                  </a:lnTo>
                  <a:lnTo>
                    <a:pt x="101279" y="970956"/>
                  </a:lnTo>
                  <a:lnTo>
                    <a:pt x="126540" y="1006977"/>
                  </a:lnTo>
                  <a:lnTo>
                    <a:pt x="154197" y="1041090"/>
                  </a:lnTo>
                  <a:lnTo>
                    <a:pt x="184127" y="1073172"/>
                  </a:lnTo>
                  <a:lnTo>
                    <a:pt x="216209" y="1103102"/>
                  </a:lnTo>
                  <a:lnTo>
                    <a:pt x="250321" y="1130759"/>
                  </a:lnTo>
                  <a:lnTo>
                    <a:pt x="286343" y="1156020"/>
                  </a:lnTo>
                  <a:lnTo>
                    <a:pt x="324152" y="1178765"/>
                  </a:lnTo>
                  <a:lnTo>
                    <a:pt x="363626" y="1198871"/>
                  </a:lnTo>
                  <a:lnTo>
                    <a:pt x="404645" y="1216218"/>
                  </a:lnTo>
                  <a:lnTo>
                    <a:pt x="447087" y="1230683"/>
                  </a:lnTo>
                  <a:lnTo>
                    <a:pt x="490830" y="1242145"/>
                  </a:lnTo>
                  <a:lnTo>
                    <a:pt x="535752" y="1250483"/>
                  </a:lnTo>
                  <a:lnTo>
                    <a:pt x="581733" y="1255575"/>
                  </a:lnTo>
                  <a:lnTo>
                    <a:pt x="628649" y="1257299"/>
                  </a:lnTo>
                  <a:lnTo>
                    <a:pt x="675566" y="1255575"/>
                  </a:lnTo>
                  <a:lnTo>
                    <a:pt x="721547" y="1250483"/>
                  </a:lnTo>
                  <a:lnTo>
                    <a:pt x="766469" y="1242145"/>
                  </a:lnTo>
                  <a:lnTo>
                    <a:pt x="810212" y="1230683"/>
                  </a:lnTo>
                  <a:lnTo>
                    <a:pt x="852653" y="1216218"/>
                  </a:lnTo>
                  <a:lnTo>
                    <a:pt x="893672" y="1198871"/>
                  </a:lnTo>
                  <a:lnTo>
                    <a:pt x="933147" y="1178765"/>
                  </a:lnTo>
                  <a:lnTo>
                    <a:pt x="970956" y="1156020"/>
                  </a:lnTo>
                  <a:lnTo>
                    <a:pt x="1006977" y="1130759"/>
                  </a:lnTo>
                  <a:lnTo>
                    <a:pt x="1041090" y="1103102"/>
                  </a:lnTo>
                  <a:lnTo>
                    <a:pt x="1073172" y="1073172"/>
                  </a:lnTo>
                  <a:lnTo>
                    <a:pt x="1103102" y="1041090"/>
                  </a:lnTo>
                  <a:lnTo>
                    <a:pt x="1130759" y="1006977"/>
                  </a:lnTo>
                  <a:lnTo>
                    <a:pt x="1156020" y="970956"/>
                  </a:lnTo>
                  <a:lnTo>
                    <a:pt x="1178765" y="933147"/>
                  </a:lnTo>
                  <a:lnTo>
                    <a:pt x="1198871" y="893672"/>
                  </a:lnTo>
                  <a:lnTo>
                    <a:pt x="1216218" y="852653"/>
                  </a:lnTo>
                  <a:lnTo>
                    <a:pt x="1230683" y="810212"/>
                  </a:lnTo>
                  <a:lnTo>
                    <a:pt x="1242145" y="766469"/>
                  </a:lnTo>
                  <a:lnTo>
                    <a:pt x="1250483" y="721547"/>
                  </a:lnTo>
                  <a:lnTo>
                    <a:pt x="1255575" y="675566"/>
                  </a:lnTo>
                  <a:lnTo>
                    <a:pt x="1257299" y="628649"/>
                  </a:lnTo>
                  <a:lnTo>
                    <a:pt x="1255575" y="581733"/>
                  </a:lnTo>
                  <a:lnTo>
                    <a:pt x="1250483" y="535752"/>
                  </a:lnTo>
                  <a:lnTo>
                    <a:pt x="1242145" y="490830"/>
                  </a:lnTo>
                  <a:lnTo>
                    <a:pt x="1230683" y="447087"/>
                  </a:lnTo>
                  <a:lnTo>
                    <a:pt x="1216218" y="404645"/>
                  </a:lnTo>
                  <a:lnTo>
                    <a:pt x="1198871" y="363626"/>
                  </a:lnTo>
                  <a:lnTo>
                    <a:pt x="1178765" y="324152"/>
                  </a:lnTo>
                  <a:lnTo>
                    <a:pt x="1156020" y="286343"/>
                  </a:lnTo>
                  <a:lnTo>
                    <a:pt x="1130759" y="250321"/>
                  </a:lnTo>
                  <a:lnTo>
                    <a:pt x="1103102" y="216209"/>
                  </a:lnTo>
                  <a:lnTo>
                    <a:pt x="1073172" y="184127"/>
                  </a:lnTo>
                  <a:lnTo>
                    <a:pt x="1041090" y="154197"/>
                  </a:lnTo>
                  <a:lnTo>
                    <a:pt x="1006977" y="126540"/>
                  </a:lnTo>
                  <a:lnTo>
                    <a:pt x="970956" y="101279"/>
                  </a:lnTo>
                  <a:lnTo>
                    <a:pt x="933147" y="78534"/>
                  </a:lnTo>
                  <a:lnTo>
                    <a:pt x="893672" y="58428"/>
                  </a:lnTo>
                  <a:lnTo>
                    <a:pt x="852653" y="41081"/>
                  </a:lnTo>
                  <a:lnTo>
                    <a:pt x="810212" y="26616"/>
                  </a:lnTo>
                  <a:lnTo>
                    <a:pt x="766469" y="15154"/>
                  </a:lnTo>
                  <a:lnTo>
                    <a:pt x="721547" y="6816"/>
                  </a:lnTo>
                  <a:lnTo>
                    <a:pt x="675566" y="1724"/>
                  </a:lnTo>
                  <a:lnTo>
                    <a:pt x="628649" y="0"/>
                  </a:lnTo>
                </a:path>
              </a:pathLst>
            </a:custGeom>
            <a:ln w="56974">
              <a:solidFill>
                <a:srgbClr val="FF944E"/>
              </a:solidFill>
            </a:ln>
          </p:spPr>
          <p:txBody>
            <a:bodyPr wrap="square" lIns="0" tIns="0" rIns="0" bIns="0" rtlCol="0"/>
            <a:lstStyle/>
            <a:p>
              <a:endParaRPr sz="1588"/>
            </a:p>
          </p:txBody>
        </p:sp>
        <p:sp>
          <p:nvSpPr>
            <p:cNvPr id="8" name="object 8"/>
            <p:cNvSpPr/>
            <p:nvPr/>
          </p:nvSpPr>
          <p:spPr>
            <a:xfrm>
              <a:off x="777240" y="5126695"/>
              <a:ext cx="1261745" cy="1261745"/>
            </a:xfrm>
            <a:custGeom>
              <a:avLst/>
              <a:gdLst/>
              <a:ahLst/>
              <a:cxnLst/>
              <a:rect l="l" t="t" r="r" b="b"/>
              <a:pathLst>
                <a:path w="1261745" h="1261745">
                  <a:moveTo>
                    <a:pt x="630613" y="1261226"/>
                  </a:moveTo>
                  <a:lnTo>
                    <a:pt x="583550" y="1259497"/>
                  </a:lnTo>
                  <a:lnTo>
                    <a:pt x="537426" y="1254389"/>
                  </a:lnTo>
                  <a:lnTo>
                    <a:pt x="492363" y="1246025"/>
                  </a:lnTo>
                  <a:lnTo>
                    <a:pt x="448483" y="1234527"/>
                  </a:lnTo>
                  <a:lnTo>
                    <a:pt x="405909" y="1220016"/>
                  </a:lnTo>
                  <a:lnTo>
                    <a:pt x="364762" y="1202615"/>
                  </a:lnTo>
                  <a:lnTo>
                    <a:pt x="325164" y="1182446"/>
                  </a:lnTo>
                  <a:lnTo>
                    <a:pt x="287237" y="1159631"/>
                  </a:lnTo>
                  <a:lnTo>
                    <a:pt x="251103" y="1134290"/>
                  </a:lnTo>
                  <a:lnTo>
                    <a:pt x="216884" y="1106548"/>
                  </a:lnTo>
                  <a:lnTo>
                    <a:pt x="184702" y="1076524"/>
                  </a:lnTo>
                  <a:lnTo>
                    <a:pt x="154678" y="1044342"/>
                  </a:lnTo>
                  <a:lnTo>
                    <a:pt x="126935" y="1010123"/>
                  </a:lnTo>
                  <a:lnTo>
                    <a:pt x="101595" y="973989"/>
                  </a:lnTo>
                  <a:lnTo>
                    <a:pt x="78780" y="936062"/>
                  </a:lnTo>
                  <a:lnTo>
                    <a:pt x="58610" y="896464"/>
                  </a:lnTo>
                  <a:lnTo>
                    <a:pt x="41210" y="855317"/>
                  </a:lnTo>
                  <a:lnTo>
                    <a:pt x="26699" y="812743"/>
                  </a:lnTo>
                  <a:lnTo>
                    <a:pt x="15201" y="768863"/>
                  </a:lnTo>
                  <a:lnTo>
                    <a:pt x="6837" y="723800"/>
                  </a:lnTo>
                  <a:lnTo>
                    <a:pt x="1729" y="677676"/>
                  </a:lnTo>
                  <a:lnTo>
                    <a:pt x="0" y="630613"/>
                  </a:lnTo>
                  <a:lnTo>
                    <a:pt x="1729" y="583550"/>
                  </a:lnTo>
                  <a:lnTo>
                    <a:pt x="6837" y="537426"/>
                  </a:lnTo>
                  <a:lnTo>
                    <a:pt x="15201" y="492363"/>
                  </a:lnTo>
                  <a:lnTo>
                    <a:pt x="26699" y="448484"/>
                  </a:lnTo>
                  <a:lnTo>
                    <a:pt x="41210" y="405909"/>
                  </a:lnTo>
                  <a:lnTo>
                    <a:pt x="58610" y="364762"/>
                  </a:lnTo>
                  <a:lnTo>
                    <a:pt x="78780" y="325164"/>
                  </a:lnTo>
                  <a:lnTo>
                    <a:pt x="101595" y="287237"/>
                  </a:lnTo>
                  <a:lnTo>
                    <a:pt x="126935" y="251103"/>
                  </a:lnTo>
                  <a:lnTo>
                    <a:pt x="154678" y="216884"/>
                  </a:lnTo>
                  <a:lnTo>
                    <a:pt x="184702" y="184702"/>
                  </a:lnTo>
                  <a:lnTo>
                    <a:pt x="216884" y="154678"/>
                  </a:lnTo>
                  <a:lnTo>
                    <a:pt x="251103" y="126936"/>
                  </a:lnTo>
                  <a:lnTo>
                    <a:pt x="287237" y="101595"/>
                  </a:lnTo>
                  <a:lnTo>
                    <a:pt x="325164" y="78780"/>
                  </a:lnTo>
                  <a:lnTo>
                    <a:pt x="364762" y="58610"/>
                  </a:lnTo>
                  <a:lnTo>
                    <a:pt x="405909" y="41210"/>
                  </a:lnTo>
                  <a:lnTo>
                    <a:pt x="448483" y="26699"/>
                  </a:lnTo>
                  <a:lnTo>
                    <a:pt x="492363" y="15201"/>
                  </a:lnTo>
                  <a:lnTo>
                    <a:pt x="537426" y="6837"/>
                  </a:lnTo>
                  <a:lnTo>
                    <a:pt x="583550" y="1729"/>
                  </a:lnTo>
                  <a:lnTo>
                    <a:pt x="630613" y="0"/>
                  </a:lnTo>
                  <a:lnTo>
                    <a:pt x="677676" y="1729"/>
                  </a:lnTo>
                  <a:lnTo>
                    <a:pt x="723800" y="6837"/>
                  </a:lnTo>
                  <a:lnTo>
                    <a:pt x="768863" y="15201"/>
                  </a:lnTo>
                  <a:lnTo>
                    <a:pt x="812742" y="26699"/>
                  </a:lnTo>
                  <a:lnTo>
                    <a:pt x="855317" y="41210"/>
                  </a:lnTo>
                  <a:lnTo>
                    <a:pt x="896464" y="58610"/>
                  </a:lnTo>
                  <a:lnTo>
                    <a:pt x="936062" y="78780"/>
                  </a:lnTo>
                  <a:lnTo>
                    <a:pt x="973989" y="101595"/>
                  </a:lnTo>
                  <a:lnTo>
                    <a:pt x="1010123" y="126936"/>
                  </a:lnTo>
                  <a:lnTo>
                    <a:pt x="1044342" y="154678"/>
                  </a:lnTo>
                  <a:lnTo>
                    <a:pt x="1076524" y="184702"/>
                  </a:lnTo>
                  <a:lnTo>
                    <a:pt x="1106548" y="216884"/>
                  </a:lnTo>
                  <a:lnTo>
                    <a:pt x="1134290" y="251103"/>
                  </a:lnTo>
                  <a:lnTo>
                    <a:pt x="1159631" y="287237"/>
                  </a:lnTo>
                  <a:lnTo>
                    <a:pt x="1182446" y="325164"/>
                  </a:lnTo>
                  <a:lnTo>
                    <a:pt x="1202616" y="364762"/>
                  </a:lnTo>
                  <a:lnTo>
                    <a:pt x="1220016" y="405909"/>
                  </a:lnTo>
                  <a:lnTo>
                    <a:pt x="1234527" y="448484"/>
                  </a:lnTo>
                  <a:lnTo>
                    <a:pt x="1246025" y="492363"/>
                  </a:lnTo>
                  <a:lnTo>
                    <a:pt x="1254389" y="537426"/>
                  </a:lnTo>
                  <a:lnTo>
                    <a:pt x="1259497" y="583550"/>
                  </a:lnTo>
                  <a:lnTo>
                    <a:pt x="1261226" y="630613"/>
                  </a:lnTo>
                  <a:lnTo>
                    <a:pt x="1259497" y="677676"/>
                  </a:lnTo>
                  <a:lnTo>
                    <a:pt x="1254389" y="723800"/>
                  </a:lnTo>
                  <a:lnTo>
                    <a:pt x="1246025" y="768863"/>
                  </a:lnTo>
                  <a:lnTo>
                    <a:pt x="1234527" y="812743"/>
                  </a:lnTo>
                  <a:lnTo>
                    <a:pt x="1220016" y="855317"/>
                  </a:lnTo>
                  <a:lnTo>
                    <a:pt x="1202616" y="896464"/>
                  </a:lnTo>
                  <a:lnTo>
                    <a:pt x="1182446" y="936062"/>
                  </a:lnTo>
                  <a:lnTo>
                    <a:pt x="1159631" y="973989"/>
                  </a:lnTo>
                  <a:lnTo>
                    <a:pt x="1134290" y="1010123"/>
                  </a:lnTo>
                  <a:lnTo>
                    <a:pt x="1106548" y="1044342"/>
                  </a:lnTo>
                  <a:lnTo>
                    <a:pt x="1076524" y="1076524"/>
                  </a:lnTo>
                  <a:lnTo>
                    <a:pt x="1044342" y="1106548"/>
                  </a:lnTo>
                  <a:lnTo>
                    <a:pt x="1010123" y="1134290"/>
                  </a:lnTo>
                  <a:lnTo>
                    <a:pt x="973989" y="1159631"/>
                  </a:lnTo>
                  <a:lnTo>
                    <a:pt x="936062" y="1182446"/>
                  </a:lnTo>
                  <a:lnTo>
                    <a:pt x="896464" y="1202615"/>
                  </a:lnTo>
                  <a:lnTo>
                    <a:pt x="855317" y="1220016"/>
                  </a:lnTo>
                  <a:lnTo>
                    <a:pt x="812742" y="1234527"/>
                  </a:lnTo>
                  <a:lnTo>
                    <a:pt x="768863" y="1246025"/>
                  </a:lnTo>
                  <a:lnTo>
                    <a:pt x="723800" y="1254389"/>
                  </a:lnTo>
                  <a:lnTo>
                    <a:pt x="677676" y="1259497"/>
                  </a:lnTo>
                  <a:lnTo>
                    <a:pt x="630613" y="1261226"/>
                  </a:lnTo>
                  <a:close/>
                </a:path>
              </a:pathLst>
            </a:custGeom>
            <a:solidFill>
              <a:srgbClr val="F5F1EC"/>
            </a:solidFill>
          </p:spPr>
          <p:txBody>
            <a:bodyPr wrap="square" lIns="0" tIns="0" rIns="0" bIns="0" rtlCol="0"/>
            <a:lstStyle/>
            <a:p>
              <a:endParaRPr sz="1588"/>
            </a:p>
          </p:txBody>
        </p:sp>
        <p:sp>
          <p:nvSpPr>
            <p:cNvPr id="9" name="object 9"/>
            <p:cNvSpPr/>
            <p:nvPr/>
          </p:nvSpPr>
          <p:spPr>
            <a:xfrm>
              <a:off x="777239" y="5126695"/>
              <a:ext cx="1257300" cy="1257300"/>
            </a:xfrm>
            <a:custGeom>
              <a:avLst/>
              <a:gdLst/>
              <a:ahLst/>
              <a:cxnLst/>
              <a:rect l="l" t="t" r="r" b="b"/>
              <a:pathLst>
                <a:path w="1257300" h="1257300">
                  <a:moveTo>
                    <a:pt x="628649" y="0"/>
                  </a:moveTo>
                  <a:lnTo>
                    <a:pt x="581733" y="1724"/>
                  </a:lnTo>
                  <a:lnTo>
                    <a:pt x="535752" y="6816"/>
                  </a:lnTo>
                  <a:lnTo>
                    <a:pt x="490830" y="15154"/>
                  </a:lnTo>
                  <a:lnTo>
                    <a:pt x="447087" y="26616"/>
                  </a:lnTo>
                  <a:lnTo>
                    <a:pt x="404645" y="41081"/>
                  </a:lnTo>
                  <a:lnTo>
                    <a:pt x="363626" y="58428"/>
                  </a:lnTo>
                  <a:lnTo>
                    <a:pt x="324152" y="78534"/>
                  </a:lnTo>
                  <a:lnTo>
                    <a:pt x="286343" y="101279"/>
                  </a:lnTo>
                  <a:lnTo>
                    <a:pt x="250321" y="126540"/>
                  </a:lnTo>
                  <a:lnTo>
                    <a:pt x="216209" y="154197"/>
                  </a:lnTo>
                  <a:lnTo>
                    <a:pt x="184127" y="184127"/>
                  </a:lnTo>
                  <a:lnTo>
                    <a:pt x="154197" y="216209"/>
                  </a:lnTo>
                  <a:lnTo>
                    <a:pt x="126540" y="250321"/>
                  </a:lnTo>
                  <a:lnTo>
                    <a:pt x="101279" y="286343"/>
                  </a:lnTo>
                  <a:lnTo>
                    <a:pt x="78534" y="324152"/>
                  </a:lnTo>
                  <a:lnTo>
                    <a:pt x="58428" y="363626"/>
                  </a:lnTo>
                  <a:lnTo>
                    <a:pt x="41081" y="404645"/>
                  </a:lnTo>
                  <a:lnTo>
                    <a:pt x="26616" y="447087"/>
                  </a:lnTo>
                  <a:lnTo>
                    <a:pt x="15154" y="490830"/>
                  </a:lnTo>
                  <a:lnTo>
                    <a:pt x="6816" y="535752"/>
                  </a:lnTo>
                  <a:lnTo>
                    <a:pt x="1724" y="581733"/>
                  </a:lnTo>
                  <a:lnTo>
                    <a:pt x="0" y="628649"/>
                  </a:lnTo>
                  <a:lnTo>
                    <a:pt x="1724" y="675566"/>
                  </a:lnTo>
                  <a:lnTo>
                    <a:pt x="6816" y="721547"/>
                  </a:lnTo>
                  <a:lnTo>
                    <a:pt x="15154" y="766469"/>
                  </a:lnTo>
                  <a:lnTo>
                    <a:pt x="26616" y="810212"/>
                  </a:lnTo>
                  <a:lnTo>
                    <a:pt x="41081" y="852653"/>
                  </a:lnTo>
                  <a:lnTo>
                    <a:pt x="58428" y="893672"/>
                  </a:lnTo>
                  <a:lnTo>
                    <a:pt x="78534" y="933147"/>
                  </a:lnTo>
                  <a:lnTo>
                    <a:pt x="101279" y="970956"/>
                  </a:lnTo>
                  <a:lnTo>
                    <a:pt x="126540" y="1006977"/>
                  </a:lnTo>
                  <a:lnTo>
                    <a:pt x="154197" y="1041090"/>
                  </a:lnTo>
                  <a:lnTo>
                    <a:pt x="184127" y="1073172"/>
                  </a:lnTo>
                  <a:lnTo>
                    <a:pt x="216209" y="1103102"/>
                  </a:lnTo>
                  <a:lnTo>
                    <a:pt x="250321" y="1130759"/>
                  </a:lnTo>
                  <a:lnTo>
                    <a:pt x="286343" y="1156020"/>
                  </a:lnTo>
                  <a:lnTo>
                    <a:pt x="324152" y="1178765"/>
                  </a:lnTo>
                  <a:lnTo>
                    <a:pt x="363626" y="1198871"/>
                  </a:lnTo>
                  <a:lnTo>
                    <a:pt x="404645" y="1216218"/>
                  </a:lnTo>
                  <a:lnTo>
                    <a:pt x="447087" y="1230683"/>
                  </a:lnTo>
                  <a:lnTo>
                    <a:pt x="490830" y="1242145"/>
                  </a:lnTo>
                  <a:lnTo>
                    <a:pt x="535752" y="1250483"/>
                  </a:lnTo>
                  <a:lnTo>
                    <a:pt x="581733" y="1255575"/>
                  </a:lnTo>
                  <a:lnTo>
                    <a:pt x="628649" y="1257299"/>
                  </a:lnTo>
                  <a:lnTo>
                    <a:pt x="675566" y="1255575"/>
                  </a:lnTo>
                  <a:lnTo>
                    <a:pt x="721547" y="1250483"/>
                  </a:lnTo>
                  <a:lnTo>
                    <a:pt x="766469" y="1242145"/>
                  </a:lnTo>
                  <a:lnTo>
                    <a:pt x="810212" y="1230683"/>
                  </a:lnTo>
                  <a:lnTo>
                    <a:pt x="852653" y="1216218"/>
                  </a:lnTo>
                  <a:lnTo>
                    <a:pt x="893672" y="1198871"/>
                  </a:lnTo>
                  <a:lnTo>
                    <a:pt x="933147" y="1178765"/>
                  </a:lnTo>
                  <a:lnTo>
                    <a:pt x="970956" y="1156020"/>
                  </a:lnTo>
                  <a:lnTo>
                    <a:pt x="1006977" y="1130759"/>
                  </a:lnTo>
                  <a:lnTo>
                    <a:pt x="1041090" y="1103102"/>
                  </a:lnTo>
                  <a:lnTo>
                    <a:pt x="1073172" y="1073172"/>
                  </a:lnTo>
                  <a:lnTo>
                    <a:pt x="1103102" y="1041090"/>
                  </a:lnTo>
                  <a:lnTo>
                    <a:pt x="1130759" y="1006977"/>
                  </a:lnTo>
                  <a:lnTo>
                    <a:pt x="1156020" y="970956"/>
                  </a:lnTo>
                  <a:lnTo>
                    <a:pt x="1178765" y="933147"/>
                  </a:lnTo>
                  <a:lnTo>
                    <a:pt x="1198871" y="893672"/>
                  </a:lnTo>
                  <a:lnTo>
                    <a:pt x="1216218" y="852653"/>
                  </a:lnTo>
                  <a:lnTo>
                    <a:pt x="1230683" y="810212"/>
                  </a:lnTo>
                  <a:lnTo>
                    <a:pt x="1242145" y="766469"/>
                  </a:lnTo>
                  <a:lnTo>
                    <a:pt x="1250483" y="721547"/>
                  </a:lnTo>
                  <a:lnTo>
                    <a:pt x="1255575" y="675566"/>
                  </a:lnTo>
                  <a:lnTo>
                    <a:pt x="1257299" y="628649"/>
                  </a:lnTo>
                  <a:lnTo>
                    <a:pt x="1255575" y="581733"/>
                  </a:lnTo>
                  <a:lnTo>
                    <a:pt x="1250483" y="535752"/>
                  </a:lnTo>
                  <a:lnTo>
                    <a:pt x="1242145" y="490830"/>
                  </a:lnTo>
                  <a:lnTo>
                    <a:pt x="1230683" y="447087"/>
                  </a:lnTo>
                  <a:lnTo>
                    <a:pt x="1216218" y="404645"/>
                  </a:lnTo>
                  <a:lnTo>
                    <a:pt x="1198871" y="363626"/>
                  </a:lnTo>
                  <a:lnTo>
                    <a:pt x="1178765" y="324152"/>
                  </a:lnTo>
                  <a:lnTo>
                    <a:pt x="1156020" y="286343"/>
                  </a:lnTo>
                  <a:lnTo>
                    <a:pt x="1130759" y="250321"/>
                  </a:lnTo>
                  <a:lnTo>
                    <a:pt x="1103102" y="216209"/>
                  </a:lnTo>
                  <a:lnTo>
                    <a:pt x="1073172" y="184127"/>
                  </a:lnTo>
                  <a:lnTo>
                    <a:pt x="1041090" y="154197"/>
                  </a:lnTo>
                  <a:lnTo>
                    <a:pt x="1006977" y="126540"/>
                  </a:lnTo>
                  <a:lnTo>
                    <a:pt x="970956" y="101279"/>
                  </a:lnTo>
                  <a:lnTo>
                    <a:pt x="933147" y="78534"/>
                  </a:lnTo>
                  <a:lnTo>
                    <a:pt x="893672" y="58428"/>
                  </a:lnTo>
                  <a:lnTo>
                    <a:pt x="852653" y="41081"/>
                  </a:lnTo>
                  <a:lnTo>
                    <a:pt x="810212" y="26616"/>
                  </a:lnTo>
                  <a:lnTo>
                    <a:pt x="766469" y="15154"/>
                  </a:lnTo>
                  <a:lnTo>
                    <a:pt x="721547" y="6816"/>
                  </a:lnTo>
                  <a:lnTo>
                    <a:pt x="675566" y="1724"/>
                  </a:lnTo>
                  <a:lnTo>
                    <a:pt x="628649" y="0"/>
                  </a:lnTo>
                </a:path>
              </a:pathLst>
            </a:custGeom>
            <a:ln w="56974">
              <a:solidFill>
                <a:srgbClr val="FAC440"/>
              </a:solidFill>
            </a:ln>
          </p:spPr>
          <p:txBody>
            <a:bodyPr wrap="square" lIns="0" tIns="0" rIns="0" bIns="0" rtlCol="0"/>
            <a:lstStyle/>
            <a:p>
              <a:endParaRPr sz="1588"/>
            </a:p>
          </p:txBody>
        </p:sp>
        <p:sp>
          <p:nvSpPr>
            <p:cNvPr id="10" name="object 10"/>
            <p:cNvSpPr/>
            <p:nvPr/>
          </p:nvSpPr>
          <p:spPr>
            <a:xfrm>
              <a:off x="777240" y="1540745"/>
              <a:ext cx="1261745" cy="1261745"/>
            </a:xfrm>
            <a:custGeom>
              <a:avLst/>
              <a:gdLst/>
              <a:ahLst/>
              <a:cxnLst/>
              <a:rect l="l" t="t" r="r" b="b"/>
              <a:pathLst>
                <a:path w="1261745" h="1261745">
                  <a:moveTo>
                    <a:pt x="630613" y="1261226"/>
                  </a:moveTo>
                  <a:lnTo>
                    <a:pt x="583550" y="1259497"/>
                  </a:lnTo>
                  <a:lnTo>
                    <a:pt x="537426" y="1254389"/>
                  </a:lnTo>
                  <a:lnTo>
                    <a:pt x="492363" y="1246025"/>
                  </a:lnTo>
                  <a:lnTo>
                    <a:pt x="448483" y="1234527"/>
                  </a:lnTo>
                  <a:lnTo>
                    <a:pt x="405909" y="1220016"/>
                  </a:lnTo>
                  <a:lnTo>
                    <a:pt x="364762" y="1202616"/>
                  </a:lnTo>
                  <a:lnTo>
                    <a:pt x="325164" y="1182446"/>
                  </a:lnTo>
                  <a:lnTo>
                    <a:pt x="287237" y="1159631"/>
                  </a:lnTo>
                  <a:lnTo>
                    <a:pt x="251103" y="1134290"/>
                  </a:lnTo>
                  <a:lnTo>
                    <a:pt x="216884" y="1106548"/>
                  </a:lnTo>
                  <a:lnTo>
                    <a:pt x="184702" y="1076524"/>
                  </a:lnTo>
                  <a:lnTo>
                    <a:pt x="154678" y="1044342"/>
                  </a:lnTo>
                  <a:lnTo>
                    <a:pt x="126935" y="1010123"/>
                  </a:lnTo>
                  <a:lnTo>
                    <a:pt x="101595" y="973989"/>
                  </a:lnTo>
                  <a:lnTo>
                    <a:pt x="78780" y="936062"/>
                  </a:lnTo>
                  <a:lnTo>
                    <a:pt x="58610" y="896464"/>
                  </a:lnTo>
                  <a:lnTo>
                    <a:pt x="41210" y="855317"/>
                  </a:lnTo>
                  <a:lnTo>
                    <a:pt x="26699" y="812742"/>
                  </a:lnTo>
                  <a:lnTo>
                    <a:pt x="15201" y="768863"/>
                  </a:lnTo>
                  <a:lnTo>
                    <a:pt x="6837" y="723800"/>
                  </a:lnTo>
                  <a:lnTo>
                    <a:pt x="1729" y="677676"/>
                  </a:lnTo>
                  <a:lnTo>
                    <a:pt x="0" y="630613"/>
                  </a:lnTo>
                  <a:lnTo>
                    <a:pt x="1729" y="583550"/>
                  </a:lnTo>
                  <a:lnTo>
                    <a:pt x="6837" y="537426"/>
                  </a:lnTo>
                  <a:lnTo>
                    <a:pt x="15201" y="492363"/>
                  </a:lnTo>
                  <a:lnTo>
                    <a:pt x="26699" y="448483"/>
                  </a:lnTo>
                  <a:lnTo>
                    <a:pt x="41210" y="405909"/>
                  </a:lnTo>
                  <a:lnTo>
                    <a:pt x="58610" y="364762"/>
                  </a:lnTo>
                  <a:lnTo>
                    <a:pt x="78780" y="325164"/>
                  </a:lnTo>
                  <a:lnTo>
                    <a:pt x="101595" y="287237"/>
                  </a:lnTo>
                  <a:lnTo>
                    <a:pt x="126935" y="251103"/>
                  </a:lnTo>
                  <a:lnTo>
                    <a:pt x="154678" y="216884"/>
                  </a:lnTo>
                  <a:lnTo>
                    <a:pt x="184702" y="184702"/>
                  </a:lnTo>
                  <a:lnTo>
                    <a:pt x="216884" y="154678"/>
                  </a:lnTo>
                  <a:lnTo>
                    <a:pt x="251103" y="126935"/>
                  </a:lnTo>
                  <a:lnTo>
                    <a:pt x="287237" y="101595"/>
                  </a:lnTo>
                  <a:lnTo>
                    <a:pt x="325164" y="78780"/>
                  </a:lnTo>
                  <a:lnTo>
                    <a:pt x="364762" y="58610"/>
                  </a:lnTo>
                  <a:lnTo>
                    <a:pt x="405909" y="41210"/>
                  </a:lnTo>
                  <a:lnTo>
                    <a:pt x="448483" y="26699"/>
                  </a:lnTo>
                  <a:lnTo>
                    <a:pt x="492363" y="15201"/>
                  </a:lnTo>
                  <a:lnTo>
                    <a:pt x="537426" y="6837"/>
                  </a:lnTo>
                  <a:lnTo>
                    <a:pt x="583550" y="1729"/>
                  </a:lnTo>
                  <a:lnTo>
                    <a:pt x="630613" y="0"/>
                  </a:lnTo>
                  <a:lnTo>
                    <a:pt x="677676" y="1729"/>
                  </a:lnTo>
                  <a:lnTo>
                    <a:pt x="723800" y="6837"/>
                  </a:lnTo>
                  <a:lnTo>
                    <a:pt x="768863" y="15201"/>
                  </a:lnTo>
                  <a:lnTo>
                    <a:pt x="812742" y="26699"/>
                  </a:lnTo>
                  <a:lnTo>
                    <a:pt x="855317" y="41210"/>
                  </a:lnTo>
                  <a:lnTo>
                    <a:pt x="896464" y="58610"/>
                  </a:lnTo>
                  <a:lnTo>
                    <a:pt x="936062" y="78780"/>
                  </a:lnTo>
                  <a:lnTo>
                    <a:pt x="973989" y="101595"/>
                  </a:lnTo>
                  <a:lnTo>
                    <a:pt x="1010123" y="126935"/>
                  </a:lnTo>
                  <a:lnTo>
                    <a:pt x="1044342" y="154678"/>
                  </a:lnTo>
                  <a:lnTo>
                    <a:pt x="1076524" y="184702"/>
                  </a:lnTo>
                  <a:lnTo>
                    <a:pt x="1106548" y="216884"/>
                  </a:lnTo>
                  <a:lnTo>
                    <a:pt x="1134290" y="251103"/>
                  </a:lnTo>
                  <a:lnTo>
                    <a:pt x="1159631" y="287237"/>
                  </a:lnTo>
                  <a:lnTo>
                    <a:pt x="1182446" y="325164"/>
                  </a:lnTo>
                  <a:lnTo>
                    <a:pt x="1202616" y="364762"/>
                  </a:lnTo>
                  <a:lnTo>
                    <a:pt x="1220016" y="405909"/>
                  </a:lnTo>
                  <a:lnTo>
                    <a:pt x="1234527" y="448483"/>
                  </a:lnTo>
                  <a:lnTo>
                    <a:pt x="1246025" y="492363"/>
                  </a:lnTo>
                  <a:lnTo>
                    <a:pt x="1254389" y="537426"/>
                  </a:lnTo>
                  <a:lnTo>
                    <a:pt x="1259497" y="583550"/>
                  </a:lnTo>
                  <a:lnTo>
                    <a:pt x="1261226" y="630613"/>
                  </a:lnTo>
                  <a:lnTo>
                    <a:pt x="1259497" y="677676"/>
                  </a:lnTo>
                  <a:lnTo>
                    <a:pt x="1254389" y="723800"/>
                  </a:lnTo>
                  <a:lnTo>
                    <a:pt x="1246025" y="768863"/>
                  </a:lnTo>
                  <a:lnTo>
                    <a:pt x="1234527" y="812742"/>
                  </a:lnTo>
                  <a:lnTo>
                    <a:pt x="1220016" y="855317"/>
                  </a:lnTo>
                  <a:lnTo>
                    <a:pt x="1202616" y="896464"/>
                  </a:lnTo>
                  <a:lnTo>
                    <a:pt x="1182446" y="936062"/>
                  </a:lnTo>
                  <a:lnTo>
                    <a:pt x="1159631" y="973989"/>
                  </a:lnTo>
                  <a:lnTo>
                    <a:pt x="1134290" y="1010123"/>
                  </a:lnTo>
                  <a:lnTo>
                    <a:pt x="1106548" y="1044342"/>
                  </a:lnTo>
                  <a:lnTo>
                    <a:pt x="1076524" y="1076524"/>
                  </a:lnTo>
                  <a:lnTo>
                    <a:pt x="1044342" y="1106548"/>
                  </a:lnTo>
                  <a:lnTo>
                    <a:pt x="1010123" y="1134290"/>
                  </a:lnTo>
                  <a:lnTo>
                    <a:pt x="973989" y="1159631"/>
                  </a:lnTo>
                  <a:lnTo>
                    <a:pt x="936062" y="1182446"/>
                  </a:lnTo>
                  <a:lnTo>
                    <a:pt x="896464" y="1202616"/>
                  </a:lnTo>
                  <a:lnTo>
                    <a:pt x="855317" y="1220016"/>
                  </a:lnTo>
                  <a:lnTo>
                    <a:pt x="812742" y="1234527"/>
                  </a:lnTo>
                  <a:lnTo>
                    <a:pt x="768863" y="1246025"/>
                  </a:lnTo>
                  <a:lnTo>
                    <a:pt x="723800" y="1254389"/>
                  </a:lnTo>
                  <a:lnTo>
                    <a:pt x="677676" y="1259497"/>
                  </a:lnTo>
                  <a:lnTo>
                    <a:pt x="630613" y="1261226"/>
                  </a:lnTo>
                  <a:close/>
                </a:path>
              </a:pathLst>
            </a:custGeom>
            <a:solidFill>
              <a:srgbClr val="F5F1EC"/>
            </a:solidFill>
          </p:spPr>
          <p:txBody>
            <a:bodyPr wrap="square" lIns="0" tIns="0" rIns="0" bIns="0" rtlCol="0"/>
            <a:lstStyle/>
            <a:p>
              <a:endParaRPr sz="1588"/>
            </a:p>
          </p:txBody>
        </p:sp>
        <p:sp>
          <p:nvSpPr>
            <p:cNvPr id="11" name="object 11"/>
            <p:cNvSpPr/>
            <p:nvPr/>
          </p:nvSpPr>
          <p:spPr>
            <a:xfrm>
              <a:off x="777239" y="1540745"/>
              <a:ext cx="1257300" cy="1257300"/>
            </a:xfrm>
            <a:custGeom>
              <a:avLst/>
              <a:gdLst/>
              <a:ahLst/>
              <a:cxnLst/>
              <a:rect l="l" t="t" r="r" b="b"/>
              <a:pathLst>
                <a:path w="1257300" h="1257300">
                  <a:moveTo>
                    <a:pt x="628649" y="0"/>
                  </a:moveTo>
                  <a:lnTo>
                    <a:pt x="581733" y="1724"/>
                  </a:lnTo>
                  <a:lnTo>
                    <a:pt x="535752" y="6816"/>
                  </a:lnTo>
                  <a:lnTo>
                    <a:pt x="490830" y="15154"/>
                  </a:lnTo>
                  <a:lnTo>
                    <a:pt x="447087" y="26616"/>
                  </a:lnTo>
                  <a:lnTo>
                    <a:pt x="404645" y="41081"/>
                  </a:lnTo>
                  <a:lnTo>
                    <a:pt x="363626" y="58428"/>
                  </a:lnTo>
                  <a:lnTo>
                    <a:pt x="324152" y="78534"/>
                  </a:lnTo>
                  <a:lnTo>
                    <a:pt x="286343" y="101279"/>
                  </a:lnTo>
                  <a:lnTo>
                    <a:pt x="250321" y="126540"/>
                  </a:lnTo>
                  <a:lnTo>
                    <a:pt x="216209" y="154197"/>
                  </a:lnTo>
                  <a:lnTo>
                    <a:pt x="184127" y="184127"/>
                  </a:lnTo>
                  <a:lnTo>
                    <a:pt x="154197" y="216209"/>
                  </a:lnTo>
                  <a:lnTo>
                    <a:pt x="126540" y="250321"/>
                  </a:lnTo>
                  <a:lnTo>
                    <a:pt x="101279" y="286343"/>
                  </a:lnTo>
                  <a:lnTo>
                    <a:pt x="78534" y="324152"/>
                  </a:lnTo>
                  <a:lnTo>
                    <a:pt x="58428" y="363626"/>
                  </a:lnTo>
                  <a:lnTo>
                    <a:pt x="41081" y="404645"/>
                  </a:lnTo>
                  <a:lnTo>
                    <a:pt x="26616" y="447087"/>
                  </a:lnTo>
                  <a:lnTo>
                    <a:pt x="15154" y="490830"/>
                  </a:lnTo>
                  <a:lnTo>
                    <a:pt x="6816" y="535752"/>
                  </a:lnTo>
                  <a:lnTo>
                    <a:pt x="1724" y="581733"/>
                  </a:lnTo>
                  <a:lnTo>
                    <a:pt x="0" y="628649"/>
                  </a:lnTo>
                  <a:lnTo>
                    <a:pt x="1724" y="675566"/>
                  </a:lnTo>
                  <a:lnTo>
                    <a:pt x="6816" y="721547"/>
                  </a:lnTo>
                  <a:lnTo>
                    <a:pt x="15154" y="766469"/>
                  </a:lnTo>
                  <a:lnTo>
                    <a:pt x="26616" y="810212"/>
                  </a:lnTo>
                  <a:lnTo>
                    <a:pt x="41081" y="852653"/>
                  </a:lnTo>
                  <a:lnTo>
                    <a:pt x="58428" y="893672"/>
                  </a:lnTo>
                  <a:lnTo>
                    <a:pt x="78534" y="933147"/>
                  </a:lnTo>
                  <a:lnTo>
                    <a:pt x="101279" y="970956"/>
                  </a:lnTo>
                  <a:lnTo>
                    <a:pt x="126540" y="1006977"/>
                  </a:lnTo>
                  <a:lnTo>
                    <a:pt x="154197" y="1041090"/>
                  </a:lnTo>
                  <a:lnTo>
                    <a:pt x="184127" y="1073172"/>
                  </a:lnTo>
                  <a:lnTo>
                    <a:pt x="216209" y="1103102"/>
                  </a:lnTo>
                  <a:lnTo>
                    <a:pt x="250321" y="1130759"/>
                  </a:lnTo>
                  <a:lnTo>
                    <a:pt x="286343" y="1156020"/>
                  </a:lnTo>
                  <a:lnTo>
                    <a:pt x="324152" y="1178765"/>
                  </a:lnTo>
                  <a:lnTo>
                    <a:pt x="363626" y="1198871"/>
                  </a:lnTo>
                  <a:lnTo>
                    <a:pt x="404645" y="1216218"/>
                  </a:lnTo>
                  <a:lnTo>
                    <a:pt x="447087" y="1230683"/>
                  </a:lnTo>
                  <a:lnTo>
                    <a:pt x="490830" y="1242145"/>
                  </a:lnTo>
                  <a:lnTo>
                    <a:pt x="535752" y="1250483"/>
                  </a:lnTo>
                  <a:lnTo>
                    <a:pt x="581733" y="1255575"/>
                  </a:lnTo>
                  <a:lnTo>
                    <a:pt x="628649" y="1257299"/>
                  </a:lnTo>
                  <a:lnTo>
                    <a:pt x="675566" y="1255575"/>
                  </a:lnTo>
                  <a:lnTo>
                    <a:pt x="721547" y="1250483"/>
                  </a:lnTo>
                  <a:lnTo>
                    <a:pt x="766469" y="1242145"/>
                  </a:lnTo>
                  <a:lnTo>
                    <a:pt x="810212" y="1230683"/>
                  </a:lnTo>
                  <a:lnTo>
                    <a:pt x="852653" y="1216218"/>
                  </a:lnTo>
                  <a:lnTo>
                    <a:pt x="893672" y="1198871"/>
                  </a:lnTo>
                  <a:lnTo>
                    <a:pt x="933147" y="1178765"/>
                  </a:lnTo>
                  <a:lnTo>
                    <a:pt x="970956" y="1156020"/>
                  </a:lnTo>
                  <a:lnTo>
                    <a:pt x="1006977" y="1130759"/>
                  </a:lnTo>
                  <a:lnTo>
                    <a:pt x="1041090" y="1103102"/>
                  </a:lnTo>
                  <a:lnTo>
                    <a:pt x="1073172" y="1073172"/>
                  </a:lnTo>
                  <a:lnTo>
                    <a:pt x="1103102" y="1041090"/>
                  </a:lnTo>
                  <a:lnTo>
                    <a:pt x="1130759" y="1006977"/>
                  </a:lnTo>
                  <a:lnTo>
                    <a:pt x="1156020" y="970956"/>
                  </a:lnTo>
                  <a:lnTo>
                    <a:pt x="1178765" y="933147"/>
                  </a:lnTo>
                  <a:lnTo>
                    <a:pt x="1198871" y="893672"/>
                  </a:lnTo>
                  <a:lnTo>
                    <a:pt x="1216218" y="852653"/>
                  </a:lnTo>
                  <a:lnTo>
                    <a:pt x="1230683" y="810212"/>
                  </a:lnTo>
                  <a:lnTo>
                    <a:pt x="1242145" y="766469"/>
                  </a:lnTo>
                  <a:lnTo>
                    <a:pt x="1250483" y="721547"/>
                  </a:lnTo>
                  <a:lnTo>
                    <a:pt x="1255575" y="675566"/>
                  </a:lnTo>
                  <a:lnTo>
                    <a:pt x="1257299" y="628649"/>
                  </a:lnTo>
                  <a:lnTo>
                    <a:pt x="1255575" y="581733"/>
                  </a:lnTo>
                  <a:lnTo>
                    <a:pt x="1250483" y="535752"/>
                  </a:lnTo>
                  <a:lnTo>
                    <a:pt x="1242145" y="490830"/>
                  </a:lnTo>
                  <a:lnTo>
                    <a:pt x="1230683" y="447087"/>
                  </a:lnTo>
                  <a:lnTo>
                    <a:pt x="1216218" y="404645"/>
                  </a:lnTo>
                  <a:lnTo>
                    <a:pt x="1198871" y="363626"/>
                  </a:lnTo>
                  <a:lnTo>
                    <a:pt x="1178765" y="324152"/>
                  </a:lnTo>
                  <a:lnTo>
                    <a:pt x="1156020" y="286343"/>
                  </a:lnTo>
                  <a:lnTo>
                    <a:pt x="1130759" y="250321"/>
                  </a:lnTo>
                  <a:lnTo>
                    <a:pt x="1103102" y="216209"/>
                  </a:lnTo>
                  <a:lnTo>
                    <a:pt x="1073172" y="184127"/>
                  </a:lnTo>
                  <a:lnTo>
                    <a:pt x="1041090" y="154197"/>
                  </a:lnTo>
                  <a:lnTo>
                    <a:pt x="1006977" y="126540"/>
                  </a:lnTo>
                  <a:lnTo>
                    <a:pt x="970956" y="101279"/>
                  </a:lnTo>
                  <a:lnTo>
                    <a:pt x="933147" y="78534"/>
                  </a:lnTo>
                  <a:lnTo>
                    <a:pt x="893672" y="58428"/>
                  </a:lnTo>
                  <a:lnTo>
                    <a:pt x="852653" y="41081"/>
                  </a:lnTo>
                  <a:lnTo>
                    <a:pt x="810212" y="26616"/>
                  </a:lnTo>
                  <a:lnTo>
                    <a:pt x="766469" y="15154"/>
                  </a:lnTo>
                  <a:lnTo>
                    <a:pt x="721547" y="6816"/>
                  </a:lnTo>
                  <a:lnTo>
                    <a:pt x="675566" y="1724"/>
                  </a:lnTo>
                  <a:lnTo>
                    <a:pt x="628649" y="0"/>
                  </a:lnTo>
                </a:path>
              </a:pathLst>
            </a:custGeom>
            <a:ln w="56974">
              <a:solidFill>
                <a:srgbClr val="004553"/>
              </a:solidFill>
            </a:ln>
          </p:spPr>
          <p:txBody>
            <a:bodyPr wrap="square" lIns="0" tIns="0" rIns="0" bIns="0" rtlCol="0"/>
            <a:lstStyle/>
            <a:p>
              <a:endParaRPr sz="1588"/>
            </a:p>
          </p:txBody>
        </p:sp>
        <p:pic>
          <p:nvPicPr>
            <p:cNvPr id="12" name="object 12"/>
            <p:cNvPicPr/>
            <p:nvPr/>
          </p:nvPicPr>
          <p:blipFill>
            <a:blip r:embed="rId2" cstate="print"/>
            <a:stretch>
              <a:fillRect/>
            </a:stretch>
          </p:blipFill>
          <p:spPr>
            <a:xfrm>
              <a:off x="1167126" y="2083527"/>
              <a:ext cx="97867" cy="85634"/>
            </a:xfrm>
            <a:prstGeom prst="rect">
              <a:avLst/>
            </a:prstGeom>
          </p:spPr>
        </p:pic>
        <p:sp>
          <p:nvSpPr>
            <p:cNvPr id="13" name="object 13"/>
            <p:cNvSpPr/>
            <p:nvPr/>
          </p:nvSpPr>
          <p:spPr>
            <a:xfrm>
              <a:off x="1081481" y="1716531"/>
              <a:ext cx="603250" cy="819150"/>
            </a:xfrm>
            <a:custGeom>
              <a:avLst/>
              <a:gdLst/>
              <a:ahLst/>
              <a:cxnLst/>
              <a:rect l="l" t="t" r="r" b="b"/>
              <a:pathLst>
                <a:path w="603250" h="819150">
                  <a:moveTo>
                    <a:pt x="441350" y="298310"/>
                  </a:moveTo>
                  <a:lnTo>
                    <a:pt x="436651" y="292658"/>
                  </a:lnTo>
                  <a:lnTo>
                    <a:pt x="228676" y="292658"/>
                  </a:lnTo>
                  <a:lnTo>
                    <a:pt x="222084" y="292658"/>
                  </a:lnTo>
                  <a:lnTo>
                    <a:pt x="217385" y="298310"/>
                  </a:lnTo>
                  <a:lnTo>
                    <a:pt x="217385" y="309600"/>
                  </a:lnTo>
                  <a:lnTo>
                    <a:pt x="223024" y="315239"/>
                  </a:lnTo>
                  <a:lnTo>
                    <a:pt x="436651" y="315239"/>
                  </a:lnTo>
                  <a:lnTo>
                    <a:pt x="441350" y="309600"/>
                  </a:lnTo>
                  <a:lnTo>
                    <a:pt x="441350" y="298310"/>
                  </a:lnTo>
                  <a:close/>
                </a:path>
                <a:path w="603250" h="819150">
                  <a:moveTo>
                    <a:pt x="520395" y="237134"/>
                  </a:moveTo>
                  <a:lnTo>
                    <a:pt x="514756" y="232435"/>
                  </a:lnTo>
                  <a:lnTo>
                    <a:pt x="222084" y="232435"/>
                  </a:lnTo>
                  <a:lnTo>
                    <a:pt x="217385" y="238074"/>
                  </a:lnTo>
                  <a:lnTo>
                    <a:pt x="217385" y="249377"/>
                  </a:lnTo>
                  <a:lnTo>
                    <a:pt x="223024" y="255016"/>
                  </a:lnTo>
                  <a:lnTo>
                    <a:pt x="509104" y="255016"/>
                  </a:lnTo>
                  <a:lnTo>
                    <a:pt x="515696" y="255955"/>
                  </a:lnTo>
                  <a:lnTo>
                    <a:pt x="520395" y="250317"/>
                  </a:lnTo>
                  <a:lnTo>
                    <a:pt x="520395" y="243725"/>
                  </a:lnTo>
                  <a:lnTo>
                    <a:pt x="520395" y="237134"/>
                  </a:lnTo>
                  <a:close/>
                </a:path>
                <a:path w="603250" h="819150">
                  <a:moveTo>
                    <a:pt x="603211" y="488391"/>
                  </a:moveTo>
                  <a:lnTo>
                    <a:pt x="598500" y="483692"/>
                  </a:lnTo>
                  <a:lnTo>
                    <a:pt x="591921" y="483692"/>
                  </a:lnTo>
                  <a:lnTo>
                    <a:pt x="585330" y="483692"/>
                  </a:lnTo>
                  <a:lnTo>
                    <a:pt x="580631" y="489331"/>
                  </a:lnTo>
                  <a:lnTo>
                    <a:pt x="580631" y="795172"/>
                  </a:lnTo>
                  <a:lnTo>
                    <a:pt x="22593" y="795172"/>
                  </a:lnTo>
                  <a:lnTo>
                    <a:pt x="22593" y="23520"/>
                  </a:lnTo>
                  <a:lnTo>
                    <a:pt x="411238" y="23520"/>
                  </a:lnTo>
                  <a:lnTo>
                    <a:pt x="411238" y="186321"/>
                  </a:lnTo>
                  <a:lnTo>
                    <a:pt x="415937" y="191973"/>
                  </a:lnTo>
                  <a:lnTo>
                    <a:pt x="578739" y="191973"/>
                  </a:lnTo>
                  <a:lnTo>
                    <a:pt x="578739" y="213614"/>
                  </a:lnTo>
                  <a:lnTo>
                    <a:pt x="584390" y="218313"/>
                  </a:lnTo>
                  <a:lnTo>
                    <a:pt x="595680" y="218313"/>
                  </a:lnTo>
                  <a:lnTo>
                    <a:pt x="601332" y="212674"/>
                  </a:lnTo>
                  <a:lnTo>
                    <a:pt x="601332" y="176911"/>
                  </a:lnTo>
                  <a:lnTo>
                    <a:pt x="600392" y="174091"/>
                  </a:lnTo>
                  <a:lnTo>
                    <a:pt x="431939" y="3759"/>
                  </a:lnTo>
                  <a:lnTo>
                    <a:pt x="430060" y="939"/>
                  </a:lnTo>
                  <a:lnTo>
                    <a:pt x="426300" y="0"/>
                  </a:lnTo>
                  <a:lnTo>
                    <a:pt x="4711" y="0"/>
                  </a:lnTo>
                  <a:lnTo>
                    <a:pt x="0" y="5638"/>
                  </a:lnTo>
                  <a:lnTo>
                    <a:pt x="0" y="813993"/>
                  </a:lnTo>
                  <a:lnTo>
                    <a:pt x="5651" y="818705"/>
                  </a:lnTo>
                  <a:lnTo>
                    <a:pt x="598500" y="818705"/>
                  </a:lnTo>
                  <a:lnTo>
                    <a:pt x="603211" y="813054"/>
                  </a:lnTo>
                  <a:lnTo>
                    <a:pt x="603211" y="488391"/>
                  </a:lnTo>
                  <a:close/>
                </a:path>
              </a:pathLst>
            </a:custGeom>
            <a:solidFill>
              <a:srgbClr val="004553"/>
            </a:solidFill>
          </p:spPr>
          <p:txBody>
            <a:bodyPr wrap="square" lIns="0" tIns="0" rIns="0" bIns="0" rtlCol="0"/>
            <a:lstStyle/>
            <a:p>
              <a:endParaRPr sz="1588"/>
            </a:p>
          </p:txBody>
        </p:sp>
        <p:pic>
          <p:nvPicPr>
            <p:cNvPr id="14" name="object 14"/>
            <p:cNvPicPr/>
            <p:nvPr/>
          </p:nvPicPr>
          <p:blipFill>
            <a:blip r:embed="rId3" cstate="print"/>
            <a:stretch>
              <a:fillRect/>
            </a:stretch>
          </p:blipFill>
          <p:spPr>
            <a:xfrm>
              <a:off x="1167126" y="1928256"/>
              <a:ext cx="96926" cy="85634"/>
            </a:xfrm>
            <a:prstGeom prst="rect">
              <a:avLst/>
            </a:prstGeom>
          </p:spPr>
        </p:pic>
        <p:pic>
          <p:nvPicPr>
            <p:cNvPr id="15" name="object 15"/>
            <p:cNvPicPr/>
            <p:nvPr/>
          </p:nvPicPr>
          <p:blipFill>
            <a:blip r:embed="rId4" cstate="print"/>
            <a:stretch>
              <a:fillRect/>
            </a:stretch>
          </p:blipFill>
          <p:spPr>
            <a:xfrm>
              <a:off x="1167126" y="2233152"/>
              <a:ext cx="96926" cy="85634"/>
            </a:xfrm>
            <a:prstGeom prst="rect">
              <a:avLst/>
            </a:prstGeom>
          </p:spPr>
        </p:pic>
        <p:sp>
          <p:nvSpPr>
            <p:cNvPr id="16" name="object 16"/>
            <p:cNvSpPr/>
            <p:nvPr/>
          </p:nvSpPr>
          <p:spPr>
            <a:xfrm>
              <a:off x="1298871" y="1807803"/>
              <a:ext cx="598170" cy="616585"/>
            </a:xfrm>
            <a:custGeom>
              <a:avLst/>
              <a:gdLst/>
              <a:ahLst/>
              <a:cxnLst/>
              <a:rect l="l" t="t" r="r" b="b"/>
              <a:pathLst>
                <a:path w="598169" h="616585">
                  <a:moveTo>
                    <a:pt x="569190" y="35759"/>
                  </a:moveTo>
                  <a:lnTo>
                    <a:pt x="480870" y="35759"/>
                  </a:lnTo>
                  <a:lnTo>
                    <a:pt x="503455" y="6587"/>
                  </a:lnTo>
                  <a:lnTo>
                    <a:pt x="509293" y="1793"/>
                  </a:lnTo>
                  <a:lnTo>
                    <a:pt x="516277" y="0"/>
                  </a:lnTo>
                  <a:lnTo>
                    <a:pt x="523438" y="1029"/>
                  </a:lnTo>
                  <a:lnTo>
                    <a:pt x="529804" y="4705"/>
                  </a:lnTo>
                  <a:lnTo>
                    <a:pt x="569190" y="35759"/>
                  </a:lnTo>
                  <a:close/>
                </a:path>
                <a:path w="598169" h="616585">
                  <a:moveTo>
                    <a:pt x="99750" y="616380"/>
                  </a:moveTo>
                  <a:lnTo>
                    <a:pt x="94103" y="616380"/>
                  </a:lnTo>
                  <a:lnTo>
                    <a:pt x="86575" y="610733"/>
                  </a:lnTo>
                  <a:lnTo>
                    <a:pt x="84693" y="605087"/>
                  </a:lnTo>
                  <a:lnTo>
                    <a:pt x="86575" y="600382"/>
                  </a:lnTo>
                  <a:lnTo>
                    <a:pt x="88634" y="593295"/>
                  </a:lnTo>
                  <a:lnTo>
                    <a:pt x="93868" y="575444"/>
                  </a:lnTo>
                  <a:lnTo>
                    <a:pt x="100867" y="551948"/>
                  </a:lnTo>
                  <a:lnTo>
                    <a:pt x="108219" y="527922"/>
                  </a:lnTo>
                  <a:lnTo>
                    <a:pt x="5646" y="527922"/>
                  </a:lnTo>
                  <a:lnTo>
                    <a:pt x="0" y="522276"/>
                  </a:lnTo>
                  <a:lnTo>
                    <a:pt x="0" y="510983"/>
                  </a:lnTo>
                  <a:lnTo>
                    <a:pt x="4705" y="505337"/>
                  </a:lnTo>
                  <a:lnTo>
                    <a:pt x="115747" y="505337"/>
                  </a:lnTo>
                  <a:lnTo>
                    <a:pt x="116688" y="501573"/>
                  </a:lnTo>
                  <a:lnTo>
                    <a:pt x="117629" y="498750"/>
                  </a:lnTo>
                  <a:lnTo>
                    <a:pt x="141155" y="468637"/>
                  </a:lnTo>
                  <a:lnTo>
                    <a:pt x="5646" y="468637"/>
                  </a:lnTo>
                  <a:lnTo>
                    <a:pt x="0" y="462990"/>
                  </a:lnTo>
                  <a:lnTo>
                    <a:pt x="0" y="451698"/>
                  </a:lnTo>
                  <a:lnTo>
                    <a:pt x="4705" y="446052"/>
                  </a:lnTo>
                  <a:lnTo>
                    <a:pt x="159976" y="446052"/>
                  </a:lnTo>
                  <a:lnTo>
                    <a:pt x="213615" y="375474"/>
                  </a:lnTo>
                  <a:lnTo>
                    <a:pt x="5646" y="375474"/>
                  </a:lnTo>
                  <a:lnTo>
                    <a:pt x="0" y="369828"/>
                  </a:lnTo>
                  <a:lnTo>
                    <a:pt x="0" y="358535"/>
                  </a:lnTo>
                  <a:lnTo>
                    <a:pt x="4705" y="352889"/>
                  </a:lnTo>
                  <a:lnTo>
                    <a:pt x="231495" y="352889"/>
                  </a:lnTo>
                  <a:lnTo>
                    <a:pt x="259726" y="316188"/>
                  </a:lnTo>
                  <a:lnTo>
                    <a:pt x="5646" y="316188"/>
                  </a:lnTo>
                  <a:lnTo>
                    <a:pt x="0" y="310542"/>
                  </a:lnTo>
                  <a:lnTo>
                    <a:pt x="0" y="299250"/>
                  </a:lnTo>
                  <a:lnTo>
                    <a:pt x="4705" y="293603"/>
                  </a:lnTo>
                  <a:lnTo>
                    <a:pt x="278547" y="293603"/>
                  </a:lnTo>
                  <a:lnTo>
                    <a:pt x="427231" y="104455"/>
                  </a:lnTo>
                  <a:lnTo>
                    <a:pt x="424408" y="100691"/>
                  </a:lnTo>
                  <a:lnTo>
                    <a:pt x="424408" y="95044"/>
                  </a:lnTo>
                  <a:lnTo>
                    <a:pt x="427231" y="90339"/>
                  </a:lnTo>
                  <a:lnTo>
                    <a:pt x="466755" y="39523"/>
                  </a:lnTo>
                  <a:lnTo>
                    <a:pt x="468637" y="36700"/>
                  </a:lnTo>
                  <a:lnTo>
                    <a:pt x="471460" y="34818"/>
                  </a:lnTo>
                  <a:lnTo>
                    <a:pt x="474283" y="34818"/>
                  </a:lnTo>
                  <a:lnTo>
                    <a:pt x="476165" y="33877"/>
                  </a:lnTo>
                  <a:lnTo>
                    <a:pt x="478988" y="34818"/>
                  </a:lnTo>
                  <a:lnTo>
                    <a:pt x="480870" y="35759"/>
                  </a:lnTo>
                  <a:lnTo>
                    <a:pt x="569190" y="35759"/>
                  </a:lnTo>
                  <a:lnTo>
                    <a:pt x="578738" y="43287"/>
                  </a:lnTo>
                  <a:lnTo>
                    <a:pt x="583914" y="49742"/>
                  </a:lnTo>
                  <a:lnTo>
                    <a:pt x="584855" y="56109"/>
                  </a:lnTo>
                  <a:lnTo>
                    <a:pt x="582973" y="61946"/>
                  </a:lnTo>
                  <a:lnTo>
                    <a:pt x="580953" y="64931"/>
                  </a:lnTo>
                  <a:lnTo>
                    <a:pt x="475224" y="64931"/>
                  </a:lnTo>
                  <a:lnTo>
                    <a:pt x="451698" y="95044"/>
                  </a:lnTo>
                  <a:lnTo>
                    <a:pt x="507219" y="138332"/>
                  </a:lnTo>
                  <a:lnTo>
                    <a:pt x="535236" y="138332"/>
                  </a:lnTo>
                  <a:lnTo>
                    <a:pt x="518512" y="159976"/>
                  </a:lnTo>
                  <a:lnTo>
                    <a:pt x="516630" y="162799"/>
                  </a:lnTo>
                  <a:lnTo>
                    <a:pt x="502514" y="162799"/>
                  </a:lnTo>
                  <a:lnTo>
                    <a:pt x="222570" y="523217"/>
                  </a:lnTo>
                  <a:lnTo>
                    <a:pt x="134568" y="523217"/>
                  </a:lnTo>
                  <a:lnTo>
                    <a:pt x="117629" y="579679"/>
                  </a:lnTo>
                  <a:lnTo>
                    <a:pt x="161235" y="579679"/>
                  </a:lnTo>
                  <a:lnTo>
                    <a:pt x="103514" y="614497"/>
                  </a:lnTo>
                  <a:lnTo>
                    <a:pt x="99750" y="616380"/>
                  </a:lnTo>
                  <a:close/>
                </a:path>
                <a:path w="598169" h="616585">
                  <a:moveTo>
                    <a:pt x="535236" y="138332"/>
                  </a:moveTo>
                  <a:lnTo>
                    <a:pt x="507219" y="138332"/>
                  </a:lnTo>
                  <a:lnTo>
                    <a:pt x="530745" y="108219"/>
                  </a:lnTo>
                  <a:lnTo>
                    <a:pt x="475224" y="64931"/>
                  </a:lnTo>
                  <a:lnTo>
                    <a:pt x="580953" y="64931"/>
                  </a:lnTo>
                  <a:lnTo>
                    <a:pt x="579679" y="66813"/>
                  </a:lnTo>
                  <a:lnTo>
                    <a:pt x="557094" y="95985"/>
                  </a:lnTo>
                  <a:lnTo>
                    <a:pt x="586132" y="118570"/>
                  </a:lnTo>
                  <a:lnTo>
                    <a:pt x="550507" y="118570"/>
                  </a:lnTo>
                  <a:lnTo>
                    <a:pt x="535236" y="138332"/>
                  </a:lnTo>
                  <a:close/>
                </a:path>
                <a:path w="598169" h="616585">
                  <a:moveTo>
                    <a:pt x="478047" y="278547"/>
                  </a:moveTo>
                  <a:lnTo>
                    <a:pt x="468637" y="269136"/>
                  </a:lnTo>
                  <a:lnTo>
                    <a:pt x="467696" y="262549"/>
                  </a:lnTo>
                  <a:lnTo>
                    <a:pt x="471460" y="256903"/>
                  </a:lnTo>
                  <a:lnTo>
                    <a:pt x="567446" y="131745"/>
                  </a:lnTo>
                  <a:lnTo>
                    <a:pt x="550507" y="118570"/>
                  </a:lnTo>
                  <a:lnTo>
                    <a:pt x="586132" y="118570"/>
                  </a:lnTo>
                  <a:lnTo>
                    <a:pt x="590972" y="122334"/>
                  </a:lnTo>
                  <a:lnTo>
                    <a:pt x="595677" y="126099"/>
                  </a:lnTo>
                  <a:lnTo>
                    <a:pt x="597559" y="133627"/>
                  </a:lnTo>
                  <a:lnTo>
                    <a:pt x="593795" y="139273"/>
                  </a:lnTo>
                  <a:lnTo>
                    <a:pt x="490280" y="271960"/>
                  </a:lnTo>
                  <a:lnTo>
                    <a:pt x="485575" y="276665"/>
                  </a:lnTo>
                  <a:lnTo>
                    <a:pt x="478047" y="278547"/>
                  </a:lnTo>
                  <a:close/>
                </a:path>
                <a:path w="598169" h="616585">
                  <a:moveTo>
                    <a:pt x="512865" y="164681"/>
                  </a:moveTo>
                  <a:lnTo>
                    <a:pt x="506278" y="164681"/>
                  </a:lnTo>
                  <a:lnTo>
                    <a:pt x="502514" y="162799"/>
                  </a:lnTo>
                  <a:lnTo>
                    <a:pt x="516630" y="162799"/>
                  </a:lnTo>
                  <a:lnTo>
                    <a:pt x="512865" y="164681"/>
                  </a:lnTo>
                  <a:close/>
                </a:path>
                <a:path w="598169" h="616585">
                  <a:moveTo>
                    <a:pt x="161235" y="579679"/>
                  </a:moveTo>
                  <a:lnTo>
                    <a:pt x="117629" y="579679"/>
                  </a:lnTo>
                  <a:lnTo>
                    <a:pt x="168445" y="548625"/>
                  </a:lnTo>
                  <a:lnTo>
                    <a:pt x="163740" y="543920"/>
                  </a:lnTo>
                  <a:lnTo>
                    <a:pt x="152448" y="534509"/>
                  </a:lnTo>
                  <a:lnTo>
                    <a:pt x="141155" y="526981"/>
                  </a:lnTo>
                  <a:lnTo>
                    <a:pt x="134568" y="523217"/>
                  </a:lnTo>
                  <a:lnTo>
                    <a:pt x="222570" y="523217"/>
                  </a:lnTo>
                  <a:lnTo>
                    <a:pt x="194794" y="558976"/>
                  </a:lnTo>
                  <a:lnTo>
                    <a:pt x="179738" y="568445"/>
                  </a:lnTo>
                  <a:lnTo>
                    <a:pt x="161235" y="579679"/>
                  </a:lnTo>
                  <a:close/>
                </a:path>
              </a:pathLst>
            </a:custGeom>
            <a:solidFill>
              <a:srgbClr val="004553"/>
            </a:solidFill>
          </p:spPr>
          <p:txBody>
            <a:bodyPr wrap="square" lIns="0" tIns="0" rIns="0" bIns="0" rtlCol="0"/>
            <a:lstStyle/>
            <a:p>
              <a:endParaRPr sz="1588"/>
            </a:p>
          </p:txBody>
        </p:sp>
        <p:pic>
          <p:nvPicPr>
            <p:cNvPr id="17" name="object 17"/>
            <p:cNvPicPr/>
            <p:nvPr/>
          </p:nvPicPr>
          <p:blipFill>
            <a:blip r:embed="rId5" cstate="print"/>
            <a:stretch>
              <a:fillRect/>
            </a:stretch>
          </p:blipFill>
          <p:spPr>
            <a:xfrm>
              <a:off x="1286708" y="1757912"/>
              <a:ext cx="120998" cy="120997"/>
            </a:xfrm>
            <a:prstGeom prst="rect">
              <a:avLst/>
            </a:prstGeom>
          </p:spPr>
        </p:pic>
      </p:grpSp>
      <p:sp>
        <p:nvSpPr>
          <p:cNvPr id="18" name="object 18"/>
          <p:cNvSpPr/>
          <p:nvPr/>
        </p:nvSpPr>
        <p:spPr>
          <a:xfrm>
            <a:off x="1658471" y="6353478"/>
            <a:ext cx="8875059" cy="504825"/>
          </a:xfrm>
          <a:custGeom>
            <a:avLst/>
            <a:gdLst/>
            <a:ahLst/>
            <a:cxnLst/>
            <a:rect l="l" t="t" r="r" b="b"/>
            <a:pathLst>
              <a:path w="10058400" h="572134">
                <a:moveTo>
                  <a:pt x="10058400" y="571790"/>
                </a:moveTo>
                <a:lnTo>
                  <a:pt x="0" y="571790"/>
                </a:lnTo>
                <a:lnTo>
                  <a:pt x="0" y="0"/>
                </a:lnTo>
                <a:lnTo>
                  <a:pt x="10058400" y="0"/>
                </a:lnTo>
                <a:lnTo>
                  <a:pt x="10058400" y="571790"/>
                </a:lnTo>
                <a:close/>
              </a:path>
            </a:pathLst>
          </a:custGeom>
          <a:solidFill>
            <a:srgbClr val="004553"/>
          </a:solidFill>
        </p:spPr>
        <p:txBody>
          <a:bodyPr wrap="square" lIns="0" tIns="0" rIns="0" bIns="0" rtlCol="0"/>
          <a:lstStyle/>
          <a:p>
            <a:endParaRPr sz="1588"/>
          </a:p>
        </p:txBody>
      </p:sp>
      <p:pic>
        <p:nvPicPr>
          <p:cNvPr id="19" name="object 19"/>
          <p:cNvPicPr/>
          <p:nvPr/>
        </p:nvPicPr>
        <p:blipFill>
          <a:blip r:embed="rId6" cstate="print"/>
          <a:stretch>
            <a:fillRect/>
          </a:stretch>
        </p:blipFill>
        <p:spPr>
          <a:xfrm>
            <a:off x="2562387" y="4697192"/>
            <a:ext cx="671429" cy="758637"/>
          </a:xfrm>
          <a:prstGeom prst="rect">
            <a:avLst/>
          </a:prstGeom>
        </p:spPr>
      </p:pic>
      <p:grpSp>
        <p:nvGrpSpPr>
          <p:cNvPr id="20" name="object 20"/>
          <p:cNvGrpSpPr/>
          <p:nvPr/>
        </p:nvGrpSpPr>
        <p:grpSpPr>
          <a:xfrm>
            <a:off x="2528600" y="3104802"/>
            <a:ext cx="740149" cy="651622"/>
            <a:chOff x="986146" y="3518775"/>
            <a:chExt cx="838835" cy="738505"/>
          </a:xfrm>
        </p:grpSpPr>
        <p:sp>
          <p:nvSpPr>
            <p:cNvPr id="21" name="object 21"/>
            <p:cNvSpPr/>
            <p:nvPr/>
          </p:nvSpPr>
          <p:spPr>
            <a:xfrm>
              <a:off x="986146" y="3518775"/>
              <a:ext cx="838835" cy="738505"/>
            </a:xfrm>
            <a:custGeom>
              <a:avLst/>
              <a:gdLst/>
              <a:ahLst/>
              <a:cxnLst/>
              <a:rect l="l" t="t" r="r" b="b"/>
              <a:pathLst>
                <a:path w="838835" h="738504">
                  <a:moveTo>
                    <a:pt x="795903" y="738035"/>
                  </a:moveTo>
                  <a:lnTo>
                    <a:pt x="37824" y="738035"/>
                  </a:lnTo>
                  <a:lnTo>
                    <a:pt x="34847" y="737527"/>
                  </a:lnTo>
                  <a:lnTo>
                    <a:pt x="35140" y="737527"/>
                  </a:lnTo>
                  <a:lnTo>
                    <a:pt x="26831" y="735176"/>
                  </a:lnTo>
                  <a:lnTo>
                    <a:pt x="0" y="698099"/>
                  </a:lnTo>
                  <a:lnTo>
                    <a:pt x="1426" y="686704"/>
                  </a:lnTo>
                  <a:lnTo>
                    <a:pt x="368375" y="34536"/>
                  </a:lnTo>
                  <a:lnTo>
                    <a:pt x="405553" y="1301"/>
                  </a:lnTo>
                  <a:lnTo>
                    <a:pt x="416008" y="0"/>
                  </a:lnTo>
                  <a:lnTo>
                    <a:pt x="426105" y="1301"/>
                  </a:lnTo>
                  <a:lnTo>
                    <a:pt x="426549" y="1301"/>
                  </a:lnTo>
                  <a:lnTo>
                    <a:pt x="438897" y="6568"/>
                  </a:lnTo>
                  <a:lnTo>
                    <a:pt x="451673" y="17103"/>
                  </a:lnTo>
                  <a:lnTo>
                    <a:pt x="464270" y="34536"/>
                  </a:lnTo>
                  <a:lnTo>
                    <a:pt x="478262" y="58973"/>
                  </a:lnTo>
                  <a:lnTo>
                    <a:pt x="416261" y="58973"/>
                  </a:lnTo>
                  <a:lnTo>
                    <a:pt x="415723" y="59825"/>
                  </a:lnTo>
                  <a:lnTo>
                    <a:pt x="62711" y="683739"/>
                  </a:lnTo>
                  <a:lnTo>
                    <a:pt x="834402" y="683739"/>
                  </a:lnTo>
                  <a:lnTo>
                    <a:pt x="836562" y="688781"/>
                  </a:lnTo>
                  <a:lnTo>
                    <a:pt x="838329" y="701680"/>
                  </a:lnTo>
                  <a:lnTo>
                    <a:pt x="836696" y="712149"/>
                  </a:lnTo>
                  <a:lnTo>
                    <a:pt x="833072" y="720204"/>
                  </a:lnTo>
                  <a:lnTo>
                    <a:pt x="825408" y="729090"/>
                  </a:lnTo>
                  <a:lnTo>
                    <a:pt x="816091" y="734712"/>
                  </a:lnTo>
                  <a:lnTo>
                    <a:pt x="806161" y="737527"/>
                  </a:lnTo>
                  <a:lnTo>
                    <a:pt x="795903" y="738035"/>
                  </a:lnTo>
                  <a:close/>
                </a:path>
                <a:path w="838835" h="738504">
                  <a:moveTo>
                    <a:pt x="834402" y="683739"/>
                  </a:moveTo>
                  <a:lnTo>
                    <a:pt x="774055" y="683739"/>
                  </a:lnTo>
                  <a:lnTo>
                    <a:pt x="417390" y="60645"/>
                  </a:lnTo>
                  <a:lnTo>
                    <a:pt x="416261" y="58973"/>
                  </a:lnTo>
                  <a:lnTo>
                    <a:pt x="478262" y="58973"/>
                  </a:lnTo>
                  <a:lnTo>
                    <a:pt x="829990" y="673440"/>
                  </a:lnTo>
                  <a:lnTo>
                    <a:pt x="834402" y="683739"/>
                  </a:lnTo>
                  <a:close/>
                </a:path>
              </a:pathLst>
            </a:custGeom>
            <a:solidFill>
              <a:srgbClr val="FF944E"/>
            </a:solidFill>
          </p:spPr>
          <p:txBody>
            <a:bodyPr wrap="square" lIns="0" tIns="0" rIns="0" bIns="0" rtlCol="0"/>
            <a:lstStyle/>
            <a:p>
              <a:endParaRPr sz="1588"/>
            </a:p>
          </p:txBody>
        </p:sp>
        <p:pic>
          <p:nvPicPr>
            <p:cNvPr id="22" name="object 22"/>
            <p:cNvPicPr/>
            <p:nvPr/>
          </p:nvPicPr>
          <p:blipFill>
            <a:blip r:embed="rId7" cstate="print"/>
            <a:stretch>
              <a:fillRect/>
            </a:stretch>
          </p:blipFill>
          <p:spPr>
            <a:xfrm>
              <a:off x="1363608" y="4076840"/>
              <a:ext cx="83443" cy="86307"/>
            </a:xfrm>
            <a:prstGeom prst="rect">
              <a:avLst/>
            </a:prstGeom>
          </p:spPr>
        </p:pic>
        <p:sp>
          <p:nvSpPr>
            <p:cNvPr id="23" name="object 23"/>
            <p:cNvSpPr/>
            <p:nvPr/>
          </p:nvSpPr>
          <p:spPr>
            <a:xfrm>
              <a:off x="1345066" y="3740330"/>
              <a:ext cx="120650" cy="312420"/>
            </a:xfrm>
            <a:custGeom>
              <a:avLst/>
              <a:gdLst/>
              <a:ahLst/>
              <a:cxnLst/>
              <a:rect l="l" t="t" r="r" b="b"/>
              <a:pathLst>
                <a:path w="120650" h="312420">
                  <a:moveTo>
                    <a:pt x="60278" y="312264"/>
                  </a:moveTo>
                  <a:lnTo>
                    <a:pt x="28518" y="279419"/>
                  </a:lnTo>
                  <a:lnTo>
                    <a:pt x="0" y="62341"/>
                  </a:lnTo>
                  <a:lnTo>
                    <a:pt x="3209" y="39581"/>
                  </a:lnTo>
                  <a:lnTo>
                    <a:pt x="16294" y="19597"/>
                  </a:lnTo>
                  <a:lnTo>
                    <a:pt x="36303" y="5401"/>
                  </a:lnTo>
                  <a:lnTo>
                    <a:pt x="60280" y="0"/>
                  </a:lnTo>
                  <a:lnTo>
                    <a:pt x="84243" y="5400"/>
                  </a:lnTo>
                  <a:lnTo>
                    <a:pt x="104242" y="19597"/>
                  </a:lnTo>
                  <a:lnTo>
                    <a:pt x="117325" y="39580"/>
                  </a:lnTo>
                  <a:lnTo>
                    <a:pt x="120542" y="62341"/>
                  </a:lnTo>
                  <a:lnTo>
                    <a:pt x="92039" y="279419"/>
                  </a:lnTo>
                  <a:lnTo>
                    <a:pt x="88371" y="292551"/>
                  </a:lnTo>
                  <a:lnTo>
                    <a:pt x="81694" y="302953"/>
                  </a:lnTo>
                  <a:lnTo>
                    <a:pt x="72249" y="309799"/>
                  </a:lnTo>
                  <a:lnTo>
                    <a:pt x="60278" y="312264"/>
                  </a:lnTo>
                  <a:close/>
                </a:path>
              </a:pathLst>
            </a:custGeom>
            <a:solidFill>
              <a:srgbClr val="FF944E"/>
            </a:solidFill>
          </p:spPr>
          <p:txBody>
            <a:bodyPr wrap="square" lIns="0" tIns="0" rIns="0" bIns="0" rtlCol="0"/>
            <a:lstStyle/>
            <a:p>
              <a:endParaRPr sz="1588"/>
            </a:p>
          </p:txBody>
        </p:sp>
      </p:grpSp>
      <p:pic>
        <p:nvPicPr>
          <p:cNvPr id="24" name="object 24"/>
          <p:cNvPicPr/>
          <p:nvPr/>
        </p:nvPicPr>
        <p:blipFill>
          <a:blip r:embed="rId8" cstate="print"/>
          <a:stretch>
            <a:fillRect/>
          </a:stretch>
        </p:blipFill>
        <p:spPr>
          <a:xfrm>
            <a:off x="2433218" y="100384"/>
            <a:ext cx="857249" cy="882462"/>
          </a:xfrm>
          <a:prstGeom prst="rect">
            <a:avLst/>
          </a:prstGeom>
        </p:spPr>
      </p:pic>
      <p:sp>
        <p:nvSpPr>
          <p:cNvPr id="25" name="object 25"/>
          <p:cNvSpPr/>
          <p:nvPr/>
        </p:nvSpPr>
        <p:spPr>
          <a:xfrm>
            <a:off x="3853514" y="3341093"/>
            <a:ext cx="42022" cy="42022"/>
          </a:xfrm>
          <a:custGeom>
            <a:avLst/>
            <a:gdLst/>
            <a:ahLst/>
            <a:cxnLst/>
            <a:rect l="l" t="t" r="r" b="b"/>
            <a:pathLst>
              <a:path w="47625" h="47625">
                <a:moveTo>
                  <a:pt x="26970" y="47624"/>
                </a:moveTo>
                <a:lnTo>
                  <a:pt x="20654" y="47624"/>
                </a:lnTo>
                <a:lnTo>
                  <a:pt x="17617" y="47020"/>
                </a:lnTo>
                <a:lnTo>
                  <a:pt x="0" y="26970"/>
                </a:lnTo>
                <a:lnTo>
                  <a:pt x="0" y="20654"/>
                </a:lnTo>
                <a:lnTo>
                  <a:pt x="20654" y="0"/>
                </a:lnTo>
                <a:lnTo>
                  <a:pt x="26970" y="0"/>
                </a:lnTo>
                <a:lnTo>
                  <a:pt x="47625" y="23812"/>
                </a:lnTo>
                <a:lnTo>
                  <a:pt x="47624" y="26970"/>
                </a:lnTo>
                <a:lnTo>
                  <a:pt x="26970" y="47624"/>
                </a:lnTo>
                <a:close/>
              </a:path>
            </a:pathLst>
          </a:custGeom>
          <a:solidFill>
            <a:srgbClr val="FFFFFF"/>
          </a:solidFill>
        </p:spPr>
        <p:txBody>
          <a:bodyPr wrap="square" lIns="0" tIns="0" rIns="0" bIns="0" rtlCol="0"/>
          <a:lstStyle/>
          <a:p>
            <a:endParaRPr sz="1588"/>
          </a:p>
        </p:txBody>
      </p:sp>
      <p:sp>
        <p:nvSpPr>
          <p:cNvPr id="26" name="object 26"/>
          <p:cNvSpPr/>
          <p:nvPr/>
        </p:nvSpPr>
        <p:spPr>
          <a:xfrm>
            <a:off x="3853514" y="3643651"/>
            <a:ext cx="42022" cy="42022"/>
          </a:xfrm>
          <a:custGeom>
            <a:avLst/>
            <a:gdLst/>
            <a:ahLst/>
            <a:cxnLst/>
            <a:rect l="l" t="t" r="r" b="b"/>
            <a:pathLst>
              <a:path w="47625" h="47625">
                <a:moveTo>
                  <a:pt x="26970" y="47624"/>
                </a:moveTo>
                <a:lnTo>
                  <a:pt x="20654" y="47624"/>
                </a:lnTo>
                <a:lnTo>
                  <a:pt x="17617" y="47020"/>
                </a:lnTo>
                <a:lnTo>
                  <a:pt x="0" y="26970"/>
                </a:lnTo>
                <a:lnTo>
                  <a:pt x="0" y="20654"/>
                </a:lnTo>
                <a:lnTo>
                  <a:pt x="20654" y="0"/>
                </a:lnTo>
                <a:lnTo>
                  <a:pt x="26970" y="0"/>
                </a:lnTo>
                <a:lnTo>
                  <a:pt x="47625" y="23812"/>
                </a:lnTo>
                <a:lnTo>
                  <a:pt x="47624" y="26970"/>
                </a:lnTo>
                <a:lnTo>
                  <a:pt x="26970" y="47624"/>
                </a:lnTo>
                <a:close/>
              </a:path>
            </a:pathLst>
          </a:custGeom>
          <a:solidFill>
            <a:srgbClr val="FFFFFF"/>
          </a:solidFill>
        </p:spPr>
        <p:txBody>
          <a:bodyPr wrap="square" lIns="0" tIns="0" rIns="0" bIns="0" rtlCol="0"/>
          <a:lstStyle/>
          <a:p>
            <a:endParaRPr sz="1588"/>
          </a:p>
        </p:txBody>
      </p:sp>
      <p:sp>
        <p:nvSpPr>
          <p:cNvPr id="27" name="object 27"/>
          <p:cNvSpPr/>
          <p:nvPr/>
        </p:nvSpPr>
        <p:spPr>
          <a:xfrm>
            <a:off x="3853514" y="3904188"/>
            <a:ext cx="42022" cy="42022"/>
          </a:xfrm>
          <a:custGeom>
            <a:avLst/>
            <a:gdLst/>
            <a:ahLst/>
            <a:cxnLst/>
            <a:rect l="l" t="t" r="r" b="b"/>
            <a:pathLst>
              <a:path w="47625" h="47625">
                <a:moveTo>
                  <a:pt x="26970" y="47624"/>
                </a:moveTo>
                <a:lnTo>
                  <a:pt x="20654" y="47624"/>
                </a:lnTo>
                <a:lnTo>
                  <a:pt x="17617" y="47020"/>
                </a:lnTo>
                <a:lnTo>
                  <a:pt x="0" y="26970"/>
                </a:lnTo>
                <a:lnTo>
                  <a:pt x="0" y="20654"/>
                </a:lnTo>
                <a:lnTo>
                  <a:pt x="20654" y="0"/>
                </a:lnTo>
                <a:lnTo>
                  <a:pt x="26970" y="0"/>
                </a:lnTo>
                <a:lnTo>
                  <a:pt x="47625" y="23812"/>
                </a:lnTo>
                <a:lnTo>
                  <a:pt x="47624" y="26970"/>
                </a:lnTo>
                <a:lnTo>
                  <a:pt x="26970" y="47624"/>
                </a:lnTo>
                <a:close/>
              </a:path>
            </a:pathLst>
          </a:custGeom>
          <a:solidFill>
            <a:srgbClr val="FFFFFF"/>
          </a:solidFill>
        </p:spPr>
        <p:txBody>
          <a:bodyPr wrap="square" lIns="0" tIns="0" rIns="0" bIns="0" rtlCol="0"/>
          <a:lstStyle/>
          <a:p>
            <a:endParaRPr sz="1588"/>
          </a:p>
        </p:txBody>
      </p:sp>
      <p:sp>
        <p:nvSpPr>
          <p:cNvPr id="28" name="object 28"/>
          <p:cNvSpPr/>
          <p:nvPr/>
        </p:nvSpPr>
        <p:spPr>
          <a:xfrm>
            <a:off x="3853514" y="1593650"/>
            <a:ext cx="42022" cy="42022"/>
          </a:xfrm>
          <a:custGeom>
            <a:avLst/>
            <a:gdLst/>
            <a:ahLst/>
            <a:cxnLst/>
            <a:rect l="l" t="t" r="r" b="b"/>
            <a:pathLst>
              <a:path w="47625" h="47625">
                <a:moveTo>
                  <a:pt x="26970" y="47624"/>
                </a:moveTo>
                <a:lnTo>
                  <a:pt x="20654" y="47624"/>
                </a:lnTo>
                <a:lnTo>
                  <a:pt x="17617" y="47020"/>
                </a:lnTo>
                <a:lnTo>
                  <a:pt x="0" y="26970"/>
                </a:lnTo>
                <a:lnTo>
                  <a:pt x="0" y="20654"/>
                </a:lnTo>
                <a:lnTo>
                  <a:pt x="20654" y="0"/>
                </a:lnTo>
                <a:lnTo>
                  <a:pt x="26970" y="0"/>
                </a:lnTo>
                <a:lnTo>
                  <a:pt x="47625" y="23812"/>
                </a:lnTo>
                <a:lnTo>
                  <a:pt x="47624" y="26970"/>
                </a:lnTo>
                <a:lnTo>
                  <a:pt x="26970" y="47624"/>
                </a:lnTo>
                <a:close/>
              </a:path>
            </a:pathLst>
          </a:custGeom>
          <a:solidFill>
            <a:srgbClr val="F5F1EC"/>
          </a:solidFill>
        </p:spPr>
        <p:txBody>
          <a:bodyPr wrap="square" lIns="0" tIns="0" rIns="0" bIns="0" rtlCol="0"/>
          <a:lstStyle/>
          <a:p>
            <a:endParaRPr sz="1588"/>
          </a:p>
        </p:txBody>
      </p:sp>
      <p:sp>
        <p:nvSpPr>
          <p:cNvPr id="29" name="object 29"/>
          <p:cNvSpPr/>
          <p:nvPr/>
        </p:nvSpPr>
        <p:spPr>
          <a:xfrm>
            <a:off x="3853514" y="2005466"/>
            <a:ext cx="42022" cy="42022"/>
          </a:xfrm>
          <a:custGeom>
            <a:avLst/>
            <a:gdLst/>
            <a:ahLst/>
            <a:cxnLst/>
            <a:rect l="l" t="t" r="r" b="b"/>
            <a:pathLst>
              <a:path w="47625" h="47625">
                <a:moveTo>
                  <a:pt x="26970" y="47624"/>
                </a:moveTo>
                <a:lnTo>
                  <a:pt x="20654" y="47624"/>
                </a:lnTo>
                <a:lnTo>
                  <a:pt x="17617" y="47020"/>
                </a:lnTo>
                <a:lnTo>
                  <a:pt x="0" y="26970"/>
                </a:lnTo>
                <a:lnTo>
                  <a:pt x="0" y="20654"/>
                </a:lnTo>
                <a:lnTo>
                  <a:pt x="20654" y="0"/>
                </a:lnTo>
                <a:lnTo>
                  <a:pt x="26970" y="0"/>
                </a:lnTo>
                <a:lnTo>
                  <a:pt x="47625" y="23812"/>
                </a:lnTo>
                <a:lnTo>
                  <a:pt x="47624" y="26970"/>
                </a:lnTo>
                <a:lnTo>
                  <a:pt x="26970" y="47624"/>
                </a:lnTo>
                <a:close/>
              </a:path>
            </a:pathLst>
          </a:custGeom>
          <a:solidFill>
            <a:srgbClr val="F5F1EC"/>
          </a:solidFill>
        </p:spPr>
        <p:txBody>
          <a:bodyPr wrap="square" lIns="0" tIns="0" rIns="0" bIns="0" rtlCol="0"/>
          <a:lstStyle/>
          <a:p>
            <a:endParaRPr sz="1588"/>
          </a:p>
        </p:txBody>
      </p:sp>
      <p:sp>
        <p:nvSpPr>
          <p:cNvPr id="30" name="object 30"/>
          <p:cNvSpPr/>
          <p:nvPr/>
        </p:nvSpPr>
        <p:spPr>
          <a:xfrm>
            <a:off x="3853514" y="2417282"/>
            <a:ext cx="42022" cy="42022"/>
          </a:xfrm>
          <a:custGeom>
            <a:avLst/>
            <a:gdLst/>
            <a:ahLst/>
            <a:cxnLst/>
            <a:rect l="l" t="t" r="r" b="b"/>
            <a:pathLst>
              <a:path w="47625" h="47625">
                <a:moveTo>
                  <a:pt x="26970" y="47624"/>
                </a:moveTo>
                <a:lnTo>
                  <a:pt x="20654" y="47624"/>
                </a:lnTo>
                <a:lnTo>
                  <a:pt x="17617" y="47020"/>
                </a:lnTo>
                <a:lnTo>
                  <a:pt x="0" y="26970"/>
                </a:lnTo>
                <a:lnTo>
                  <a:pt x="0" y="20654"/>
                </a:lnTo>
                <a:lnTo>
                  <a:pt x="20654" y="0"/>
                </a:lnTo>
                <a:lnTo>
                  <a:pt x="26970" y="0"/>
                </a:lnTo>
                <a:lnTo>
                  <a:pt x="47625" y="23812"/>
                </a:lnTo>
                <a:lnTo>
                  <a:pt x="47624" y="26970"/>
                </a:lnTo>
                <a:lnTo>
                  <a:pt x="26970" y="47624"/>
                </a:lnTo>
                <a:close/>
              </a:path>
            </a:pathLst>
          </a:custGeom>
          <a:solidFill>
            <a:srgbClr val="F5F1EC"/>
          </a:solidFill>
        </p:spPr>
        <p:txBody>
          <a:bodyPr wrap="square" lIns="0" tIns="0" rIns="0" bIns="0" rtlCol="0"/>
          <a:lstStyle/>
          <a:p>
            <a:endParaRPr sz="1588"/>
          </a:p>
        </p:txBody>
      </p:sp>
      <p:sp>
        <p:nvSpPr>
          <p:cNvPr id="31" name="object 31"/>
          <p:cNvSpPr/>
          <p:nvPr/>
        </p:nvSpPr>
        <p:spPr>
          <a:xfrm>
            <a:off x="3853514" y="4904977"/>
            <a:ext cx="42022" cy="42022"/>
          </a:xfrm>
          <a:custGeom>
            <a:avLst/>
            <a:gdLst/>
            <a:ahLst/>
            <a:cxnLst/>
            <a:rect l="l" t="t" r="r" b="b"/>
            <a:pathLst>
              <a:path w="47625" h="47625">
                <a:moveTo>
                  <a:pt x="26970" y="47624"/>
                </a:moveTo>
                <a:lnTo>
                  <a:pt x="20654" y="47624"/>
                </a:lnTo>
                <a:lnTo>
                  <a:pt x="17617" y="47020"/>
                </a:lnTo>
                <a:lnTo>
                  <a:pt x="0" y="26970"/>
                </a:lnTo>
                <a:lnTo>
                  <a:pt x="0" y="20654"/>
                </a:lnTo>
                <a:lnTo>
                  <a:pt x="20654" y="0"/>
                </a:lnTo>
                <a:lnTo>
                  <a:pt x="26970" y="0"/>
                </a:lnTo>
                <a:lnTo>
                  <a:pt x="47625" y="23812"/>
                </a:lnTo>
                <a:lnTo>
                  <a:pt x="47624" y="26970"/>
                </a:lnTo>
                <a:lnTo>
                  <a:pt x="26970" y="47624"/>
                </a:lnTo>
                <a:close/>
              </a:path>
            </a:pathLst>
          </a:custGeom>
          <a:solidFill>
            <a:srgbClr val="FFFFFF"/>
          </a:solidFill>
        </p:spPr>
        <p:txBody>
          <a:bodyPr wrap="square" lIns="0" tIns="0" rIns="0" bIns="0" rtlCol="0"/>
          <a:lstStyle/>
          <a:p>
            <a:endParaRPr sz="1588"/>
          </a:p>
        </p:txBody>
      </p:sp>
      <p:sp>
        <p:nvSpPr>
          <p:cNvPr id="32" name="object 32"/>
          <p:cNvSpPr/>
          <p:nvPr/>
        </p:nvSpPr>
        <p:spPr>
          <a:xfrm>
            <a:off x="3853514" y="5316793"/>
            <a:ext cx="42022" cy="42022"/>
          </a:xfrm>
          <a:custGeom>
            <a:avLst/>
            <a:gdLst/>
            <a:ahLst/>
            <a:cxnLst/>
            <a:rect l="l" t="t" r="r" b="b"/>
            <a:pathLst>
              <a:path w="47625" h="47625">
                <a:moveTo>
                  <a:pt x="26970" y="47624"/>
                </a:moveTo>
                <a:lnTo>
                  <a:pt x="20654" y="47624"/>
                </a:lnTo>
                <a:lnTo>
                  <a:pt x="17617" y="47020"/>
                </a:lnTo>
                <a:lnTo>
                  <a:pt x="0" y="26970"/>
                </a:lnTo>
                <a:lnTo>
                  <a:pt x="0" y="20654"/>
                </a:lnTo>
                <a:lnTo>
                  <a:pt x="20654" y="0"/>
                </a:lnTo>
                <a:lnTo>
                  <a:pt x="26970" y="0"/>
                </a:lnTo>
                <a:lnTo>
                  <a:pt x="47625" y="23812"/>
                </a:lnTo>
                <a:lnTo>
                  <a:pt x="47624" y="26970"/>
                </a:lnTo>
                <a:lnTo>
                  <a:pt x="26970" y="47624"/>
                </a:lnTo>
                <a:close/>
              </a:path>
            </a:pathLst>
          </a:custGeom>
          <a:solidFill>
            <a:srgbClr val="FFFFFF"/>
          </a:solidFill>
        </p:spPr>
        <p:txBody>
          <a:bodyPr wrap="square" lIns="0" tIns="0" rIns="0" bIns="0" rtlCol="0"/>
          <a:lstStyle/>
          <a:p>
            <a:endParaRPr sz="1588"/>
          </a:p>
        </p:txBody>
      </p:sp>
      <p:sp>
        <p:nvSpPr>
          <p:cNvPr id="33" name="object 33"/>
          <p:cNvSpPr/>
          <p:nvPr/>
        </p:nvSpPr>
        <p:spPr>
          <a:xfrm>
            <a:off x="3853514" y="5568925"/>
            <a:ext cx="42022" cy="42022"/>
          </a:xfrm>
          <a:custGeom>
            <a:avLst/>
            <a:gdLst/>
            <a:ahLst/>
            <a:cxnLst/>
            <a:rect l="l" t="t" r="r" b="b"/>
            <a:pathLst>
              <a:path w="47625" h="47625">
                <a:moveTo>
                  <a:pt x="26970" y="47624"/>
                </a:moveTo>
                <a:lnTo>
                  <a:pt x="20654" y="47624"/>
                </a:lnTo>
                <a:lnTo>
                  <a:pt x="17617" y="47020"/>
                </a:lnTo>
                <a:lnTo>
                  <a:pt x="0" y="26970"/>
                </a:lnTo>
                <a:lnTo>
                  <a:pt x="0" y="20654"/>
                </a:lnTo>
                <a:lnTo>
                  <a:pt x="20654" y="0"/>
                </a:lnTo>
                <a:lnTo>
                  <a:pt x="26970" y="0"/>
                </a:lnTo>
                <a:lnTo>
                  <a:pt x="47625" y="23812"/>
                </a:lnTo>
                <a:lnTo>
                  <a:pt x="47624" y="26970"/>
                </a:lnTo>
                <a:lnTo>
                  <a:pt x="26970" y="47624"/>
                </a:lnTo>
                <a:close/>
              </a:path>
            </a:pathLst>
          </a:custGeom>
          <a:solidFill>
            <a:srgbClr val="FFFFFF"/>
          </a:solidFill>
        </p:spPr>
        <p:txBody>
          <a:bodyPr wrap="square" lIns="0" tIns="0" rIns="0" bIns="0" rtlCol="0"/>
          <a:lstStyle/>
          <a:p>
            <a:endParaRPr sz="1588"/>
          </a:p>
        </p:txBody>
      </p:sp>
      <p:sp>
        <p:nvSpPr>
          <p:cNvPr id="34" name="object 34"/>
          <p:cNvSpPr txBox="1">
            <a:spLocks noGrp="1"/>
          </p:cNvSpPr>
          <p:nvPr>
            <p:ph type="body" idx="1"/>
          </p:nvPr>
        </p:nvSpPr>
        <p:spPr>
          <a:xfrm>
            <a:off x="3478052" y="1221141"/>
            <a:ext cx="6214714" cy="4889763"/>
          </a:xfrm>
          <a:prstGeom prst="rect">
            <a:avLst/>
          </a:prstGeom>
        </p:spPr>
        <p:txBody>
          <a:bodyPr vert="horz" wrap="square" lIns="0" tIns="62193" rIns="0" bIns="0" rtlCol="0">
            <a:spAutoFit/>
          </a:bodyPr>
          <a:lstStyle/>
          <a:p>
            <a:pPr marL="11206">
              <a:lnSpc>
                <a:spcPct val="100000"/>
              </a:lnSpc>
              <a:spcBef>
                <a:spcPts val="490"/>
              </a:spcBef>
            </a:pPr>
            <a:r>
              <a:rPr sz="1600" b="1" spc="49" dirty="0">
                <a:solidFill>
                  <a:schemeClr val="bg1"/>
                </a:solidFill>
                <a:latin typeface="Trebuchet MS"/>
                <a:cs typeface="Trebuchet MS"/>
              </a:rPr>
              <a:t>BEFORE:</a:t>
            </a:r>
            <a:r>
              <a:rPr sz="1600" b="1" spc="-71" dirty="0">
                <a:solidFill>
                  <a:schemeClr val="bg1"/>
                </a:solidFill>
                <a:latin typeface="Trebuchet MS"/>
                <a:cs typeface="Trebuchet MS"/>
              </a:rPr>
              <a:t> </a:t>
            </a:r>
            <a:r>
              <a:rPr sz="1600" dirty="0">
                <a:solidFill>
                  <a:schemeClr val="bg1"/>
                </a:solidFill>
              </a:rPr>
              <a:t>We</a:t>
            </a:r>
            <a:r>
              <a:rPr sz="1600" spc="-35" dirty="0">
                <a:solidFill>
                  <a:schemeClr val="bg1"/>
                </a:solidFill>
              </a:rPr>
              <a:t> </a:t>
            </a:r>
            <a:r>
              <a:rPr sz="1600" spc="-22" dirty="0">
                <a:solidFill>
                  <a:schemeClr val="bg1"/>
                </a:solidFill>
              </a:rPr>
              <a:t>believe</a:t>
            </a:r>
            <a:r>
              <a:rPr sz="1600" spc="-35" dirty="0">
                <a:solidFill>
                  <a:schemeClr val="bg1"/>
                </a:solidFill>
              </a:rPr>
              <a:t> </a:t>
            </a:r>
            <a:r>
              <a:rPr sz="1600" spc="-22" dirty="0">
                <a:solidFill>
                  <a:schemeClr val="bg1"/>
                </a:solidFill>
              </a:rPr>
              <a:t>that</a:t>
            </a:r>
            <a:r>
              <a:rPr sz="1600" spc="-40" dirty="0">
                <a:solidFill>
                  <a:schemeClr val="bg1"/>
                </a:solidFill>
              </a:rPr>
              <a:t> </a:t>
            </a:r>
            <a:r>
              <a:rPr sz="1600" spc="-9" dirty="0">
                <a:solidFill>
                  <a:schemeClr val="bg1"/>
                </a:solidFill>
              </a:rPr>
              <a:t>resilience</a:t>
            </a:r>
            <a:r>
              <a:rPr sz="1600" spc="-35" dirty="0">
                <a:solidFill>
                  <a:schemeClr val="bg1"/>
                </a:solidFill>
              </a:rPr>
              <a:t> </a:t>
            </a:r>
            <a:r>
              <a:rPr sz="1600" dirty="0">
                <a:solidFill>
                  <a:schemeClr val="bg1"/>
                </a:solidFill>
              </a:rPr>
              <a:t>depends</a:t>
            </a:r>
            <a:r>
              <a:rPr sz="1600" spc="-35" dirty="0">
                <a:solidFill>
                  <a:schemeClr val="bg1"/>
                </a:solidFill>
              </a:rPr>
              <a:t> </a:t>
            </a:r>
            <a:r>
              <a:rPr sz="1600" dirty="0">
                <a:solidFill>
                  <a:schemeClr val="bg1"/>
                </a:solidFill>
              </a:rPr>
              <a:t>on</a:t>
            </a:r>
            <a:r>
              <a:rPr sz="1600" spc="-35" dirty="0">
                <a:solidFill>
                  <a:schemeClr val="bg1"/>
                </a:solidFill>
              </a:rPr>
              <a:t> </a:t>
            </a:r>
            <a:r>
              <a:rPr sz="1600" spc="-9" dirty="0">
                <a:solidFill>
                  <a:schemeClr val="bg1"/>
                </a:solidFill>
              </a:rPr>
              <a:t>readiness.</a:t>
            </a:r>
          </a:p>
          <a:p>
            <a:pPr marL="267835" marR="400071">
              <a:lnSpc>
                <a:spcPts val="1191"/>
              </a:lnSpc>
              <a:spcBef>
                <a:spcPts val="578"/>
              </a:spcBef>
            </a:pPr>
            <a:r>
              <a:rPr sz="1191" spc="-9" dirty="0">
                <a:solidFill>
                  <a:schemeClr val="bg1"/>
                </a:solidFill>
                <a:latin typeface="Lucida Sans"/>
                <a:cs typeface="Lucida Sans"/>
              </a:rPr>
              <a:t>Preparing</a:t>
            </a:r>
            <a:r>
              <a:rPr sz="1191" spc="-75" dirty="0">
                <a:solidFill>
                  <a:schemeClr val="bg1"/>
                </a:solidFill>
                <a:latin typeface="Lucida Sans"/>
                <a:cs typeface="Lucida Sans"/>
              </a:rPr>
              <a:t> </a:t>
            </a:r>
            <a:r>
              <a:rPr sz="1191" spc="-22" dirty="0">
                <a:solidFill>
                  <a:schemeClr val="bg1"/>
                </a:solidFill>
                <a:latin typeface="Lucida Sans"/>
                <a:cs typeface="Lucida Sans"/>
              </a:rPr>
              <a:t>for</a:t>
            </a:r>
            <a:r>
              <a:rPr sz="1191" spc="-75" dirty="0">
                <a:solidFill>
                  <a:schemeClr val="bg1"/>
                </a:solidFill>
                <a:latin typeface="Lucida Sans"/>
                <a:cs typeface="Lucida Sans"/>
              </a:rPr>
              <a:t> </a:t>
            </a:r>
            <a:r>
              <a:rPr sz="1191" spc="-9" dirty="0">
                <a:solidFill>
                  <a:schemeClr val="bg1"/>
                </a:solidFill>
                <a:latin typeface="Lucida Sans"/>
                <a:cs typeface="Lucida Sans"/>
              </a:rPr>
              <a:t>disasters</a:t>
            </a:r>
            <a:r>
              <a:rPr sz="1191" spc="-75" dirty="0">
                <a:solidFill>
                  <a:schemeClr val="bg1"/>
                </a:solidFill>
                <a:latin typeface="Lucida Sans"/>
                <a:cs typeface="Lucida Sans"/>
              </a:rPr>
              <a:t> </a:t>
            </a:r>
            <a:r>
              <a:rPr sz="1191" spc="-22" dirty="0">
                <a:solidFill>
                  <a:schemeClr val="bg1"/>
                </a:solidFill>
                <a:latin typeface="Lucida Sans"/>
                <a:cs typeface="Lucida Sans"/>
              </a:rPr>
              <a:t>is</a:t>
            </a:r>
            <a:r>
              <a:rPr sz="1191" spc="-71" dirty="0">
                <a:solidFill>
                  <a:schemeClr val="bg1"/>
                </a:solidFill>
                <a:latin typeface="Lucida Sans"/>
                <a:cs typeface="Lucida Sans"/>
              </a:rPr>
              <a:t> </a:t>
            </a:r>
            <a:r>
              <a:rPr sz="1191" dirty="0">
                <a:solidFill>
                  <a:schemeClr val="bg1"/>
                </a:solidFill>
                <a:latin typeface="Lucida Sans"/>
                <a:cs typeface="Lucida Sans"/>
              </a:rPr>
              <a:t>a</a:t>
            </a:r>
            <a:r>
              <a:rPr sz="1191" spc="-75" dirty="0">
                <a:solidFill>
                  <a:schemeClr val="bg1"/>
                </a:solidFill>
                <a:latin typeface="Lucida Sans"/>
                <a:cs typeface="Lucida Sans"/>
              </a:rPr>
              <a:t> </a:t>
            </a:r>
            <a:r>
              <a:rPr sz="1191" spc="-35" dirty="0">
                <a:solidFill>
                  <a:schemeClr val="bg1"/>
                </a:solidFill>
                <a:latin typeface="Lucida Sans"/>
                <a:cs typeface="Lucida Sans"/>
              </a:rPr>
              <a:t>year-</a:t>
            </a:r>
            <a:r>
              <a:rPr sz="1191" spc="-57" dirty="0">
                <a:solidFill>
                  <a:schemeClr val="bg1"/>
                </a:solidFill>
                <a:latin typeface="Lucida Sans"/>
                <a:cs typeface="Lucida Sans"/>
              </a:rPr>
              <a:t>round</a:t>
            </a:r>
            <a:r>
              <a:rPr sz="1191" spc="-75" dirty="0">
                <a:solidFill>
                  <a:schemeClr val="bg1"/>
                </a:solidFill>
                <a:latin typeface="Lucida Sans"/>
                <a:cs typeface="Lucida Sans"/>
              </a:rPr>
              <a:t> </a:t>
            </a:r>
            <a:r>
              <a:rPr sz="1191" dirty="0">
                <a:solidFill>
                  <a:schemeClr val="bg1"/>
                </a:solidFill>
                <a:latin typeface="Lucida Sans"/>
                <a:cs typeface="Lucida Sans"/>
              </a:rPr>
              <a:t>effort</a:t>
            </a:r>
            <a:r>
              <a:rPr sz="1191" spc="-71" dirty="0">
                <a:solidFill>
                  <a:schemeClr val="bg1"/>
                </a:solidFill>
                <a:latin typeface="Lucida Sans"/>
                <a:cs typeface="Lucida Sans"/>
              </a:rPr>
              <a:t> </a:t>
            </a:r>
            <a:r>
              <a:rPr sz="1191" dirty="0">
                <a:solidFill>
                  <a:schemeClr val="bg1"/>
                </a:solidFill>
                <a:latin typeface="Lucida Sans"/>
                <a:cs typeface="Lucida Sans"/>
              </a:rPr>
              <a:t>that</a:t>
            </a:r>
            <a:r>
              <a:rPr sz="1191" spc="-75" dirty="0">
                <a:solidFill>
                  <a:schemeClr val="bg1"/>
                </a:solidFill>
                <a:latin typeface="Lucida Sans"/>
                <a:cs typeface="Lucida Sans"/>
              </a:rPr>
              <a:t> </a:t>
            </a:r>
            <a:r>
              <a:rPr sz="1191" spc="-26" dirty="0">
                <a:solidFill>
                  <a:schemeClr val="bg1"/>
                </a:solidFill>
                <a:latin typeface="Lucida Sans"/>
                <a:cs typeface="Lucida Sans"/>
              </a:rPr>
              <a:t>requires</a:t>
            </a:r>
            <a:r>
              <a:rPr sz="1191" spc="-75" dirty="0">
                <a:solidFill>
                  <a:schemeClr val="bg1"/>
                </a:solidFill>
                <a:latin typeface="Lucida Sans"/>
                <a:cs typeface="Lucida Sans"/>
              </a:rPr>
              <a:t> </a:t>
            </a:r>
            <a:r>
              <a:rPr sz="1191" spc="-18" dirty="0">
                <a:solidFill>
                  <a:schemeClr val="bg1"/>
                </a:solidFill>
                <a:latin typeface="Lucida Sans"/>
                <a:cs typeface="Lucida Sans"/>
              </a:rPr>
              <a:t>attention</a:t>
            </a:r>
            <a:r>
              <a:rPr sz="1191" spc="-75" dirty="0">
                <a:solidFill>
                  <a:schemeClr val="bg1"/>
                </a:solidFill>
                <a:latin typeface="Lucida Sans"/>
                <a:cs typeface="Lucida Sans"/>
              </a:rPr>
              <a:t> </a:t>
            </a:r>
            <a:r>
              <a:rPr sz="1191" spc="-40" dirty="0">
                <a:solidFill>
                  <a:schemeClr val="bg1"/>
                </a:solidFill>
                <a:latin typeface="Lucida Sans"/>
                <a:cs typeface="Lucida Sans"/>
              </a:rPr>
              <a:t>during</a:t>
            </a:r>
            <a:r>
              <a:rPr sz="1191" spc="-71" dirty="0">
                <a:solidFill>
                  <a:schemeClr val="bg1"/>
                </a:solidFill>
                <a:latin typeface="Lucida Sans"/>
                <a:cs typeface="Lucida Sans"/>
              </a:rPr>
              <a:t> </a:t>
            </a:r>
            <a:r>
              <a:rPr sz="1191" spc="-18" dirty="0">
                <a:solidFill>
                  <a:schemeClr val="bg1"/>
                </a:solidFill>
                <a:latin typeface="Lucida Sans"/>
                <a:cs typeface="Lucida Sans"/>
              </a:rPr>
              <a:t>both “blue</a:t>
            </a:r>
            <a:r>
              <a:rPr sz="1191" spc="-75" dirty="0">
                <a:solidFill>
                  <a:schemeClr val="bg1"/>
                </a:solidFill>
                <a:latin typeface="Lucida Sans"/>
                <a:cs typeface="Lucida Sans"/>
              </a:rPr>
              <a:t> </a:t>
            </a:r>
            <a:r>
              <a:rPr sz="1191" spc="-9" dirty="0">
                <a:solidFill>
                  <a:schemeClr val="bg1"/>
                </a:solidFill>
                <a:latin typeface="Lucida Sans"/>
                <a:cs typeface="Lucida Sans"/>
              </a:rPr>
              <a:t>skies”</a:t>
            </a:r>
            <a:r>
              <a:rPr sz="1191" spc="-71" dirty="0">
                <a:solidFill>
                  <a:schemeClr val="bg1"/>
                </a:solidFill>
                <a:latin typeface="Lucida Sans"/>
                <a:cs typeface="Lucida Sans"/>
              </a:rPr>
              <a:t> </a:t>
            </a:r>
            <a:r>
              <a:rPr sz="1191" spc="-35" dirty="0">
                <a:solidFill>
                  <a:schemeClr val="bg1"/>
                </a:solidFill>
                <a:latin typeface="Lucida Sans"/>
                <a:cs typeface="Lucida Sans"/>
              </a:rPr>
              <a:t>and</a:t>
            </a:r>
            <a:r>
              <a:rPr sz="1191" spc="-71" dirty="0">
                <a:solidFill>
                  <a:schemeClr val="bg1"/>
                </a:solidFill>
                <a:latin typeface="Lucida Sans"/>
                <a:cs typeface="Lucida Sans"/>
              </a:rPr>
              <a:t> </a:t>
            </a:r>
            <a:r>
              <a:rPr sz="1191" dirty="0">
                <a:solidFill>
                  <a:schemeClr val="bg1"/>
                </a:solidFill>
                <a:latin typeface="Lucida Sans"/>
                <a:cs typeface="Lucida Sans"/>
              </a:rPr>
              <a:t>“gray</a:t>
            </a:r>
            <a:r>
              <a:rPr sz="1191" spc="-75" dirty="0">
                <a:solidFill>
                  <a:schemeClr val="bg1"/>
                </a:solidFill>
                <a:latin typeface="Lucida Sans"/>
                <a:cs typeface="Lucida Sans"/>
              </a:rPr>
              <a:t> </a:t>
            </a:r>
            <a:r>
              <a:rPr sz="1191" spc="-26" dirty="0">
                <a:solidFill>
                  <a:schemeClr val="bg1"/>
                </a:solidFill>
                <a:latin typeface="Lucida Sans"/>
                <a:cs typeface="Lucida Sans"/>
              </a:rPr>
              <a:t>skies.”</a:t>
            </a:r>
            <a:r>
              <a:rPr sz="1191" spc="-71" dirty="0">
                <a:solidFill>
                  <a:schemeClr val="bg1"/>
                </a:solidFill>
                <a:latin typeface="Lucida Sans"/>
                <a:cs typeface="Lucida Sans"/>
              </a:rPr>
              <a:t> </a:t>
            </a:r>
            <a:r>
              <a:rPr sz="1191" dirty="0">
                <a:solidFill>
                  <a:schemeClr val="bg1"/>
                </a:solidFill>
              </a:rPr>
              <a:t>(COAD</a:t>
            </a:r>
            <a:r>
              <a:rPr sz="1191" spc="-53" dirty="0">
                <a:solidFill>
                  <a:schemeClr val="bg1"/>
                </a:solidFill>
              </a:rPr>
              <a:t> </a:t>
            </a:r>
            <a:r>
              <a:rPr sz="1191" spc="-35" dirty="0">
                <a:solidFill>
                  <a:schemeClr val="bg1"/>
                </a:solidFill>
              </a:rPr>
              <a:t>&amp;</a:t>
            </a:r>
            <a:r>
              <a:rPr sz="1191" spc="-53" dirty="0">
                <a:solidFill>
                  <a:schemeClr val="bg1"/>
                </a:solidFill>
              </a:rPr>
              <a:t> </a:t>
            </a:r>
            <a:r>
              <a:rPr sz="1191" spc="-9" dirty="0">
                <a:solidFill>
                  <a:schemeClr val="bg1"/>
                </a:solidFill>
              </a:rPr>
              <a:t>Alert</a:t>
            </a:r>
            <a:r>
              <a:rPr sz="1191" spc="-53" dirty="0">
                <a:solidFill>
                  <a:schemeClr val="bg1"/>
                </a:solidFill>
              </a:rPr>
              <a:t> </a:t>
            </a:r>
            <a:r>
              <a:rPr sz="1191" spc="-9" dirty="0">
                <a:solidFill>
                  <a:schemeClr val="bg1"/>
                </a:solidFill>
              </a:rPr>
              <a:t>Charlotte)</a:t>
            </a:r>
            <a:endParaRPr sz="1191" dirty="0">
              <a:solidFill>
                <a:schemeClr val="bg1"/>
              </a:solidFill>
              <a:latin typeface="Lucida Sans"/>
              <a:cs typeface="Lucida Sans"/>
            </a:endParaRPr>
          </a:p>
          <a:p>
            <a:pPr marL="267835" marR="515498">
              <a:lnSpc>
                <a:spcPts val="1191"/>
              </a:lnSpc>
              <a:spcBef>
                <a:spcPts val="860"/>
              </a:spcBef>
            </a:pPr>
            <a:r>
              <a:rPr sz="1191" spc="-9" dirty="0">
                <a:solidFill>
                  <a:schemeClr val="bg1"/>
                </a:solidFill>
                <a:latin typeface="Lucida Sans"/>
                <a:cs typeface="Lucida Sans"/>
              </a:rPr>
              <a:t>Emergency</a:t>
            </a:r>
            <a:r>
              <a:rPr sz="1191" spc="-71" dirty="0">
                <a:solidFill>
                  <a:schemeClr val="bg1"/>
                </a:solidFill>
                <a:latin typeface="Lucida Sans"/>
                <a:cs typeface="Lucida Sans"/>
              </a:rPr>
              <a:t> </a:t>
            </a:r>
            <a:r>
              <a:rPr sz="1191" spc="-22" dirty="0">
                <a:solidFill>
                  <a:schemeClr val="bg1"/>
                </a:solidFill>
                <a:latin typeface="Lucida Sans"/>
                <a:cs typeface="Lucida Sans"/>
              </a:rPr>
              <a:t>plans</a:t>
            </a:r>
            <a:r>
              <a:rPr sz="1191" spc="-71" dirty="0">
                <a:solidFill>
                  <a:schemeClr val="bg1"/>
                </a:solidFill>
                <a:latin typeface="Lucida Sans"/>
                <a:cs typeface="Lucida Sans"/>
              </a:rPr>
              <a:t> </a:t>
            </a:r>
            <a:r>
              <a:rPr sz="1191" spc="-44" dirty="0">
                <a:solidFill>
                  <a:schemeClr val="bg1"/>
                </a:solidFill>
                <a:latin typeface="Lucida Sans"/>
                <a:cs typeface="Lucida Sans"/>
              </a:rPr>
              <a:t>should</a:t>
            </a:r>
            <a:r>
              <a:rPr sz="1191" spc="-71" dirty="0">
                <a:solidFill>
                  <a:schemeClr val="bg1"/>
                </a:solidFill>
                <a:latin typeface="Lucida Sans"/>
                <a:cs typeface="Lucida Sans"/>
              </a:rPr>
              <a:t> </a:t>
            </a:r>
            <a:r>
              <a:rPr sz="1191" spc="-26" dirty="0">
                <a:solidFill>
                  <a:schemeClr val="bg1"/>
                </a:solidFill>
                <a:latin typeface="Lucida Sans"/>
                <a:cs typeface="Lucida Sans"/>
              </a:rPr>
              <a:t>be</a:t>
            </a:r>
            <a:r>
              <a:rPr sz="1191" spc="-71" dirty="0">
                <a:solidFill>
                  <a:schemeClr val="bg1"/>
                </a:solidFill>
                <a:latin typeface="Lucida Sans"/>
                <a:cs typeface="Lucida Sans"/>
              </a:rPr>
              <a:t> </a:t>
            </a:r>
            <a:r>
              <a:rPr sz="1191" spc="-18" dirty="0">
                <a:solidFill>
                  <a:schemeClr val="bg1"/>
                </a:solidFill>
                <a:latin typeface="Lucida Sans"/>
                <a:cs typeface="Lucida Sans"/>
              </a:rPr>
              <a:t>reviewed</a:t>
            </a:r>
            <a:r>
              <a:rPr sz="1191" spc="-71" dirty="0">
                <a:solidFill>
                  <a:schemeClr val="bg1"/>
                </a:solidFill>
                <a:latin typeface="Lucida Sans"/>
                <a:cs typeface="Lucida Sans"/>
              </a:rPr>
              <a:t> </a:t>
            </a:r>
            <a:r>
              <a:rPr sz="1191" spc="-22" dirty="0">
                <a:solidFill>
                  <a:schemeClr val="bg1"/>
                </a:solidFill>
                <a:latin typeface="Lucida Sans"/>
                <a:cs typeface="Lucida Sans"/>
              </a:rPr>
              <a:t>before</a:t>
            </a:r>
            <a:r>
              <a:rPr sz="1191" spc="-66" dirty="0">
                <a:solidFill>
                  <a:schemeClr val="bg1"/>
                </a:solidFill>
                <a:latin typeface="Lucida Sans"/>
                <a:cs typeface="Lucida Sans"/>
              </a:rPr>
              <a:t> </a:t>
            </a:r>
            <a:r>
              <a:rPr sz="1191" spc="-35" dirty="0">
                <a:solidFill>
                  <a:schemeClr val="bg1"/>
                </a:solidFill>
                <a:latin typeface="Lucida Sans"/>
                <a:cs typeface="Lucida Sans"/>
              </a:rPr>
              <a:t>and</a:t>
            </a:r>
            <a:r>
              <a:rPr sz="1191" spc="-71" dirty="0">
                <a:solidFill>
                  <a:schemeClr val="bg1"/>
                </a:solidFill>
                <a:latin typeface="Lucida Sans"/>
                <a:cs typeface="Lucida Sans"/>
              </a:rPr>
              <a:t> </a:t>
            </a:r>
            <a:r>
              <a:rPr sz="1191" dirty="0">
                <a:solidFill>
                  <a:schemeClr val="bg1"/>
                </a:solidFill>
                <a:latin typeface="Lucida Sans"/>
                <a:cs typeface="Lucida Sans"/>
              </a:rPr>
              <a:t>after</a:t>
            </a:r>
            <a:r>
              <a:rPr sz="1191" spc="-71" dirty="0">
                <a:solidFill>
                  <a:schemeClr val="bg1"/>
                </a:solidFill>
                <a:latin typeface="Lucida Sans"/>
                <a:cs typeface="Lucida Sans"/>
              </a:rPr>
              <a:t> </a:t>
            </a:r>
            <a:r>
              <a:rPr sz="1191" spc="-9" dirty="0">
                <a:solidFill>
                  <a:schemeClr val="bg1"/>
                </a:solidFill>
                <a:latin typeface="Lucida Sans"/>
                <a:cs typeface="Lucida Sans"/>
              </a:rPr>
              <a:t>every</a:t>
            </a:r>
            <a:r>
              <a:rPr sz="1191" spc="-71" dirty="0">
                <a:solidFill>
                  <a:schemeClr val="bg1"/>
                </a:solidFill>
                <a:latin typeface="Lucida Sans"/>
                <a:cs typeface="Lucida Sans"/>
              </a:rPr>
              <a:t> </a:t>
            </a:r>
            <a:r>
              <a:rPr sz="1191" spc="-9" dirty="0">
                <a:solidFill>
                  <a:schemeClr val="bg1"/>
                </a:solidFill>
                <a:latin typeface="Lucida Sans"/>
                <a:cs typeface="Lucida Sans"/>
              </a:rPr>
              <a:t>disaster</a:t>
            </a:r>
            <a:r>
              <a:rPr sz="1191" spc="-71" dirty="0">
                <a:solidFill>
                  <a:schemeClr val="bg1"/>
                </a:solidFill>
                <a:latin typeface="Lucida Sans"/>
                <a:cs typeface="Lucida Sans"/>
              </a:rPr>
              <a:t> </a:t>
            </a:r>
            <a:r>
              <a:rPr sz="1191" spc="-22" dirty="0">
                <a:solidFill>
                  <a:schemeClr val="bg1"/>
                </a:solidFill>
                <a:latin typeface="Lucida Sans"/>
                <a:cs typeface="Lucida Sans"/>
              </a:rPr>
              <a:t>to</a:t>
            </a:r>
            <a:r>
              <a:rPr sz="1191" spc="-71" dirty="0">
                <a:solidFill>
                  <a:schemeClr val="bg1"/>
                </a:solidFill>
                <a:latin typeface="Lucida Sans"/>
                <a:cs typeface="Lucida Sans"/>
              </a:rPr>
              <a:t> </a:t>
            </a:r>
            <a:r>
              <a:rPr sz="1191" spc="-9" dirty="0">
                <a:solidFill>
                  <a:schemeClr val="bg1"/>
                </a:solidFill>
                <a:latin typeface="Lucida Sans"/>
                <a:cs typeface="Lucida Sans"/>
              </a:rPr>
              <a:t>ensure they</a:t>
            </a:r>
            <a:r>
              <a:rPr sz="1191" spc="-84" dirty="0">
                <a:solidFill>
                  <a:schemeClr val="bg1"/>
                </a:solidFill>
                <a:latin typeface="Lucida Sans"/>
                <a:cs typeface="Lucida Sans"/>
              </a:rPr>
              <a:t> </a:t>
            </a:r>
            <a:r>
              <a:rPr sz="1191" spc="-9" dirty="0">
                <a:solidFill>
                  <a:schemeClr val="bg1"/>
                </a:solidFill>
                <a:latin typeface="Lucida Sans"/>
                <a:cs typeface="Lucida Sans"/>
              </a:rPr>
              <a:t>are</a:t>
            </a:r>
            <a:r>
              <a:rPr sz="1191" spc="-79" dirty="0">
                <a:solidFill>
                  <a:schemeClr val="bg1"/>
                </a:solidFill>
                <a:latin typeface="Lucida Sans"/>
                <a:cs typeface="Lucida Sans"/>
              </a:rPr>
              <a:t> </a:t>
            </a:r>
            <a:r>
              <a:rPr sz="1191" spc="-18" dirty="0">
                <a:solidFill>
                  <a:schemeClr val="bg1"/>
                </a:solidFill>
                <a:latin typeface="Lucida Sans"/>
                <a:cs typeface="Lucida Sans"/>
              </a:rPr>
              <a:t>current</a:t>
            </a:r>
            <a:r>
              <a:rPr sz="1191" spc="-84" dirty="0">
                <a:solidFill>
                  <a:schemeClr val="bg1"/>
                </a:solidFill>
                <a:latin typeface="Lucida Sans"/>
                <a:cs typeface="Lucida Sans"/>
              </a:rPr>
              <a:t> </a:t>
            </a:r>
            <a:r>
              <a:rPr sz="1191" spc="-35" dirty="0">
                <a:solidFill>
                  <a:schemeClr val="bg1"/>
                </a:solidFill>
                <a:latin typeface="Lucida Sans"/>
                <a:cs typeface="Lucida Sans"/>
              </a:rPr>
              <a:t>and</a:t>
            </a:r>
            <a:r>
              <a:rPr sz="1191" spc="-79" dirty="0">
                <a:solidFill>
                  <a:schemeClr val="bg1"/>
                </a:solidFill>
                <a:latin typeface="Lucida Sans"/>
                <a:cs typeface="Lucida Sans"/>
              </a:rPr>
              <a:t> </a:t>
            </a:r>
            <a:r>
              <a:rPr sz="1191" spc="-9" dirty="0">
                <a:solidFill>
                  <a:schemeClr val="bg1"/>
                </a:solidFill>
                <a:latin typeface="Lucida Sans"/>
                <a:cs typeface="Lucida Sans"/>
              </a:rPr>
              <a:t>effective.</a:t>
            </a:r>
            <a:endParaRPr sz="1191" dirty="0">
              <a:solidFill>
                <a:schemeClr val="bg1"/>
              </a:solidFill>
              <a:latin typeface="Lucida Sans"/>
              <a:cs typeface="Lucida Sans"/>
            </a:endParaRPr>
          </a:p>
          <a:p>
            <a:pPr marL="267835" marR="717215">
              <a:lnSpc>
                <a:spcPts val="1191"/>
              </a:lnSpc>
              <a:spcBef>
                <a:spcPts val="860"/>
              </a:spcBef>
            </a:pPr>
            <a:r>
              <a:rPr sz="1191" dirty="0">
                <a:solidFill>
                  <a:schemeClr val="bg1"/>
                </a:solidFill>
                <a:latin typeface="Lucida Sans"/>
                <a:cs typeface="Lucida Sans"/>
              </a:rPr>
              <a:t>Active</a:t>
            </a:r>
            <a:r>
              <a:rPr sz="1191" spc="-66" dirty="0">
                <a:solidFill>
                  <a:schemeClr val="bg1"/>
                </a:solidFill>
                <a:latin typeface="Lucida Sans"/>
                <a:cs typeface="Lucida Sans"/>
              </a:rPr>
              <a:t> </a:t>
            </a:r>
            <a:r>
              <a:rPr sz="1191" spc="-26" dirty="0">
                <a:solidFill>
                  <a:schemeClr val="bg1"/>
                </a:solidFill>
                <a:latin typeface="Lucida Sans"/>
                <a:cs typeface="Lucida Sans"/>
              </a:rPr>
              <a:t>partnerships</a:t>
            </a:r>
            <a:r>
              <a:rPr sz="1191" spc="-66" dirty="0">
                <a:solidFill>
                  <a:schemeClr val="bg1"/>
                </a:solidFill>
                <a:latin typeface="Lucida Sans"/>
                <a:cs typeface="Lucida Sans"/>
              </a:rPr>
              <a:t> </a:t>
            </a:r>
            <a:r>
              <a:rPr sz="1191" spc="-18" dirty="0">
                <a:solidFill>
                  <a:schemeClr val="bg1"/>
                </a:solidFill>
                <a:latin typeface="Lucida Sans"/>
                <a:cs typeface="Lucida Sans"/>
              </a:rPr>
              <a:t>with</a:t>
            </a:r>
            <a:r>
              <a:rPr sz="1191" spc="-62" dirty="0">
                <a:solidFill>
                  <a:schemeClr val="bg1"/>
                </a:solidFill>
                <a:latin typeface="Lucida Sans"/>
                <a:cs typeface="Lucida Sans"/>
              </a:rPr>
              <a:t> </a:t>
            </a:r>
            <a:r>
              <a:rPr sz="1191" spc="-40" dirty="0">
                <a:solidFill>
                  <a:schemeClr val="bg1"/>
                </a:solidFill>
                <a:latin typeface="Lucida Sans"/>
                <a:cs typeface="Lucida Sans"/>
              </a:rPr>
              <a:t>community</a:t>
            </a:r>
            <a:r>
              <a:rPr sz="1191" spc="-66" dirty="0">
                <a:solidFill>
                  <a:schemeClr val="bg1"/>
                </a:solidFill>
                <a:latin typeface="Lucida Sans"/>
                <a:cs typeface="Lucida Sans"/>
              </a:rPr>
              <a:t> </a:t>
            </a:r>
            <a:r>
              <a:rPr sz="1191" spc="-35" dirty="0">
                <a:solidFill>
                  <a:schemeClr val="bg1"/>
                </a:solidFill>
                <a:latin typeface="Lucida Sans"/>
                <a:cs typeface="Lucida Sans"/>
              </a:rPr>
              <a:t>and</a:t>
            </a:r>
            <a:r>
              <a:rPr sz="1191" spc="-66" dirty="0">
                <a:solidFill>
                  <a:schemeClr val="bg1"/>
                </a:solidFill>
                <a:latin typeface="Lucida Sans"/>
                <a:cs typeface="Lucida Sans"/>
              </a:rPr>
              <a:t> </a:t>
            </a:r>
            <a:r>
              <a:rPr sz="1191" spc="-22" dirty="0">
                <a:solidFill>
                  <a:schemeClr val="bg1"/>
                </a:solidFill>
                <a:latin typeface="Lucida Sans"/>
                <a:cs typeface="Lucida Sans"/>
              </a:rPr>
              <a:t>partner</a:t>
            </a:r>
            <a:r>
              <a:rPr sz="1191" spc="-62" dirty="0">
                <a:solidFill>
                  <a:schemeClr val="bg1"/>
                </a:solidFill>
                <a:latin typeface="Lucida Sans"/>
                <a:cs typeface="Lucida Sans"/>
              </a:rPr>
              <a:t> </a:t>
            </a:r>
            <a:r>
              <a:rPr sz="1191" spc="-9" dirty="0">
                <a:solidFill>
                  <a:schemeClr val="bg1"/>
                </a:solidFill>
                <a:latin typeface="Lucida Sans"/>
                <a:cs typeface="Lucida Sans"/>
              </a:rPr>
              <a:t>agencies</a:t>
            </a:r>
            <a:r>
              <a:rPr sz="1191" spc="-66" dirty="0">
                <a:solidFill>
                  <a:schemeClr val="bg1"/>
                </a:solidFill>
                <a:latin typeface="Lucida Sans"/>
                <a:cs typeface="Lucida Sans"/>
              </a:rPr>
              <a:t> </a:t>
            </a:r>
            <a:r>
              <a:rPr sz="1191" spc="-9" dirty="0">
                <a:solidFill>
                  <a:schemeClr val="bg1"/>
                </a:solidFill>
                <a:latin typeface="Lucida Sans"/>
                <a:cs typeface="Lucida Sans"/>
              </a:rPr>
              <a:t>are</a:t>
            </a:r>
            <a:r>
              <a:rPr sz="1191" spc="-66" dirty="0">
                <a:solidFill>
                  <a:schemeClr val="bg1"/>
                </a:solidFill>
                <a:latin typeface="Lucida Sans"/>
                <a:cs typeface="Lucida Sans"/>
              </a:rPr>
              <a:t> </a:t>
            </a:r>
            <a:r>
              <a:rPr sz="1191" spc="-9" dirty="0">
                <a:solidFill>
                  <a:schemeClr val="bg1"/>
                </a:solidFill>
                <a:latin typeface="Lucida Sans"/>
                <a:cs typeface="Lucida Sans"/>
              </a:rPr>
              <a:t>essential</a:t>
            </a:r>
            <a:r>
              <a:rPr sz="1191" spc="-62" dirty="0">
                <a:solidFill>
                  <a:schemeClr val="bg1"/>
                </a:solidFill>
                <a:latin typeface="Lucida Sans"/>
                <a:cs typeface="Lucida Sans"/>
              </a:rPr>
              <a:t> </a:t>
            </a:r>
            <a:r>
              <a:rPr sz="1191" spc="-22" dirty="0">
                <a:solidFill>
                  <a:schemeClr val="bg1"/>
                </a:solidFill>
                <a:latin typeface="Lucida Sans"/>
                <a:cs typeface="Lucida Sans"/>
              </a:rPr>
              <a:t>to</a:t>
            </a:r>
            <a:r>
              <a:rPr sz="1191" spc="-66" dirty="0">
                <a:solidFill>
                  <a:schemeClr val="bg1"/>
                </a:solidFill>
                <a:latin typeface="Lucida Sans"/>
                <a:cs typeface="Lucida Sans"/>
              </a:rPr>
              <a:t> </a:t>
            </a:r>
            <a:r>
              <a:rPr sz="1191" spc="-44" dirty="0">
                <a:solidFill>
                  <a:schemeClr val="bg1"/>
                </a:solidFill>
                <a:latin typeface="Lucida Sans"/>
                <a:cs typeface="Lucida Sans"/>
              </a:rPr>
              <a:t>a </a:t>
            </a:r>
            <a:r>
              <a:rPr sz="1191" spc="-31" dirty="0">
                <a:solidFill>
                  <a:schemeClr val="bg1"/>
                </a:solidFill>
                <a:latin typeface="Lucida Sans"/>
                <a:cs typeface="Lucida Sans"/>
              </a:rPr>
              <a:t>coordinated</a:t>
            </a:r>
            <a:r>
              <a:rPr sz="1191" spc="-62" dirty="0">
                <a:solidFill>
                  <a:schemeClr val="bg1"/>
                </a:solidFill>
                <a:latin typeface="Lucida Sans"/>
                <a:cs typeface="Lucida Sans"/>
              </a:rPr>
              <a:t> </a:t>
            </a:r>
            <a:r>
              <a:rPr sz="1191" spc="-35" dirty="0">
                <a:solidFill>
                  <a:schemeClr val="bg1"/>
                </a:solidFill>
                <a:latin typeface="Lucida Sans"/>
                <a:cs typeface="Lucida Sans"/>
              </a:rPr>
              <a:t>and</a:t>
            </a:r>
            <a:r>
              <a:rPr sz="1191" spc="-62" dirty="0">
                <a:solidFill>
                  <a:schemeClr val="bg1"/>
                </a:solidFill>
                <a:latin typeface="Lucida Sans"/>
                <a:cs typeface="Lucida Sans"/>
              </a:rPr>
              <a:t> </a:t>
            </a:r>
            <a:r>
              <a:rPr sz="1191" spc="-9" dirty="0">
                <a:solidFill>
                  <a:schemeClr val="bg1"/>
                </a:solidFill>
                <a:latin typeface="Lucida Sans"/>
                <a:cs typeface="Lucida Sans"/>
              </a:rPr>
              <a:t>successful</a:t>
            </a:r>
            <a:r>
              <a:rPr sz="1191" spc="-62" dirty="0">
                <a:solidFill>
                  <a:schemeClr val="bg1"/>
                </a:solidFill>
                <a:latin typeface="Lucida Sans"/>
                <a:cs typeface="Lucida Sans"/>
              </a:rPr>
              <a:t> </a:t>
            </a:r>
            <a:r>
              <a:rPr sz="1191" spc="-26" dirty="0">
                <a:solidFill>
                  <a:schemeClr val="bg1"/>
                </a:solidFill>
                <a:latin typeface="Lucida Sans"/>
                <a:cs typeface="Lucida Sans"/>
              </a:rPr>
              <a:t>response</a:t>
            </a:r>
            <a:r>
              <a:rPr sz="1191" spc="-57" dirty="0">
                <a:solidFill>
                  <a:schemeClr val="bg1"/>
                </a:solidFill>
                <a:latin typeface="Lucida Sans"/>
                <a:cs typeface="Lucida Sans"/>
              </a:rPr>
              <a:t> </a:t>
            </a:r>
            <a:r>
              <a:rPr sz="1191" spc="-26" dirty="0">
                <a:solidFill>
                  <a:schemeClr val="bg1"/>
                </a:solidFill>
                <a:latin typeface="Lucida Sans"/>
                <a:cs typeface="Lucida Sans"/>
              </a:rPr>
              <a:t>when</a:t>
            </a:r>
            <a:r>
              <a:rPr sz="1191" spc="-62" dirty="0">
                <a:solidFill>
                  <a:schemeClr val="bg1"/>
                </a:solidFill>
                <a:latin typeface="Lucida Sans"/>
                <a:cs typeface="Lucida Sans"/>
              </a:rPr>
              <a:t> </a:t>
            </a:r>
            <a:r>
              <a:rPr sz="1191" spc="-9" dirty="0">
                <a:solidFill>
                  <a:schemeClr val="bg1"/>
                </a:solidFill>
                <a:latin typeface="Lucida Sans"/>
                <a:cs typeface="Lucida Sans"/>
              </a:rPr>
              <a:t>disaster</a:t>
            </a:r>
            <a:r>
              <a:rPr sz="1191" spc="-62" dirty="0">
                <a:solidFill>
                  <a:schemeClr val="bg1"/>
                </a:solidFill>
                <a:latin typeface="Lucida Sans"/>
                <a:cs typeface="Lucida Sans"/>
              </a:rPr>
              <a:t> </a:t>
            </a:r>
            <a:r>
              <a:rPr sz="1191" spc="-9" dirty="0">
                <a:solidFill>
                  <a:schemeClr val="bg1"/>
                </a:solidFill>
                <a:latin typeface="Lucida Sans"/>
                <a:cs typeface="Lucida Sans"/>
              </a:rPr>
              <a:t>strikes.</a:t>
            </a:r>
            <a:endParaRPr sz="1191" dirty="0">
              <a:solidFill>
                <a:schemeClr val="bg1"/>
              </a:solidFill>
              <a:latin typeface="Lucida Sans"/>
              <a:cs typeface="Lucida Sans"/>
            </a:endParaRPr>
          </a:p>
          <a:p>
            <a:pPr>
              <a:lnSpc>
                <a:spcPct val="100000"/>
              </a:lnSpc>
              <a:spcBef>
                <a:spcPts val="481"/>
              </a:spcBef>
            </a:pPr>
            <a:endParaRPr sz="1191" dirty="0">
              <a:solidFill>
                <a:schemeClr val="bg1"/>
              </a:solidFill>
              <a:latin typeface="Lucida Sans"/>
              <a:cs typeface="Lucida Sans"/>
            </a:endParaRPr>
          </a:p>
          <a:p>
            <a:pPr marL="11206">
              <a:lnSpc>
                <a:spcPct val="100000"/>
              </a:lnSpc>
            </a:pPr>
            <a:r>
              <a:rPr sz="1600" b="1" spc="62" dirty="0">
                <a:solidFill>
                  <a:schemeClr val="bg1"/>
                </a:solidFill>
                <a:latin typeface="Trebuchet MS"/>
                <a:cs typeface="Trebuchet MS"/>
              </a:rPr>
              <a:t>DURING:</a:t>
            </a:r>
            <a:r>
              <a:rPr sz="1600" b="1" spc="-75" dirty="0">
                <a:solidFill>
                  <a:schemeClr val="bg1"/>
                </a:solidFill>
                <a:latin typeface="Trebuchet MS"/>
                <a:cs typeface="Trebuchet MS"/>
              </a:rPr>
              <a:t> </a:t>
            </a:r>
            <a:r>
              <a:rPr sz="1600" dirty="0">
                <a:solidFill>
                  <a:schemeClr val="bg1"/>
                </a:solidFill>
              </a:rPr>
              <a:t>Activate</a:t>
            </a:r>
            <a:r>
              <a:rPr sz="1600" spc="-40" dirty="0">
                <a:solidFill>
                  <a:schemeClr val="bg1"/>
                </a:solidFill>
              </a:rPr>
              <a:t> </a:t>
            </a:r>
            <a:r>
              <a:rPr sz="1600" dirty="0">
                <a:solidFill>
                  <a:schemeClr val="bg1"/>
                </a:solidFill>
              </a:rPr>
              <a:t>Disaster</a:t>
            </a:r>
            <a:r>
              <a:rPr sz="1600" spc="-40" dirty="0">
                <a:solidFill>
                  <a:schemeClr val="bg1"/>
                </a:solidFill>
              </a:rPr>
              <a:t> </a:t>
            </a:r>
            <a:r>
              <a:rPr sz="1600" dirty="0">
                <a:solidFill>
                  <a:schemeClr val="bg1"/>
                </a:solidFill>
              </a:rPr>
              <a:t>Plan</a:t>
            </a:r>
            <a:r>
              <a:rPr sz="1600" spc="-40" dirty="0">
                <a:solidFill>
                  <a:schemeClr val="bg1"/>
                </a:solidFill>
              </a:rPr>
              <a:t> </a:t>
            </a:r>
            <a:r>
              <a:rPr sz="1600" spc="-9" dirty="0">
                <a:solidFill>
                  <a:schemeClr val="bg1"/>
                </a:solidFill>
              </a:rPr>
              <a:t>24/48/72</a:t>
            </a:r>
            <a:r>
              <a:rPr sz="1600" spc="-44" dirty="0">
                <a:solidFill>
                  <a:schemeClr val="bg1"/>
                </a:solidFill>
              </a:rPr>
              <a:t> </a:t>
            </a:r>
            <a:r>
              <a:rPr sz="1600" spc="-9" dirty="0">
                <a:solidFill>
                  <a:schemeClr val="bg1"/>
                </a:solidFill>
              </a:rPr>
              <a:t>hours.</a:t>
            </a:r>
          </a:p>
          <a:p>
            <a:pPr marL="267835" marR="4483">
              <a:lnSpc>
                <a:spcPct val="166700"/>
              </a:lnSpc>
              <a:spcBef>
                <a:spcPts val="141"/>
              </a:spcBef>
            </a:pPr>
            <a:r>
              <a:rPr sz="1191" spc="-22" dirty="0">
                <a:solidFill>
                  <a:schemeClr val="bg1"/>
                </a:solidFill>
                <a:latin typeface="Lucida Sans"/>
                <a:cs typeface="Lucida Sans"/>
              </a:rPr>
              <a:t>Acquire</a:t>
            </a:r>
            <a:r>
              <a:rPr sz="1191" spc="-62" dirty="0">
                <a:solidFill>
                  <a:schemeClr val="bg1"/>
                </a:solidFill>
                <a:latin typeface="Lucida Sans"/>
                <a:cs typeface="Lucida Sans"/>
              </a:rPr>
              <a:t> </a:t>
            </a:r>
            <a:r>
              <a:rPr sz="1191" spc="-35" dirty="0">
                <a:solidFill>
                  <a:schemeClr val="bg1"/>
                </a:solidFill>
                <a:latin typeface="Lucida Sans"/>
                <a:cs typeface="Lucida Sans"/>
              </a:rPr>
              <a:t>and</a:t>
            </a:r>
            <a:r>
              <a:rPr sz="1191" spc="-57" dirty="0">
                <a:solidFill>
                  <a:schemeClr val="bg1"/>
                </a:solidFill>
                <a:latin typeface="Lucida Sans"/>
                <a:cs typeface="Lucida Sans"/>
              </a:rPr>
              <a:t> </a:t>
            </a:r>
            <a:r>
              <a:rPr sz="1191" spc="-22" dirty="0">
                <a:solidFill>
                  <a:schemeClr val="bg1"/>
                </a:solidFill>
                <a:latin typeface="Lucida Sans"/>
                <a:cs typeface="Lucida Sans"/>
              </a:rPr>
              <a:t>prepare</a:t>
            </a:r>
            <a:r>
              <a:rPr sz="1191" spc="-62" dirty="0">
                <a:solidFill>
                  <a:schemeClr val="bg1"/>
                </a:solidFill>
                <a:latin typeface="Lucida Sans"/>
                <a:cs typeface="Lucida Sans"/>
              </a:rPr>
              <a:t> </a:t>
            </a:r>
            <a:r>
              <a:rPr sz="1191" spc="-18" dirty="0">
                <a:solidFill>
                  <a:schemeClr val="bg1"/>
                </a:solidFill>
                <a:latin typeface="Lucida Sans"/>
                <a:cs typeface="Lucida Sans"/>
              </a:rPr>
              <a:t>recovery</a:t>
            </a:r>
            <a:r>
              <a:rPr sz="1191" spc="-57" dirty="0">
                <a:solidFill>
                  <a:schemeClr val="bg1"/>
                </a:solidFill>
                <a:latin typeface="Lucida Sans"/>
                <a:cs typeface="Lucida Sans"/>
              </a:rPr>
              <a:t> </a:t>
            </a:r>
            <a:r>
              <a:rPr sz="1191" spc="-22" dirty="0">
                <a:solidFill>
                  <a:schemeClr val="bg1"/>
                </a:solidFill>
                <a:latin typeface="Lucida Sans"/>
                <a:cs typeface="Lucida Sans"/>
              </a:rPr>
              <a:t>resources</a:t>
            </a:r>
            <a:r>
              <a:rPr sz="1191" spc="-62" dirty="0">
                <a:solidFill>
                  <a:schemeClr val="bg1"/>
                </a:solidFill>
                <a:latin typeface="Lucida Sans"/>
                <a:cs typeface="Lucida Sans"/>
              </a:rPr>
              <a:t> </a:t>
            </a:r>
            <a:r>
              <a:rPr sz="1191" spc="-22" dirty="0">
                <a:solidFill>
                  <a:schemeClr val="bg1"/>
                </a:solidFill>
                <a:latin typeface="Lucida Sans"/>
                <a:cs typeface="Lucida Sans"/>
              </a:rPr>
              <a:t>for</a:t>
            </a:r>
            <a:r>
              <a:rPr sz="1191" spc="-57" dirty="0">
                <a:solidFill>
                  <a:schemeClr val="bg1"/>
                </a:solidFill>
                <a:latin typeface="Lucida Sans"/>
                <a:cs typeface="Lucida Sans"/>
              </a:rPr>
              <a:t> </a:t>
            </a:r>
            <a:r>
              <a:rPr sz="1191" spc="-49" dirty="0">
                <a:solidFill>
                  <a:schemeClr val="bg1"/>
                </a:solidFill>
                <a:latin typeface="Lucida Sans"/>
                <a:cs typeface="Lucida Sans"/>
              </a:rPr>
              <a:t>post-</a:t>
            </a:r>
            <a:r>
              <a:rPr sz="1191" spc="-35" dirty="0">
                <a:solidFill>
                  <a:schemeClr val="bg1"/>
                </a:solidFill>
                <a:latin typeface="Lucida Sans"/>
                <a:cs typeface="Lucida Sans"/>
              </a:rPr>
              <a:t>storm</a:t>
            </a:r>
            <a:r>
              <a:rPr sz="1191" spc="-57" dirty="0">
                <a:solidFill>
                  <a:schemeClr val="bg1"/>
                </a:solidFill>
                <a:latin typeface="Lucida Sans"/>
                <a:cs typeface="Lucida Sans"/>
              </a:rPr>
              <a:t> </a:t>
            </a:r>
            <a:r>
              <a:rPr sz="1191" spc="-35" dirty="0">
                <a:solidFill>
                  <a:schemeClr val="bg1"/>
                </a:solidFill>
                <a:latin typeface="Lucida Sans"/>
                <a:cs typeface="Lucida Sans"/>
              </a:rPr>
              <a:t>dissemination</a:t>
            </a:r>
            <a:r>
              <a:rPr sz="1191" spc="-62" dirty="0">
                <a:solidFill>
                  <a:schemeClr val="bg1"/>
                </a:solidFill>
                <a:latin typeface="Lucida Sans"/>
                <a:cs typeface="Lucida Sans"/>
              </a:rPr>
              <a:t> </a:t>
            </a:r>
            <a:r>
              <a:rPr sz="1191" spc="-18" dirty="0">
                <a:solidFill>
                  <a:schemeClr val="bg1"/>
                </a:solidFill>
                <a:latin typeface="Lucida Sans"/>
                <a:cs typeface="Lucida Sans"/>
              </a:rPr>
              <a:t>(gift,</a:t>
            </a:r>
            <a:r>
              <a:rPr sz="1191" spc="-57" dirty="0">
                <a:solidFill>
                  <a:schemeClr val="bg1"/>
                </a:solidFill>
                <a:latin typeface="Lucida Sans"/>
                <a:cs typeface="Lucida Sans"/>
              </a:rPr>
              <a:t> </a:t>
            </a:r>
            <a:r>
              <a:rPr sz="1191" dirty="0">
                <a:solidFill>
                  <a:schemeClr val="bg1"/>
                </a:solidFill>
                <a:latin typeface="Lucida Sans"/>
                <a:cs typeface="Lucida Sans"/>
              </a:rPr>
              <a:t>gas</a:t>
            </a:r>
            <a:r>
              <a:rPr sz="1191" spc="-62" dirty="0">
                <a:solidFill>
                  <a:schemeClr val="bg1"/>
                </a:solidFill>
                <a:latin typeface="Lucida Sans"/>
                <a:cs typeface="Lucida Sans"/>
              </a:rPr>
              <a:t> </a:t>
            </a:r>
            <a:r>
              <a:rPr sz="1191" spc="-9" dirty="0">
                <a:solidFill>
                  <a:schemeClr val="bg1"/>
                </a:solidFill>
                <a:latin typeface="Lucida Sans"/>
                <a:cs typeface="Lucida Sans"/>
              </a:rPr>
              <a:t>cards) </a:t>
            </a:r>
            <a:r>
              <a:rPr sz="1191" spc="-35" dirty="0">
                <a:solidFill>
                  <a:schemeClr val="bg1"/>
                </a:solidFill>
                <a:latin typeface="Lucida Sans"/>
                <a:cs typeface="Lucida Sans"/>
              </a:rPr>
              <a:t>Communicate</a:t>
            </a:r>
            <a:r>
              <a:rPr sz="1191" spc="-71" dirty="0">
                <a:solidFill>
                  <a:schemeClr val="bg1"/>
                </a:solidFill>
                <a:latin typeface="Lucida Sans"/>
                <a:cs typeface="Lucida Sans"/>
              </a:rPr>
              <a:t> </a:t>
            </a:r>
            <a:r>
              <a:rPr sz="1191" dirty="0">
                <a:solidFill>
                  <a:schemeClr val="bg1"/>
                </a:solidFill>
                <a:latin typeface="Lucida Sans"/>
                <a:cs typeface="Lucida Sans"/>
              </a:rPr>
              <a:t>staffing</a:t>
            </a:r>
            <a:r>
              <a:rPr sz="1191" spc="-66" dirty="0">
                <a:solidFill>
                  <a:schemeClr val="bg1"/>
                </a:solidFill>
                <a:latin typeface="Lucida Sans"/>
                <a:cs typeface="Lucida Sans"/>
              </a:rPr>
              <a:t> </a:t>
            </a:r>
            <a:r>
              <a:rPr sz="1191" spc="-26" dirty="0">
                <a:solidFill>
                  <a:schemeClr val="bg1"/>
                </a:solidFill>
                <a:latin typeface="Lucida Sans"/>
                <a:cs typeface="Lucida Sans"/>
              </a:rPr>
              <a:t>plan</a:t>
            </a:r>
            <a:r>
              <a:rPr sz="1191" spc="-66" dirty="0">
                <a:solidFill>
                  <a:schemeClr val="bg1"/>
                </a:solidFill>
                <a:latin typeface="Lucida Sans"/>
                <a:cs typeface="Lucida Sans"/>
              </a:rPr>
              <a:t> </a:t>
            </a:r>
            <a:r>
              <a:rPr sz="1191" spc="-35" dirty="0">
                <a:solidFill>
                  <a:schemeClr val="bg1"/>
                </a:solidFill>
                <a:latin typeface="Lucida Sans"/>
                <a:cs typeface="Lucida Sans"/>
              </a:rPr>
              <a:t>and</a:t>
            </a:r>
            <a:r>
              <a:rPr sz="1191" spc="-71" dirty="0">
                <a:solidFill>
                  <a:schemeClr val="bg1"/>
                </a:solidFill>
                <a:latin typeface="Lucida Sans"/>
                <a:cs typeface="Lucida Sans"/>
              </a:rPr>
              <a:t> </a:t>
            </a:r>
            <a:r>
              <a:rPr sz="1191" spc="-9" dirty="0">
                <a:solidFill>
                  <a:schemeClr val="bg1"/>
                </a:solidFill>
                <a:latin typeface="Lucida Sans"/>
                <a:cs typeface="Lucida Sans"/>
              </a:rPr>
              <a:t>roles.</a:t>
            </a:r>
            <a:endParaRPr sz="1191" dirty="0">
              <a:solidFill>
                <a:schemeClr val="bg1"/>
              </a:solidFill>
              <a:latin typeface="Lucida Sans"/>
              <a:cs typeface="Lucida Sans"/>
            </a:endParaRPr>
          </a:p>
          <a:p>
            <a:pPr marL="267835">
              <a:lnSpc>
                <a:spcPct val="100000"/>
              </a:lnSpc>
              <a:spcBef>
                <a:spcPts val="622"/>
              </a:spcBef>
            </a:pPr>
            <a:r>
              <a:rPr sz="1191" dirty="0">
                <a:solidFill>
                  <a:schemeClr val="bg1"/>
                </a:solidFill>
                <a:latin typeface="Lucida Sans"/>
                <a:cs typeface="Lucida Sans"/>
              </a:rPr>
              <a:t>Share</a:t>
            </a:r>
            <a:r>
              <a:rPr sz="1191" spc="-79" dirty="0">
                <a:solidFill>
                  <a:schemeClr val="bg1"/>
                </a:solidFill>
                <a:latin typeface="Lucida Sans"/>
                <a:cs typeface="Lucida Sans"/>
              </a:rPr>
              <a:t> </a:t>
            </a:r>
            <a:r>
              <a:rPr sz="1191" dirty="0">
                <a:solidFill>
                  <a:schemeClr val="bg1"/>
                </a:solidFill>
                <a:latin typeface="Lucida Sans"/>
                <a:cs typeface="Lucida Sans"/>
              </a:rPr>
              <a:t>EOC</a:t>
            </a:r>
            <a:r>
              <a:rPr sz="1191" spc="-75" dirty="0">
                <a:solidFill>
                  <a:schemeClr val="bg1"/>
                </a:solidFill>
                <a:latin typeface="Lucida Sans"/>
                <a:cs typeface="Lucida Sans"/>
              </a:rPr>
              <a:t> </a:t>
            </a:r>
            <a:r>
              <a:rPr sz="1191" spc="-22" dirty="0">
                <a:solidFill>
                  <a:schemeClr val="bg1"/>
                </a:solidFill>
                <a:latin typeface="Lucida Sans"/>
                <a:cs typeface="Lucida Sans"/>
              </a:rPr>
              <a:t>messaging</a:t>
            </a:r>
            <a:r>
              <a:rPr sz="1191" spc="-79" dirty="0">
                <a:solidFill>
                  <a:schemeClr val="bg1"/>
                </a:solidFill>
                <a:latin typeface="Lucida Sans"/>
                <a:cs typeface="Lucida Sans"/>
              </a:rPr>
              <a:t> </a:t>
            </a:r>
            <a:r>
              <a:rPr sz="1191" spc="-9" dirty="0">
                <a:solidFill>
                  <a:schemeClr val="bg1"/>
                </a:solidFill>
                <a:latin typeface="Lucida Sans"/>
                <a:cs typeface="Lucida Sans"/>
              </a:rPr>
              <a:t>across</a:t>
            </a:r>
            <a:r>
              <a:rPr sz="1191" spc="-75" dirty="0">
                <a:solidFill>
                  <a:schemeClr val="bg1"/>
                </a:solidFill>
                <a:latin typeface="Lucida Sans"/>
                <a:cs typeface="Lucida Sans"/>
              </a:rPr>
              <a:t> </a:t>
            </a:r>
            <a:r>
              <a:rPr sz="1191" dirty="0">
                <a:solidFill>
                  <a:schemeClr val="bg1"/>
                </a:solidFill>
                <a:latin typeface="Lucida Sans"/>
                <a:cs typeface="Lucida Sans"/>
              </a:rPr>
              <a:t>all</a:t>
            </a:r>
            <a:r>
              <a:rPr sz="1191" spc="-79" dirty="0">
                <a:solidFill>
                  <a:schemeClr val="bg1"/>
                </a:solidFill>
                <a:latin typeface="Lucida Sans"/>
                <a:cs typeface="Lucida Sans"/>
              </a:rPr>
              <a:t> </a:t>
            </a:r>
            <a:r>
              <a:rPr sz="1191" spc="-9" dirty="0">
                <a:solidFill>
                  <a:schemeClr val="bg1"/>
                </a:solidFill>
                <a:latin typeface="Lucida Sans"/>
                <a:cs typeface="Lucida Sans"/>
              </a:rPr>
              <a:t>social</a:t>
            </a:r>
            <a:r>
              <a:rPr sz="1191" spc="-75" dirty="0">
                <a:solidFill>
                  <a:schemeClr val="bg1"/>
                </a:solidFill>
                <a:latin typeface="Lucida Sans"/>
                <a:cs typeface="Lucida Sans"/>
              </a:rPr>
              <a:t> </a:t>
            </a:r>
            <a:r>
              <a:rPr sz="1191" spc="-35" dirty="0">
                <a:solidFill>
                  <a:schemeClr val="bg1"/>
                </a:solidFill>
                <a:latin typeface="Lucida Sans"/>
                <a:cs typeface="Lucida Sans"/>
              </a:rPr>
              <a:t>media</a:t>
            </a:r>
            <a:r>
              <a:rPr sz="1191" spc="-79" dirty="0">
                <a:solidFill>
                  <a:schemeClr val="bg1"/>
                </a:solidFill>
                <a:latin typeface="Lucida Sans"/>
                <a:cs typeface="Lucida Sans"/>
              </a:rPr>
              <a:t> </a:t>
            </a:r>
            <a:r>
              <a:rPr sz="1191" spc="-22" dirty="0">
                <a:solidFill>
                  <a:schemeClr val="bg1"/>
                </a:solidFill>
                <a:latin typeface="Lucida Sans"/>
                <a:cs typeface="Lucida Sans"/>
              </a:rPr>
              <a:t>channels</a:t>
            </a:r>
            <a:r>
              <a:rPr sz="1191" spc="-75" dirty="0">
                <a:solidFill>
                  <a:schemeClr val="bg1"/>
                </a:solidFill>
                <a:latin typeface="Lucida Sans"/>
                <a:cs typeface="Lucida Sans"/>
              </a:rPr>
              <a:t> </a:t>
            </a:r>
            <a:r>
              <a:rPr sz="1191" dirty="0">
                <a:solidFill>
                  <a:schemeClr val="bg1"/>
                </a:solidFill>
                <a:latin typeface="Lucida Sans"/>
                <a:cs typeface="Lucida Sans"/>
              </a:rPr>
              <a:t>as</a:t>
            </a:r>
            <a:r>
              <a:rPr sz="1191" spc="-79" dirty="0">
                <a:solidFill>
                  <a:schemeClr val="bg1"/>
                </a:solidFill>
                <a:latin typeface="Lucida Sans"/>
                <a:cs typeface="Lucida Sans"/>
              </a:rPr>
              <a:t> </a:t>
            </a:r>
            <a:r>
              <a:rPr sz="1191" spc="-9" dirty="0">
                <a:solidFill>
                  <a:schemeClr val="bg1"/>
                </a:solidFill>
                <a:latin typeface="Lucida Sans"/>
                <a:cs typeface="Lucida Sans"/>
              </a:rPr>
              <a:t>connectivity</a:t>
            </a:r>
            <a:r>
              <a:rPr sz="1191" spc="-75" dirty="0">
                <a:solidFill>
                  <a:schemeClr val="bg1"/>
                </a:solidFill>
                <a:latin typeface="Lucida Sans"/>
                <a:cs typeface="Lucida Sans"/>
              </a:rPr>
              <a:t> </a:t>
            </a:r>
            <a:r>
              <a:rPr sz="1191" spc="-9" dirty="0">
                <a:solidFill>
                  <a:schemeClr val="bg1"/>
                </a:solidFill>
                <a:latin typeface="Lucida Sans"/>
                <a:cs typeface="Lucida Sans"/>
              </a:rPr>
              <a:t>allows.</a:t>
            </a:r>
            <a:endParaRPr sz="1191" dirty="0">
              <a:solidFill>
                <a:schemeClr val="bg1"/>
              </a:solidFill>
              <a:latin typeface="Lucida Sans"/>
              <a:cs typeface="Lucida Sans"/>
            </a:endParaRPr>
          </a:p>
          <a:p>
            <a:pPr marL="11206">
              <a:lnSpc>
                <a:spcPct val="100000"/>
              </a:lnSpc>
            </a:pPr>
            <a:endParaRPr lang="en-US" sz="1600" b="1" i="0" dirty="0">
              <a:solidFill>
                <a:schemeClr val="bg1"/>
              </a:solidFill>
              <a:latin typeface="Trebuchet MS"/>
              <a:cs typeface="Trebuchet MS"/>
            </a:endParaRPr>
          </a:p>
          <a:p>
            <a:pPr marL="11206">
              <a:lnSpc>
                <a:spcPct val="100000"/>
              </a:lnSpc>
            </a:pPr>
            <a:r>
              <a:rPr sz="1600" b="1" i="0" dirty="0">
                <a:solidFill>
                  <a:schemeClr val="bg1"/>
                </a:solidFill>
                <a:latin typeface="Trebuchet MS"/>
                <a:cs typeface="Trebuchet MS"/>
              </a:rPr>
              <a:t>AFTER:</a:t>
            </a:r>
            <a:r>
              <a:rPr sz="1600" b="1" spc="-31" dirty="0">
                <a:solidFill>
                  <a:schemeClr val="bg1"/>
                </a:solidFill>
                <a:latin typeface="Trebuchet MS"/>
                <a:cs typeface="Trebuchet MS"/>
              </a:rPr>
              <a:t> </a:t>
            </a:r>
            <a:r>
              <a:rPr sz="1600" spc="-31" dirty="0">
                <a:solidFill>
                  <a:schemeClr val="bg1"/>
                </a:solidFill>
              </a:rPr>
              <a:t>Mobilize,</a:t>
            </a:r>
            <a:r>
              <a:rPr sz="1600" spc="4" dirty="0">
                <a:solidFill>
                  <a:schemeClr val="bg1"/>
                </a:solidFill>
              </a:rPr>
              <a:t> </a:t>
            </a:r>
            <a:r>
              <a:rPr sz="1600" spc="-44" dirty="0">
                <a:solidFill>
                  <a:schemeClr val="bg1"/>
                </a:solidFill>
              </a:rPr>
              <a:t>Inform,</a:t>
            </a:r>
            <a:r>
              <a:rPr sz="1600" spc="4" dirty="0">
                <a:solidFill>
                  <a:schemeClr val="bg1"/>
                </a:solidFill>
              </a:rPr>
              <a:t> </a:t>
            </a:r>
            <a:r>
              <a:rPr sz="1600" spc="-9" dirty="0">
                <a:solidFill>
                  <a:schemeClr val="bg1"/>
                </a:solidFill>
              </a:rPr>
              <a:t>Support.</a:t>
            </a:r>
          </a:p>
          <a:p>
            <a:pPr marL="267835" marR="573211">
              <a:lnSpc>
                <a:spcPts val="1191"/>
              </a:lnSpc>
              <a:spcBef>
                <a:spcPts val="909"/>
              </a:spcBef>
            </a:pPr>
            <a:r>
              <a:rPr sz="1191" dirty="0">
                <a:solidFill>
                  <a:schemeClr val="bg1"/>
                </a:solidFill>
                <a:latin typeface="Lucida Sans"/>
                <a:cs typeface="Lucida Sans"/>
              </a:rPr>
              <a:t>UWCC</a:t>
            </a:r>
            <a:r>
              <a:rPr sz="1191" spc="-66" dirty="0">
                <a:solidFill>
                  <a:schemeClr val="bg1"/>
                </a:solidFill>
                <a:latin typeface="Lucida Sans"/>
                <a:cs typeface="Lucida Sans"/>
              </a:rPr>
              <a:t> </a:t>
            </a:r>
            <a:r>
              <a:rPr sz="1191" spc="-18" dirty="0">
                <a:solidFill>
                  <a:schemeClr val="bg1"/>
                </a:solidFill>
                <a:latin typeface="Lucida Sans"/>
                <a:cs typeface="Lucida Sans"/>
              </a:rPr>
              <a:t>shares</a:t>
            </a:r>
            <a:r>
              <a:rPr sz="1191" spc="-62" dirty="0">
                <a:solidFill>
                  <a:schemeClr val="bg1"/>
                </a:solidFill>
                <a:latin typeface="Lucida Sans"/>
                <a:cs typeface="Lucida Sans"/>
              </a:rPr>
              <a:t> </a:t>
            </a:r>
            <a:r>
              <a:rPr sz="1191" dirty="0">
                <a:solidFill>
                  <a:schemeClr val="bg1"/>
                </a:solidFill>
                <a:latin typeface="Lucida Sans"/>
                <a:cs typeface="Lucida Sans"/>
              </a:rPr>
              <a:t>critical</a:t>
            </a:r>
            <a:r>
              <a:rPr sz="1191" spc="-66" dirty="0">
                <a:solidFill>
                  <a:schemeClr val="bg1"/>
                </a:solidFill>
                <a:latin typeface="Lucida Sans"/>
                <a:cs typeface="Lucida Sans"/>
              </a:rPr>
              <a:t> </a:t>
            </a:r>
            <a:r>
              <a:rPr sz="1191" spc="-9" dirty="0">
                <a:solidFill>
                  <a:schemeClr val="bg1"/>
                </a:solidFill>
                <a:latin typeface="Lucida Sans"/>
                <a:cs typeface="Lucida Sans"/>
              </a:rPr>
              <a:t>disaster</a:t>
            </a:r>
            <a:r>
              <a:rPr sz="1191" spc="-62" dirty="0">
                <a:solidFill>
                  <a:schemeClr val="bg1"/>
                </a:solidFill>
                <a:latin typeface="Lucida Sans"/>
                <a:cs typeface="Lucida Sans"/>
              </a:rPr>
              <a:t> </a:t>
            </a:r>
            <a:r>
              <a:rPr sz="1191" spc="-18" dirty="0">
                <a:solidFill>
                  <a:schemeClr val="bg1"/>
                </a:solidFill>
                <a:latin typeface="Lucida Sans"/>
                <a:cs typeface="Lucida Sans"/>
              </a:rPr>
              <a:t>recovery</a:t>
            </a:r>
            <a:r>
              <a:rPr sz="1191" spc="-66" dirty="0">
                <a:solidFill>
                  <a:schemeClr val="bg1"/>
                </a:solidFill>
                <a:latin typeface="Lucida Sans"/>
                <a:cs typeface="Lucida Sans"/>
              </a:rPr>
              <a:t> </a:t>
            </a:r>
            <a:r>
              <a:rPr sz="1191" spc="-35" dirty="0">
                <a:solidFill>
                  <a:schemeClr val="bg1"/>
                </a:solidFill>
                <a:latin typeface="Lucida Sans"/>
                <a:cs typeface="Lucida Sans"/>
              </a:rPr>
              <a:t>information</a:t>
            </a:r>
            <a:r>
              <a:rPr sz="1191" spc="-62" dirty="0">
                <a:solidFill>
                  <a:schemeClr val="bg1"/>
                </a:solidFill>
                <a:latin typeface="Lucida Sans"/>
                <a:cs typeface="Lucida Sans"/>
              </a:rPr>
              <a:t> </a:t>
            </a:r>
            <a:r>
              <a:rPr sz="1191" spc="-35" dirty="0">
                <a:solidFill>
                  <a:schemeClr val="bg1"/>
                </a:solidFill>
                <a:latin typeface="Lucida Sans"/>
                <a:cs typeface="Lucida Sans"/>
              </a:rPr>
              <a:t>and</a:t>
            </a:r>
            <a:r>
              <a:rPr sz="1191" spc="-66" dirty="0">
                <a:solidFill>
                  <a:schemeClr val="bg1"/>
                </a:solidFill>
                <a:latin typeface="Lucida Sans"/>
                <a:cs typeface="Lucida Sans"/>
              </a:rPr>
              <a:t> </a:t>
            </a:r>
            <a:r>
              <a:rPr sz="1191" spc="-9" dirty="0">
                <a:solidFill>
                  <a:schemeClr val="bg1"/>
                </a:solidFill>
                <a:latin typeface="Lucida Sans"/>
                <a:cs typeface="Lucida Sans"/>
              </a:rPr>
              <a:t>connects</a:t>
            </a:r>
            <a:r>
              <a:rPr sz="1191" spc="-62" dirty="0">
                <a:solidFill>
                  <a:schemeClr val="bg1"/>
                </a:solidFill>
                <a:latin typeface="Lucida Sans"/>
                <a:cs typeface="Lucida Sans"/>
              </a:rPr>
              <a:t> </a:t>
            </a:r>
            <a:r>
              <a:rPr sz="1191" spc="-18" dirty="0">
                <a:solidFill>
                  <a:schemeClr val="bg1"/>
                </a:solidFill>
                <a:latin typeface="Lucida Sans"/>
                <a:cs typeface="Lucida Sans"/>
              </a:rPr>
              <a:t>residents</a:t>
            </a:r>
            <a:r>
              <a:rPr sz="1191" spc="-66" dirty="0">
                <a:solidFill>
                  <a:schemeClr val="bg1"/>
                </a:solidFill>
                <a:latin typeface="Lucida Sans"/>
                <a:cs typeface="Lucida Sans"/>
              </a:rPr>
              <a:t> </a:t>
            </a:r>
            <a:r>
              <a:rPr sz="1191" spc="-22" dirty="0">
                <a:solidFill>
                  <a:schemeClr val="bg1"/>
                </a:solidFill>
                <a:latin typeface="Lucida Sans"/>
                <a:cs typeface="Lucida Sans"/>
              </a:rPr>
              <a:t>to </a:t>
            </a:r>
            <a:r>
              <a:rPr sz="1191" spc="-9" dirty="0">
                <a:solidFill>
                  <a:schemeClr val="bg1"/>
                </a:solidFill>
                <a:latin typeface="Lucida Sans"/>
                <a:cs typeface="Lucida Sans"/>
              </a:rPr>
              <a:t>essential</a:t>
            </a:r>
            <a:r>
              <a:rPr sz="1191" spc="-62" dirty="0">
                <a:solidFill>
                  <a:schemeClr val="bg1"/>
                </a:solidFill>
                <a:latin typeface="Lucida Sans"/>
                <a:cs typeface="Lucida Sans"/>
              </a:rPr>
              <a:t> </a:t>
            </a:r>
            <a:r>
              <a:rPr sz="1191" spc="-9" dirty="0">
                <a:solidFill>
                  <a:schemeClr val="bg1"/>
                </a:solidFill>
                <a:latin typeface="Lucida Sans"/>
                <a:cs typeface="Lucida Sans"/>
              </a:rPr>
              <a:t>services</a:t>
            </a:r>
            <a:r>
              <a:rPr sz="1191" spc="-62" dirty="0">
                <a:solidFill>
                  <a:schemeClr val="bg1"/>
                </a:solidFill>
                <a:latin typeface="Lucida Sans"/>
                <a:cs typeface="Lucida Sans"/>
              </a:rPr>
              <a:t> (i.e. </a:t>
            </a:r>
            <a:r>
              <a:rPr sz="1191" spc="-22" dirty="0">
                <a:solidFill>
                  <a:schemeClr val="bg1"/>
                </a:solidFill>
                <a:latin typeface="Lucida Sans"/>
                <a:cs typeface="Lucida Sans"/>
              </a:rPr>
              <a:t>shelter,</a:t>
            </a:r>
            <a:r>
              <a:rPr sz="1191" spc="-62" dirty="0">
                <a:solidFill>
                  <a:schemeClr val="bg1"/>
                </a:solidFill>
                <a:latin typeface="Lucida Sans"/>
                <a:cs typeface="Lucida Sans"/>
              </a:rPr>
              <a:t> </a:t>
            </a:r>
            <a:r>
              <a:rPr sz="1191" spc="-53" dirty="0">
                <a:solidFill>
                  <a:schemeClr val="bg1"/>
                </a:solidFill>
                <a:latin typeface="Lucida Sans"/>
                <a:cs typeface="Lucida Sans"/>
              </a:rPr>
              <a:t>food,</a:t>
            </a:r>
            <a:r>
              <a:rPr sz="1191" spc="-57" dirty="0">
                <a:solidFill>
                  <a:schemeClr val="bg1"/>
                </a:solidFill>
                <a:latin typeface="Lucida Sans"/>
                <a:cs typeface="Lucida Sans"/>
              </a:rPr>
              <a:t> </a:t>
            </a:r>
            <a:r>
              <a:rPr sz="1191" spc="-35" dirty="0">
                <a:solidFill>
                  <a:schemeClr val="bg1"/>
                </a:solidFill>
                <a:latin typeface="Lucida Sans"/>
                <a:cs typeface="Lucida Sans"/>
              </a:rPr>
              <a:t>and</a:t>
            </a:r>
            <a:r>
              <a:rPr sz="1191" spc="-62" dirty="0">
                <a:solidFill>
                  <a:schemeClr val="bg1"/>
                </a:solidFill>
                <a:latin typeface="Lucida Sans"/>
                <a:cs typeface="Lucida Sans"/>
              </a:rPr>
              <a:t> </a:t>
            </a:r>
            <a:r>
              <a:rPr sz="1191" spc="-18" dirty="0">
                <a:solidFill>
                  <a:schemeClr val="bg1"/>
                </a:solidFill>
                <a:latin typeface="Lucida Sans"/>
                <a:cs typeface="Lucida Sans"/>
              </a:rPr>
              <a:t>emergency</a:t>
            </a:r>
            <a:r>
              <a:rPr sz="1191" spc="-62" dirty="0">
                <a:solidFill>
                  <a:schemeClr val="bg1"/>
                </a:solidFill>
                <a:latin typeface="Lucida Sans"/>
                <a:cs typeface="Lucida Sans"/>
              </a:rPr>
              <a:t> </a:t>
            </a:r>
            <a:r>
              <a:rPr sz="1191" spc="-9" dirty="0">
                <a:solidFill>
                  <a:schemeClr val="bg1"/>
                </a:solidFill>
                <a:latin typeface="Lucida Sans"/>
                <a:cs typeface="Lucida Sans"/>
              </a:rPr>
              <a:t>supplies).</a:t>
            </a:r>
            <a:endParaRPr sz="1191" dirty="0">
              <a:solidFill>
                <a:schemeClr val="bg1"/>
              </a:solidFill>
              <a:latin typeface="Lucida Sans"/>
              <a:cs typeface="Lucida Sans"/>
            </a:endParaRPr>
          </a:p>
          <a:p>
            <a:pPr marL="267835">
              <a:lnSpc>
                <a:spcPct val="100000"/>
              </a:lnSpc>
              <a:spcBef>
                <a:spcPts val="622"/>
              </a:spcBef>
            </a:pPr>
            <a:r>
              <a:rPr sz="1191" spc="-18" dirty="0">
                <a:solidFill>
                  <a:schemeClr val="bg1"/>
                </a:solidFill>
                <a:latin typeface="Lucida Sans"/>
                <a:cs typeface="Lucida Sans"/>
              </a:rPr>
              <a:t>Collaborates</a:t>
            </a:r>
            <a:r>
              <a:rPr sz="1191" spc="-57" dirty="0">
                <a:solidFill>
                  <a:schemeClr val="bg1"/>
                </a:solidFill>
                <a:latin typeface="Lucida Sans"/>
                <a:cs typeface="Lucida Sans"/>
              </a:rPr>
              <a:t> </a:t>
            </a:r>
            <a:r>
              <a:rPr sz="1191" spc="-18" dirty="0">
                <a:solidFill>
                  <a:schemeClr val="bg1"/>
                </a:solidFill>
                <a:latin typeface="Lucida Sans"/>
                <a:cs typeface="Lucida Sans"/>
              </a:rPr>
              <a:t>with</a:t>
            </a:r>
            <a:r>
              <a:rPr sz="1191" spc="-57" dirty="0">
                <a:solidFill>
                  <a:schemeClr val="bg1"/>
                </a:solidFill>
                <a:latin typeface="Lucida Sans"/>
                <a:cs typeface="Lucida Sans"/>
              </a:rPr>
              <a:t> </a:t>
            </a:r>
            <a:r>
              <a:rPr sz="1191" spc="-9" dirty="0">
                <a:solidFill>
                  <a:schemeClr val="bg1"/>
                </a:solidFill>
                <a:latin typeface="Lucida Sans"/>
                <a:cs typeface="Lucida Sans"/>
              </a:rPr>
              <a:t>local</a:t>
            </a:r>
            <a:r>
              <a:rPr sz="1191" spc="-57" dirty="0">
                <a:solidFill>
                  <a:schemeClr val="bg1"/>
                </a:solidFill>
                <a:latin typeface="Lucida Sans"/>
                <a:cs typeface="Lucida Sans"/>
              </a:rPr>
              <a:t> </a:t>
            </a:r>
            <a:r>
              <a:rPr sz="1191" spc="-35" dirty="0">
                <a:solidFill>
                  <a:schemeClr val="bg1"/>
                </a:solidFill>
                <a:latin typeface="Lucida Sans"/>
                <a:cs typeface="Lucida Sans"/>
              </a:rPr>
              <a:t>organizations</a:t>
            </a:r>
            <a:r>
              <a:rPr sz="1191" spc="-57" dirty="0">
                <a:solidFill>
                  <a:schemeClr val="bg1"/>
                </a:solidFill>
                <a:latin typeface="Lucida Sans"/>
                <a:cs typeface="Lucida Sans"/>
              </a:rPr>
              <a:t> </a:t>
            </a:r>
            <a:r>
              <a:rPr sz="1191" spc="-22" dirty="0">
                <a:solidFill>
                  <a:schemeClr val="bg1"/>
                </a:solidFill>
                <a:latin typeface="Lucida Sans"/>
                <a:cs typeface="Lucida Sans"/>
              </a:rPr>
              <a:t>to</a:t>
            </a:r>
            <a:r>
              <a:rPr sz="1191" spc="-53" dirty="0">
                <a:solidFill>
                  <a:schemeClr val="bg1"/>
                </a:solidFill>
                <a:latin typeface="Lucida Sans"/>
                <a:cs typeface="Lucida Sans"/>
              </a:rPr>
              <a:t> mobilize</a:t>
            </a:r>
            <a:r>
              <a:rPr sz="1191" spc="-57" dirty="0">
                <a:solidFill>
                  <a:schemeClr val="bg1"/>
                </a:solidFill>
                <a:latin typeface="Lucida Sans"/>
                <a:cs typeface="Lucida Sans"/>
              </a:rPr>
              <a:t> </a:t>
            </a:r>
            <a:r>
              <a:rPr sz="1191" spc="-9" dirty="0">
                <a:solidFill>
                  <a:schemeClr val="bg1"/>
                </a:solidFill>
                <a:latin typeface="Lucida Sans"/>
                <a:cs typeface="Lucida Sans"/>
              </a:rPr>
              <a:t>volunteers.</a:t>
            </a:r>
            <a:endParaRPr sz="1191" dirty="0">
              <a:solidFill>
                <a:schemeClr val="bg1"/>
              </a:solidFill>
              <a:latin typeface="Lucida Sans"/>
              <a:cs typeface="Lucida Sans"/>
            </a:endParaRPr>
          </a:p>
          <a:p>
            <a:pPr marL="267835" marR="189389">
              <a:lnSpc>
                <a:spcPts val="1191"/>
              </a:lnSpc>
              <a:spcBef>
                <a:spcPts val="794"/>
              </a:spcBef>
            </a:pPr>
            <a:r>
              <a:rPr sz="1191" dirty="0">
                <a:solidFill>
                  <a:schemeClr val="bg1"/>
                </a:solidFill>
                <a:latin typeface="Lucida Sans"/>
                <a:cs typeface="Lucida Sans"/>
              </a:rPr>
              <a:t>Activate</a:t>
            </a:r>
            <a:r>
              <a:rPr sz="1191" spc="-57" dirty="0">
                <a:solidFill>
                  <a:schemeClr val="bg1"/>
                </a:solidFill>
                <a:latin typeface="Lucida Sans"/>
                <a:cs typeface="Lucida Sans"/>
              </a:rPr>
              <a:t> </a:t>
            </a:r>
            <a:r>
              <a:rPr sz="1191" dirty="0">
                <a:solidFill>
                  <a:schemeClr val="bg1"/>
                </a:solidFill>
                <a:latin typeface="Lucida Sans"/>
                <a:cs typeface="Lucida Sans"/>
              </a:rPr>
              <a:t>UWCC</a:t>
            </a:r>
            <a:r>
              <a:rPr sz="1191" spc="-57" dirty="0">
                <a:solidFill>
                  <a:schemeClr val="bg1"/>
                </a:solidFill>
                <a:latin typeface="Lucida Sans"/>
                <a:cs typeface="Lucida Sans"/>
              </a:rPr>
              <a:t> </a:t>
            </a:r>
            <a:r>
              <a:rPr sz="1191" spc="-18" dirty="0">
                <a:solidFill>
                  <a:schemeClr val="bg1"/>
                </a:solidFill>
                <a:latin typeface="Lucida Sans"/>
                <a:cs typeface="Lucida Sans"/>
              </a:rPr>
              <a:t>Disaster</a:t>
            </a:r>
            <a:r>
              <a:rPr sz="1191" spc="-57" dirty="0">
                <a:solidFill>
                  <a:schemeClr val="bg1"/>
                </a:solidFill>
                <a:latin typeface="Lucida Sans"/>
                <a:cs typeface="Lucida Sans"/>
              </a:rPr>
              <a:t> </a:t>
            </a:r>
            <a:r>
              <a:rPr sz="1191" spc="-31" dirty="0">
                <a:solidFill>
                  <a:schemeClr val="bg1"/>
                </a:solidFill>
                <a:latin typeface="Lucida Sans"/>
                <a:cs typeface="Lucida Sans"/>
              </a:rPr>
              <a:t>Fund</a:t>
            </a:r>
            <a:r>
              <a:rPr sz="1191" spc="-57" dirty="0">
                <a:solidFill>
                  <a:schemeClr val="bg1"/>
                </a:solidFill>
                <a:latin typeface="Lucida Sans"/>
                <a:cs typeface="Lucida Sans"/>
              </a:rPr>
              <a:t> </a:t>
            </a:r>
            <a:r>
              <a:rPr sz="1191" spc="-22" dirty="0">
                <a:solidFill>
                  <a:schemeClr val="bg1"/>
                </a:solidFill>
                <a:latin typeface="Lucida Sans"/>
                <a:cs typeface="Lucida Sans"/>
              </a:rPr>
              <a:t>for</a:t>
            </a:r>
            <a:r>
              <a:rPr sz="1191" spc="-57" dirty="0">
                <a:solidFill>
                  <a:schemeClr val="bg1"/>
                </a:solidFill>
                <a:latin typeface="Lucida Sans"/>
                <a:cs typeface="Lucida Sans"/>
              </a:rPr>
              <a:t> </a:t>
            </a:r>
            <a:r>
              <a:rPr sz="1191" dirty="0">
                <a:solidFill>
                  <a:schemeClr val="bg1"/>
                </a:solidFill>
                <a:latin typeface="Lucida Sans"/>
                <a:cs typeface="Lucida Sans"/>
              </a:rPr>
              <a:t>targeted</a:t>
            </a:r>
            <a:r>
              <a:rPr sz="1191" spc="-57" dirty="0">
                <a:solidFill>
                  <a:schemeClr val="bg1"/>
                </a:solidFill>
                <a:latin typeface="Lucida Sans"/>
                <a:cs typeface="Lucida Sans"/>
              </a:rPr>
              <a:t> </a:t>
            </a:r>
            <a:r>
              <a:rPr sz="1191" dirty="0">
                <a:solidFill>
                  <a:schemeClr val="bg1"/>
                </a:solidFill>
                <a:latin typeface="Lucida Sans"/>
                <a:cs typeface="Lucida Sans"/>
              </a:rPr>
              <a:t>case</a:t>
            </a:r>
            <a:r>
              <a:rPr sz="1191" spc="-57" dirty="0">
                <a:solidFill>
                  <a:schemeClr val="bg1"/>
                </a:solidFill>
                <a:latin typeface="Lucida Sans"/>
                <a:cs typeface="Lucida Sans"/>
              </a:rPr>
              <a:t> </a:t>
            </a:r>
            <a:r>
              <a:rPr sz="1191" spc="-35" dirty="0">
                <a:solidFill>
                  <a:schemeClr val="bg1"/>
                </a:solidFill>
                <a:latin typeface="Lucida Sans"/>
                <a:cs typeface="Lucida Sans"/>
              </a:rPr>
              <a:t>management,</a:t>
            </a:r>
            <a:r>
              <a:rPr sz="1191" spc="-57" dirty="0">
                <a:solidFill>
                  <a:schemeClr val="bg1"/>
                </a:solidFill>
                <a:latin typeface="Lucida Sans"/>
                <a:cs typeface="Lucida Sans"/>
              </a:rPr>
              <a:t> </a:t>
            </a:r>
            <a:r>
              <a:rPr sz="1191" spc="-9" dirty="0">
                <a:solidFill>
                  <a:schemeClr val="bg1"/>
                </a:solidFill>
                <a:latin typeface="Lucida Sans"/>
                <a:cs typeface="Lucida Sans"/>
              </a:rPr>
              <a:t>financial</a:t>
            </a:r>
            <a:r>
              <a:rPr sz="1191" spc="-57" dirty="0">
                <a:solidFill>
                  <a:schemeClr val="bg1"/>
                </a:solidFill>
                <a:latin typeface="Lucida Sans"/>
                <a:cs typeface="Lucida Sans"/>
              </a:rPr>
              <a:t> </a:t>
            </a:r>
            <a:r>
              <a:rPr sz="1191" spc="-9" dirty="0">
                <a:solidFill>
                  <a:schemeClr val="bg1"/>
                </a:solidFill>
                <a:latin typeface="Lucida Sans"/>
                <a:cs typeface="Lucida Sans"/>
              </a:rPr>
              <a:t>assistance, </a:t>
            </a:r>
            <a:r>
              <a:rPr sz="1191" spc="-35" dirty="0">
                <a:solidFill>
                  <a:schemeClr val="bg1"/>
                </a:solidFill>
                <a:latin typeface="Lucida Sans"/>
                <a:cs typeface="Lucida Sans"/>
              </a:rPr>
              <a:t>and</a:t>
            </a:r>
            <a:r>
              <a:rPr sz="1191" spc="-71" dirty="0">
                <a:solidFill>
                  <a:schemeClr val="bg1"/>
                </a:solidFill>
                <a:latin typeface="Lucida Sans"/>
                <a:cs typeface="Lucida Sans"/>
              </a:rPr>
              <a:t> </a:t>
            </a:r>
            <a:r>
              <a:rPr sz="1191" spc="-31" dirty="0">
                <a:solidFill>
                  <a:schemeClr val="bg1"/>
                </a:solidFill>
                <a:latin typeface="Lucida Sans"/>
                <a:cs typeface="Lucida Sans"/>
              </a:rPr>
              <a:t>continued</a:t>
            </a:r>
            <a:r>
              <a:rPr sz="1191" spc="-71" dirty="0">
                <a:solidFill>
                  <a:schemeClr val="bg1"/>
                </a:solidFill>
                <a:latin typeface="Lucida Sans"/>
                <a:cs typeface="Lucida Sans"/>
              </a:rPr>
              <a:t> </a:t>
            </a:r>
            <a:r>
              <a:rPr sz="1191" spc="-22" dirty="0">
                <a:solidFill>
                  <a:schemeClr val="bg1"/>
                </a:solidFill>
                <a:latin typeface="Lucida Sans"/>
                <a:cs typeface="Lucida Sans"/>
              </a:rPr>
              <a:t>resource</a:t>
            </a:r>
            <a:r>
              <a:rPr sz="1191" spc="-71" dirty="0">
                <a:solidFill>
                  <a:schemeClr val="bg1"/>
                </a:solidFill>
                <a:latin typeface="Lucida Sans"/>
                <a:cs typeface="Lucida Sans"/>
              </a:rPr>
              <a:t> </a:t>
            </a:r>
            <a:r>
              <a:rPr sz="1191" spc="-9" dirty="0">
                <a:solidFill>
                  <a:schemeClr val="bg1"/>
                </a:solidFill>
                <a:latin typeface="Lucida Sans"/>
                <a:cs typeface="Lucida Sans"/>
              </a:rPr>
              <a:t>navigation.</a:t>
            </a:r>
            <a:endParaRPr sz="1191" dirty="0">
              <a:solidFill>
                <a:schemeClr val="bg1"/>
              </a:solidFill>
              <a:latin typeface="Lucida Sans"/>
              <a:cs typeface="Lucida Sans"/>
            </a:endParaRPr>
          </a:p>
        </p:txBody>
      </p:sp>
      <p:sp>
        <p:nvSpPr>
          <p:cNvPr id="36" name="object 36"/>
          <p:cNvSpPr txBox="1"/>
          <p:nvPr/>
        </p:nvSpPr>
        <p:spPr>
          <a:xfrm>
            <a:off x="3580211" y="6441907"/>
            <a:ext cx="5032562" cy="201941"/>
          </a:xfrm>
          <a:prstGeom prst="rect">
            <a:avLst/>
          </a:prstGeom>
        </p:spPr>
        <p:txBody>
          <a:bodyPr vert="horz" wrap="square" lIns="0" tIns="5043" rIns="0" bIns="0" rtlCol="0">
            <a:spAutoFit/>
          </a:bodyPr>
          <a:lstStyle/>
          <a:p>
            <a:pPr marL="11206">
              <a:spcBef>
                <a:spcPts val="40"/>
              </a:spcBef>
              <a:tabLst>
                <a:tab pos="302015" algn="l"/>
                <a:tab pos="592823" algn="l"/>
                <a:tab pos="884191" algn="l"/>
                <a:tab pos="1060133" algn="l"/>
                <a:tab pos="1311158" algn="l"/>
                <a:tab pos="1571709" algn="l"/>
                <a:tab pos="1753814" algn="l"/>
                <a:tab pos="1986909" algn="l"/>
                <a:tab pos="2223366" algn="l"/>
                <a:tab pos="2473270" algn="l"/>
                <a:tab pos="2764639" algn="l"/>
                <a:tab pos="3015664" algn="l"/>
                <a:tab pos="3257163" algn="l"/>
                <a:tab pos="3507068" algn="l"/>
                <a:tab pos="3756972" algn="l"/>
                <a:tab pos="3990067" algn="l"/>
                <a:tab pos="4216438" algn="l"/>
                <a:tab pos="4392940" algn="l"/>
                <a:tab pos="4649569" algn="l"/>
                <a:tab pos="4895551" algn="l"/>
              </a:tabLst>
            </a:pPr>
            <a:r>
              <a:rPr sz="1279" b="1" spc="66" dirty="0">
                <a:solidFill>
                  <a:srgbClr val="FFFFFF"/>
                </a:solidFill>
                <a:latin typeface="Trebuchet MS"/>
                <a:cs typeface="Trebuchet MS"/>
              </a:rPr>
              <a:t>W</a:t>
            </a:r>
            <a:r>
              <a:rPr sz="1279" b="1" dirty="0">
                <a:solidFill>
                  <a:srgbClr val="FFFFFF"/>
                </a:solidFill>
                <a:latin typeface="Trebuchet MS"/>
                <a:cs typeface="Trebuchet MS"/>
              </a:rPr>
              <a:t>	</a:t>
            </a:r>
            <a:r>
              <a:rPr sz="1279" b="1" spc="66" dirty="0">
                <a:solidFill>
                  <a:srgbClr val="FFFFFF"/>
                </a:solidFill>
                <a:latin typeface="Trebuchet MS"/>
                <a:cs typeface="Trebuchet MS"/>
              </a:rPr>
              <a:t>W</a:t>
            </a:r>
            <a:r>
              <a:rPr sz="1279" b="1" dirty="0">
                <a:solidFill>
                  <a:srgbClr val="FFFFFF"/>
                </a:solidFill>
                <a:latin typeface="Trebuchet MS"/>
                <a:cs typeface="Trebuchet MS"/>
              </a:rPr>
              <a:t>	</a:t>
            </a:r>
            <a:r>
              <a:rPr sz="1279" b="1" spc="66" dirty="0">
                <a:solidFill>
                  <a:srgbClr val="FFFFFF"/>
                </a:solidFill>
                <a:latin typeface="Trebuchet MS"/>
                <a:cs typeface="Trebuchet MS"/>
              </a:rPr>
              <a:t>W</a:t>
            </a:r>
            <a:r>
              <a:rPr sz="1279" b="1" dirty="0">
                <a:solidFill>
                  <a:srgbClr val="FFFFFF"/>
                </a:solidFill>
                <a:latin typeface="Trebuchet MS"/>
                <a:cs typeface="Trebuchet MS"/>
              </a:rPr>
              <a:t>	</a:t>
            </a:r>
            <a:r>
              <a:rPr sz="1279" b="1" spc="-44" dirty="0">
                <a:solidFill>
                  <a:srgbClr val="FFFFFF"/>
                </a:solidFill>
                <a:latin typeface="Trebuchet MS"/>
                <a:cs typeface="Trebuchet MS"/>
              </a:rPr>
              <a:t>.</a:t>
            </a:r>
            <a:r>
              <a:rPr sz="1279" b="1" dirty="0">
                <a:solidFill>
                  <a:srgbClr val="FFFFFF"/>
                </a:solidFill>
                <a:latin typeface="Trebuchet MS"/>
                <a:cs typeface="Trebuchet MS"/>
              </a:rPr>
              <a:t>	</a:t>
            </a:r>
            <a:r>
              <a:rPr sz="1279" b="1" spc="13" dirty="0">
                <a:solidFill>
                  <a:srgbClr val="FFFFFF"/>
                </a:solidFill>
                <a:latin typeface="Trebuchet MS"/>
                <a:cs typeface="Trebuchet MS"/>
              </a:rPr>
              <a:t>U</a:t>
            </a:r>
            <a:r>
              <a:rPr sz="1279" b="1" dirty="0">
                <a:solidFill>
                  <a:srgbClr val="FFFFFF"/>
                </a:solidFill>
                <a:latin typeface="Trebuchet MS"/>
                <a:cs typeface="Trebuchet MS"/>
              </a:rPr>
              <a:t>	</a:t>
            </a:r>
            <a:r>
              <a:rPr sz="1279" b="1" spc="115" dirty="0">
                <a:solidFill>
                  <a:srgbClr val="FFFFFF"/>
                </a:solidFill>
                <a:latin typeface="Trebuchet MS"/>
                <a:cs typeface="Trebuchet MS"/>
              </a:rPr>
              <a:t>N</a:t>
            </a:r>
            <a:r>
              <a:rPr sz="1279" b="1" dirty="0">
                <a:solidFill>
                  <a:srgbClr val="FFFFFF"/>
                </a:solidFill>
                <a:latin typeface="Trebuchet MS"/>
                <a:cs typeface="Trebuchet MS"/>
              </a:rPr>
              <a:t>	</a:t>
            </a:r>
            <a:r>
              <a:rPr sz="1279" b="1" spc="-44" dirty="0">
                <a:solidFill>
                  <a:srgbClr val="FFFFFF"/>
                </a:solidFill>
                <a:latin typeface="Trebuchet MS"/>
                <a:cs typeface="Trebuchet MS"/>
              </a:rPr>
              <a:t>I</a:t>
            </a:r>
            <a:r>
              <a:rPr sz="1279" b="1" dirty="0">
                <a:solidFill>
                  <a:srgbClr val="FFFFFF"/>
                </a:solidFill>
                <a:latin typeface="Trebuchet MS"/>
                <a:cs typeface="Trebuchet MS"/>
              </a:rPr>
              <a:t>	</a:t>
            </a:r>
            <a:r>
              <a:rPr sz="1279" b="1" spc="-44" dirty="0">
                <a:solidFill>
                  <a:srgbClr val="FFFFFF"/>
                </a:solidFill>
                <a:latin typeface="Trebuchet MS"/>
                <a:cs typeface="Trebuchet MS"/>
              </a:rPr>
              <a:t>T</a:t>
            </a:r>
            <a:r>
              <a:rPr sz="1279" b="1" dirty="0">
                <a:solidFill>
                  <a:srgbClr val="FFFFFF"/>
                </a:solidFill>
                <a:latin typeface="Trebuchet MS"/>
                <a:cs typeface="Trebuchet MS"/>
              </a:rPr>
              <a:t>	</a:t>
            </a:r>
            <a:r>
              <a:rPr sz="1279" b="1" spc="40" dirty="0">
                <a:solidFill>
                  <a:srgbClr val="FFFFFF"/>
                </a:solidFill>
                <a:latin typeface="Trebuchet MS"/>
                <a:cs typeface="Trebuchet MS"/>
              </a:rPr>
              <a:t>E</a:t>
            </a:r>
            <a:r>
              <a:rPr sz="1279" b="1" dirty="0">
                <a:solidFill>
                  <a:srgbClr val="FFFFFF"/>
                </a:solidFill>
                <a:latin typeface="Trebuchet MS"/>
                <a:cs typeface="Trebuchet MS"/>
              </a:rPr>
              <a:t>	</a:t>
            </a:r>
            <a:r>
              <a:rPr sz="1279" b="1" spc="53" dirty="0">
                <a:solidFill>
                  <a:srgbClr val="FFFFFF"/>
                </a:solidFill>
                <a:latin typeface="Trebuchet MS"/>
                <a:cs typeface="Trebuchet MS"/>
              </a:rPr>
              <a:t>D</a:t>
            </a:r>
            <a:r>
              <a:rPr sz="1279" b="1" dirty="0">
                <a:solidFill>
                  <a:srgbClr val="FFFFFF"/>
                </a:solidFill>
                <a:latin typeface="Trebuchet MS"/>
                <a:cs typeface="Trebuchet MS"/>
              </a:rPr>
              <a:t>	</a:t>
            </a:r>
            <a:r>
              <a:rPr sz="1279" b="1" spc="66" dirty="0">
                <a:solidFill>
                  <a:srgbClr val="FFFFFF"/>
                </a:solidFill>
                <a:latin typeface="Trebuchet MS"/>
                <a:cs typeface="Trebuchet MS"/>
              </a:rPr>
              <a:t>W</a:t>
            </a:r>
            <a:r>
              <a:rPr sz="1279" b="1" dirty="0">
                <a:solidFill>
                  <a:srgbClr val="FFFFFF"/>
                </a:solidFill>
                <a:latin typeface="Trebuchet MS"/>
                <a:cs typeface="Trebuchet MS"/>
              </a:rPr>
              <a:t>	</a:t>
            </a:r>
            <a:r>
              <a:rPr sz="1279" b="1" spc="84" dirty="0">
                <a:solidFill>
                  <a:srgbClr val="FFFFFF"/>
                </a:solidFill>
                <a:latin typeface="Trebuchet MS"/>
                <a:cs typeface="Trebuchet MS"/>
              </a:rPr>
              <a:t>A</a:t>
            </a:r>
            <a:r>
              <a:rPr sz="1279" b="1" dirty="0">
                <a:solidFill>
                  <a:srgbClr val="FFFFFF"/>
                </a:solidFill>
                <a:latin typeface="Trebuchet MS"/>
                <a:cs typeface="Trebuchet MS"/>
              </a:rPr>
              <a:t>	</a:t>
            </a:r>
            <a:r>
              <a:rPr sz="1279" b="1" spc="31" dirty="0">
                <a:solidFill>
                  <a:srgbClr val="FFFFFF"/>
                </a:solidFill>
                <a:latin typeface="Trebuchet MS"/>
                <a:cs typeface="Trebuchet MS"/>
              </a:rPr>
              <a:t>Y</a:t>
            </a:r>
            <a:r>
              <a:rPr sz="1279" b="1" dirty="0">
                <a:solidFill>
                  <a:srgbClr val="FFFFFF"/>
                </a:solidFill>
                <a:latin typeface="Trebuchet MS"/>
                <a:cs typeface="Trebuchet MS"/>
              </a:rPr>
              <a:t>	</a:t>
            </a:r>
            <a:r>
              <a:rPr sz="1279" b="1" spc="93" dirty="0">
                <a:solidFill>
                  <a:srgbClr val="FFFFFF"/>
                </a:solidFill>
                <a:latin typeface="Trebuchet MS"/>
                <a:cs typeface="Trebuchet MS"/>
              </a:rPr>
              <a:t>C</a:t>
            </a:r>
            <a:r>
              <a:rPr sz="1279" b="1" dirty="0">
                <a:solidFill>
                  <a:srgbClr val="FFFFFF"/>
                </a:solidFill>
                <a:latin typeface="Trebuchet MS"/>
                <a:cs typeface="Trebuchet MS"/>
              </a:rPr>
              <a:t>	</a:t>
            </a:r>
            <a:r>
              <a:rPr sz="1279" b="1" spc="93" dirty="0">
                <a:solidFill>
                  <a:srgbClr val="FFFFFF"/>
                </a:solidFill>
                <a:latin typeface="Trebuchet MS"/>
                <a:cs typeface="Trebuchet MS"/>
              </a:rPr>
              <a:t>C</a:t>
            </a:r>
            <a:r>
              <a:rPr sz="1279" b="1" dirty="0">
                <a:solidFill>
                  <a:srgbClr val="FFFFFF"/>
                </a:solidFill>
                <a:latin typeface="Trebuchet MS"/>
                <a:cs typeface="Trebuchet MS"/>
              </a:rPr>
              <a:t>	F	</a:t>
            </a:r>
            <a:r>
              <a:rPr sz="1279" b="1" spc="-44" dirty="0">
                <a:solidFill>
                  <a:srgbClr val="FFFFFF"/>
                </a:solidFill>
                <a:latin typeface="Trebuchet MS"/>
                <a:cs typeface="Trebuchet MS"/>
              </a:rPr>
              <a:t>L</a:t>
            </a:r>
            <a:r>
              <a:rPr sz="1279" b="1" dirty="0">
                <a:solidFill>
                  <a:srgbClr val="FFFFFF"/>
                </a:solidFill>
                <a:latin typeface="Trebuchet MS"/>
                <a:cs typeface="Trebuchet MS"/>
              </a:rPr>
              <a:t>	</a:t>
            </a:r>
            <a:r>
              <a:rPr sz="1279" b="1" spc="-44" dirty="0">
                <a:solidFill>
                  <a:srgbClr val="FFFFFF"/>
                </a:solidFill>
                <a:latin typeface="Trebuchet MS"/>
                <a:cs typeface="Trebuchet MS"/>
              </a:rPr>
              <a:t>.</a:t>
            </a:r>
            <a:r>
              <a:rPr sz="1279" b="1" dirty="0">
                <a:solidFill>
                  <a:srgbClr val="FFFFFF"/>
                </a:solidFill>
                <a:latin typeface="Trebuchet MS"/>
                <a:cs typeface="Trebuchet MS"/>
              </a:rPr>
              <a:t>	</a:t>
            </a:r>
            <a:r>
              <a:rPr sz="1279" b="1" spc="26" dirty="0">
                <a:solidFill>
                  <a:srgbClr val="FFFFFF"/>
                </a:solidFill>
                <a:latin typeface="Trebuchet MS"/>
                <a:cs typeface="Trebuchet MS"/>
              </a:rPr>
              <a:t>O</a:t>
            </a:r>
            <a:r>
              <a:rPr sz="1279" b="1" dirty="0">
                <a:solidFill>
                  <a:srgbClr val="FFFFFF"/>
                </a:solidFill>
                <a:latin typeface="Trebuchet MS"/>
                <a:cs typeface="Trebuchet MS"/>
              </a:rPr>
              <a:t>	</a:t>
            </a:r>
            <a:r>
              <a:rPr sz="1279" b="1" spc="71" dirty="0">
                <a:solidFill>
                  <a:srgbClr val="FFFFFF"/>
                </a:solidFill>
                <a:latin typeface="Trebuchet MS"/>
                <a:cs typeface="Trebuchet MS"/>
              </a:rPr>
              <a:t>R</a:t>
            </a:r>
            <a:r>
              <a:rPr sz="1279" b="1" dirty="0">
                <a:solidFill>
                  <a:srgbClr val="FFFFFF"/>
                </a:solidFill>
                <a:latin typeface="Trebuchet MS"/>
                <a:cs typeface="Trebuchet MS"/>
              </a:rPr>
              <a:t>	</a:t>
            </a:r>
            <a:r>
              <a:rPr sz="1279" b="1" spc="75" dirty="0">
                <a:solidFill>
                  <a:srgbClr val="FFFFFF"/>
                </a:solidFill>
                <a:latin typeface="Trebuchet MS"/>
                <a:cs typeface="Trebuchet MS"/>
              </a:rPr>
              <a:t>G</a:t>
            </a:r>
            <a:endParaRPr sz="1279">
              <a:latin typeface="Trebuchet MS"/>
              <a:cs typeface="Trebuchet MS"/>
            </a:endParaRPr>
          </a:p>
        </p:txBody>
      </p:sp>
      <p:sp>
        <p:nvSpPr>
          <p:cNvPr id="35" name="object 35"/>
          <p:cNvSpPr txBox="1">
            <a:spLocks noGrp="1"/>
          </p:cNvSpPr>
          <p:nvPr>
            <p:ph type="title"/>
          </p:nvPr>
        </p:nvSpPr>
        <p:spPr>
          <a:xfrm>
            <a:off x="3442715" y="245141"/>
            <a:ext cx="8537930" cy="690687"/>
          </a:xfrm>
          <a:prstGeom prst="rect">
            <a:avLst/>
          </a:prstGeom>
        </p:spPr>
        <p:txBody>
          <a:bodyPr vert="horz" wrap="square" lIns="0" tIns="13447" rIns="0" bIns="0" rtlCol="0" anchor="ctr">
            <a:spAutoFit/>
          </a:bodyPr>
          <a:lstStyle/>
          <a:p>
            <a:pPr marL="11206">
              <a:lnSpc>
                <a:spcPct val="100000"/>
              </a:lnSpc>
              <a:spcBef>
                <a:spcPts val="106"/>
              </a:spcBef>
            </a:pPr>
            <a:r>
              <a:rPr spc="163" dirty="0"/>
              <a:t>UNITED</a:t>
            </a:r>
            <a:r>
              <a:rPr spc="-260" dirty="0"/>
              <a:t> </a:t>
            </a:r>
            <a:r>
              <a:rPr spc="229" dirty="0"/>
              <a:t>WAY</a:t>
            </a:r>
            <a:r>
              <a:rPr spc="-260" dirty="0"/>
              <a:t> </a:t>
            </a:r>
            <a:r>
              <a:rPr spc="176" dirty="0"/>
              <a:t>CHARLOTTE</a:t>
            </a:r>
            <a:r>
              <a:rPr spc="-260" dirty="0"/>
              <a:t> </a:t>
            </a:r>
            <a:r>
              <a:rPr spc="180" dirty="0"/>
              <a:t>COUNTY</a:t>
            </a:r>
          </a:p>
        </p:txBody>
      </p:sp>
    </p:spTree>
    <p:extLst>
      <p:ext uri="{BB962C8B-B14F-4D97-AF65-F5344CB8AC3E}">
        <p14:creationId xmlns:p14="http://schemas.microsoft.com/office/powerpoint/2010/main" val="289780603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2009315" y="2151643"/>
            <a:ext cx="1545291" cy="3934946"/>
            <a:chOff x="397623" y="2438528"/>
            <a:chExt cx="1751330" cy="4459605"/>
          </a:xfrm>
        </p:grpSpPr>
        <p:sp>
          <p:nvSpPr>
            <p:cNvPr id="3" name="object 3"/>
            <p:cNvSpPr/>
            <p:nvPr/>
          </p:nvSpPr>
          <p:spPr>
            <a:xfrm>
              <a:off x="397623" y="3341294"/>
              <a:ext cx="1751330" cy="3557270"/>
            </a:xfrm>
            <a:custGeom>
              <a:avLst/>
              <a:gdLst/>
              <a:ahLst/>
              <a:cxnLst/>
              <a:rect l="l" t="t" r="r" b="b"/>
              <a:pathLst>
                <a:path w="1751330" h="3557270">
                  <a:moveTo>
                    <a:pt x="1751018" y="3556756"/>
                  </a:moveTo>
                  <a:lnTo>
                    <a:pt x="0" y="3556756"/>
                  </a:lnTo>
                  <a:lnTo>
                    <a:pt x="0" y="0"/>
                  </a:lnTo>
                  <a:lnTo>
                    <a:pt x="1751018" y="0"/>
                  </a:lnTo>
                  <a:lnTo>
                    <a:pt x="1751018" y="3556756"/>
                  </a:lnTo>
                  <a:close/>
                </a:path>
              </a:pathLst>
            </a:custGeom>
            <a:solidFill>
              <a:srgbClr val="7C81B8">
                <a:alpha val="20999"/>
              </a:srgbClr>
            </a:solidFill>
          </p:spPr>
          <p:txBody>
            <a:bodyPr wrap="square" lIns="0" tIns="0" rIns="0" bIns="0" rtlCol="0"/>
            <a:lstStyle/>
            <a:p>
              <a:endParaRPr sz="1588"/>
            </a:p>
          </p:txBody>
        </p:sp>
        <p:sp>
          <p:nvSpPr>
            <p:cNvPr id="4" name="object 4"/>
            <p:cNvSpPr/>
            <p:nvPr/>
          </p:nvSpPr>
          <p:spPr>
            <a:xfrm>
              <a:off x="401727" y="2438528"/>
              <a:ext cx="1747520" cy="1181100"/>
            </a:xfrm>
            <a:custGeom>
              <a:avLst/>
              <a:gdLst/>
              <a:ahLst/>
              <a:cxnLst/>
              <a:rect l="l" t="t" r="r" b="b"/>
              <a:pathLst>
                <a:path w="1747520" h="1181100">
                  <a:moveTo>
                    <a:pt x="873457" y="1180874"/>
                  </a:moveTo>
                  <a:lnTo>
                    <a:pt x="0" y="1009652"/>
                  </a:lnTo>
                  <a:lnTo>
                    <a:pt x="0" y="0"/>
                  </a:lnTo>
                  <a:lnTo>
                    <a:pt x="1746915" y="0"/>
                  </a:lnTo>
                  <a:lnTo>
                    <a:pt x="1746915" y="1009652"/>
                  </a:lnTo>
                  <a:lnTo>
                    <a:pt x="873457" y="1180874"/>
                  </a:lnTo>
                  <a:close/>
                </a:path>
              </a:pathLst>
            </a:custGeom>
            <a:solidFill>
              <a:srgbClr val="004AAC"/>
            </a:solidFill>
          </p:spPr>
          <p:txBody>
            <a:bodyPr wrap="square" lIns="0" tIns="0" rIns="0" bIns="0" rtlCol="0"/>
            <a:lstStyle/>
            <a:p>
              <a:endParaRPr sz="1588"/>
            </a:p>
          </p:txBody>
        </p:sp>
      </p:grpSp>
      <p:grpSp>
        <p:nvGrpSpPr>
          <p:cNvPr id="5" name="object 5"/>
          <p:cNvGrpSpPr/>
          <p:nvPr/>
        </p:nvGrpSpPr>
        <p:grpSpPr>
          <a:xfrm>
            <a:off x="3666508" y="2151643"/>
            <a:ext cx="1545291" cy="3934946"/>
            <a:chOff x="2275776" y="2438528"/>
            <a:chExt cx="1751330" cy="4459605"/>
          </a:xfrm>
        </p:grpSpPr>
        <p:sp>
          <p:nvSpPr>
            <p:cNvPr id="6" name="object 6"/>
            <p:cNvSpPr/>
            <p:nvPr/>
          </p:nvSpPr>
          <p:spPr>
            <a:xfrm>
              <a:off x="2275776" y="3341294"/>
              <a:ext cx="1751330" cy="3557270"/>
            </a:xfrm>
            <a:custGeom>
              <a:avLst/>
              <a:gdLst/>
              <a:ahLst/>
              <a:cxnLst/>
              <a:rect l="l" t="t" r="r" b="b"/>
              <a:pathLst>
                <a:path w="1751329" h="3557270">
                  <a:moveTo>
                    <a:pt x="1751018" y="3556756"/>
                  </a:moveTo>
                  <a:lnTo>
                    <a:pt x="0" y="3556756"/>
                  </a:lnTo>
                  <a:lnTo>
                    <a:pt x="0" y="0"/>
                  </a:lnTo>
                  <a:lnTo>
                    <a:pt x="1751018" y="0"/>
                  </a:lnTo>
                  <a:lnTo>
                    <a:pt x="1751018" y="3556756"/>
                  </a:lnTo>
                  <a:close/>
                </a:path>
              </a:pathLst>
            </a:custGeom>
            <a:solidFill>
              <a:srgbClr val="00A589">
                <a:alpha val="27999"/>
              </a:srgbClr>
            </a:solidFill>
          </p:spPr>
          <p:txBody>
            <a:bodyPr wrap="square" lIns="0" tIns="0" rIns="0" bIns="0" rtlCol="0"/>
            <a:lstStyle/>
            <a:p>
              <a:endParaRPr sz="1588"/>
            </a:p>
          </p:txBody>
        </p:sp>
        <p:sp>
          <p:nvSpPr>
            <p:cNvPr id="7" name="object 7"/>
            <p:cNvSpPr/>
            <p:nvPr/>
          </p:nvSpPr>
          <p:spPr>
            <a:xfrm>
              <a:off x="2279880" y="2438528"/>
              <a:ext cx="1747520" cy="1181100"/>
            </a:xfrm>
            <a:custGeom>
              <a:avLst/>
              <a:gdLst/>
              <a:ahLst/>
              <a:cxnLst/>
              <a:rect l="l" t="t" r="r" b="b"/>
              <a:pathLst>
                <a:path w="1747520" h="1181100">
                  <a:moveTo>
                    <a:pt x="873457" y="1180874"/>
                  </a:moveTo>
                  <a:lnTo>
                    <a:pt x="0" y="1009652"/>
                  </a:lnTo>
                  <a:lnTo>
                    <a:pt x="0" y="0"/>
                  </a:lnTo>
                  <a:lnTo>
                    <a:pt x="1746914" y="0"/>
                  </a:lnTo>
                  <a:lnTo>
                    <a:pt x="1746914" y="1009652"/>
                  </a:lnTo>
                  <a:lnTo>
                    <a:pt x="873457" y="1180874"/>
                  </a:lnTo>
                  <a:close/>
                </a:path>
              </a:pathLst>
            </a:custGeom>
            <a:solidFill>
              <a:srgbClr val="00A589"/>
            </a:solidFill>
          </p:spPr>
          <p:txBody>
            <a:bodyPr wrap="square" lIns="0" tIns="0" rIns="0" bIns="0" rtlCol="0"/>
            <a:lstStyle/>
            <a:p>
              <a:endParaRPr sz="1588"/>
            </a:p>
          </p:txBody>
        </p:sp>
      </p:grpSp>
      <p:grpSp>
        <p:nvGrpSpPr>
          <p:cNvPr id="8" name="object 8"/>
          <p:cNvGrpSpPr/>
          <p:nvPr/>
        </p:nvGrpSpPr>
        <p:grpSpPr>
          <a:xfrm>
            <a:off x="5323701" y="2151643"/>
            <a:ext cx="1545291" cy="3934946"/>
            <a:chOff x="4153928" y="2438528"/>
            <a:chExt cx="1751330" cy="4459605"/>
          </a:xfrm>
        </p:grpSpPr>
        <p:sp>
          <p:nvSpPr>
            <p:cNvPr id="9" name="object 9"/>
            <p:cNvSpPr/>
            <p:nvPr/>
          </p:nvSpPr>
          <p:spPr>
            <a:xfrm>
              <a:off x="4153928" y="3341294"/>
              <a:ext cx="1751330" cy="3557270"/>
            </a:xfrm>
            <a:custGeom>
              <a:avLst/>
              <a:gdLst/>
              <a:ahLst/>
              <a:cxnLst/>
              <a:rect l="l" t="t" r="r" b="b"/>
              <a:pathLst>
                <a:path w="1751329" h="3557270">
                  <a:moveTo>
                    <a:pt x="1751018" y="3556756"/>
                  </a:moveTo>
                  <a:lnTo>
                    <a:pt x="0" y="3556756"/>
                  </a:lnTo>
                  <a:lnTo>
                    <a:pt x="0" y="0"/>
                  </a:lnTo>
                  <a:lnTo>
                    <a:pt x="1751018" y="0"/>
                  </a:lnTo>
                  <a:lnTo>
                    <a:pt x="1751018" y="3556756"/>
                  </a:lnTo>
                  <a:close/>
                </a:path>
              </a:pathLst>
            </a:custGeom>
            <a:solidFill>
              <a:srgbClr val="FF944E">
                <a:alpha val="39999"/>
              </a:srgbClr>
            </a:solidFill>
          </p:spPr>
          <p:txBody>
            <a:bodyPr wrap="square" lIns="0" tIns="0" rIns="0" bIns="0" rtlCol="0"/>
            <a:lstStyle/>
            <a:p>
              <a:endParaRPr sz="1588"/>
            </a:p>
          </p:txBody>
        </p:sp>
        <p:sp>
          <p:nvSpPr>
            <p:cNvPr id="10" name="object 10"/>
            <p:cNvSpPr/>
            <p:nvPr/>
          </p:nvSpPr>
          <p:spPr>
            <a:xfrm>
              <a:off x="4158032" y="2438528"/>
              <a:ext cx="1747520" cy="1181100"/>
            </a:xfrm>
            <a:custGeom>
              <a:avLst/>
              <a:gdLst/>
              <a:ahLst/>
              <a:cxnLst/>
              <a:rect l="l" t="t" r="r" b="b"/>
              <a:pathLst>
                <a:path w="1747520" h="1181100">
                  <a:moveTo>
                    <a:pt x="873457" y="1180874"/>
                  </a:moveTo>
                  <a:lnTo>
                    <a:pt x="0" y="1009652"/>
                  </a:lnTo>
                  <a:lnTo>
                    <a:pt x="0" y="0"/>
                  </a:lnTo>
                  <a:lnTo>
                    <a:pt x="1746914" y="0"/>
                  </a:lnTo>
                  <a:lnTo>
                    <a:pt x="1746914" y="1009652"/>
                  </a:lnTo>
                  <a:lnTo>
                    <a:pt x="873457" y="1180874"/>
                  </a:lnTo>
                  <a:close/>
                </a:path>
              </a:pathLst>
            </a:custGeom>
            <a:solidFill>
              <a:srgbClr val="FF944E"/>
            </a:solidFill>
          </p:spPr>
          <p:txBody>
            <a:bodyPr wrap="square" lIns="0" tIns="0" rIns="0" bIns="0" rtlCol="0"/>
            <a:lstStyle/>
            <a:p>
              <a:endParaRPr sz="1588"/>
            </a:p>
          </p:txBody>
        </p:sp>
      </p:grpSp>
      <p:grpSp>
        <p:nvGrpSpPr>
          <p:cNvPr id="11" name="object 11"/>
          <p:cNvGrpSpPr/>
          <p:nvPr/>
        </p:nvGrpSpPr>
        <p:grpSpPr>
          <a:xfrm>
            <a:off x="6980684" y="2151643"/>
            <a:ext cx="1545291" cy="3934946"/>
            <a:chOff x="6031842" y="2438528"/>
            <a:chExt cx="1751330" cy="4459605"/>
          </a:xfrm>
        </p:grpSpPr>
        <p:sp>
          <p:nvSpPr>
            <p:cNvPr id="12" name="object 12"/>
            <p:cNvSpPr/>
            <p:nvPr/>
          </p:nvSpPr>
          <p:spPr>
            <a:xfrm>
              <a:off x="6031842" y="3341294"/>
              <a:ext cx="1751330" cy="3557270"/>
            </a:xfrm>
            <a:custGeom>
              <a:avLst/>
              <a:gdLst/>
              <a:ahLst/>
              <a:cxnLst/>
              <a:rect l="l" t="t" r="r" b="b"/>
              <a:pathLst>
                <a:path w="1751329" h="3557270">
                  <a:moveTo>
                    <a:pt x="1751018" y="3556756"/>
                  </a:moveTo>
                  <a:lnTo>
                    <a:pt x="0" y="3556756"/>
                  </a:lnTo>
                  <a:lnTo>
                    <a:pt x="0" y="0"/>
                  </a:lnTo>
                  <a:lnTo>
                    <a:pt x="1751018" y="0"/>
                  </a:lnTo>
                  <a:lnTo>
                    <a:pt x="1751018" y="3556756"/>
                  </a:lnTo>
                  <a:close/>
                </a:path>
              </a:pathLst>
            </a:custGeom>
            <a:solidFill>
              <a:srgbClr val="FB6B42">
                <a:alpha val="39999"/>
              </a:srgbClr>
            </a:solidFill>
          </p:spPr>
          <p:txBody>
            <a:bodyPr wrap="square" lIns="0" tIns="0" rIns="0" bIns="0" rtlCol="0"/>
            <a:lstStyle/>
            <a:p>
              <a:endParaRPr sz="1588"/>
            </a:p>
          </p:txBody>
        </p:sp>
        <p:sp>
          <p:nvSpPr>
            <p:cNvPr id="13" name="object 13"/>
            <p:cNvSpPr/>
            <p:nvPr/>
          </p:nvSpPr>
          <p:spPr>
            <a:xfrm>
              <a:off x="6035946" y="2438528"/>
              <a:ext cx="1747520" cy="1181100"/>
            </a:xfrm>
            <a:custGeom>
              <a:avLst/>
              <a:gdLst/>
              <a:ahLst/>
              <a:cxnLst/>
              <a:rect l="l" t="t" r="r" b="b"/>
              <a:pathLst>
                <a:path w="1747520" h="1181100">
                  <a:moveTo>
                    <a:pt x="873457" y="1180874"/>
                  </a:moveTo>
                  <a:lnTo>
                    <a:pt x="0" y="1009652"/>
                  </a:lnTo>
                  <a:lnTo>
                    <a:pt x="0" y="0"/>
                  </a:lnTo>
                  <a:lnTo>
                    <a:pt x="1746915" y="0"/>
                  </a:lnTo>
                  <a:lnTo>
                    <a:pt x="1746915" y="1009652"/>
                  </a:lnTo>
                  <a:lnTo>
                    <a:pt x="873457" y="1180874"/>
                  </a:lnTo>
                  <a:close/>
                </a:path>
              </a:pathLst>
            </a:custGeom>
            <a:solidFill>
              <a:srgbClr val="FB6B42"/>
            </a:solidFill>
          </p:spPr>
          <p:txBody>
            <a:bodyPr wrap="square" lIns="0" tIns="0" rIns="0" bIns="0" rtlCol="0"/>
            <a:lstStyle/>
            <a:p>
              <a:endParaRPr sz="1588"/>
            </a:p>
          </p:txBody>
        </p:sp>
      </p:grpSp>
      <p:grpSp>
        <p:nvGrpSpPr>
          <p:cNvPr id="14" name="object 14"/>
          <p:cNvGrpSpPr/>
          <p:nvPr/>
        </p:nvGrpSpPr>
        <p:grpSpPr>
          <a:xfrm>
            <a:off x="8637667" y="2151643"/>
            <a:ext cx="1545291" cy="3934946"/>
            <a:chOff x="7909756" y="2438528"/>
            <a:chExt cx="1751330" cy="4459605"/>
          </a:xfrm>
        </p:grpSpPr>
        <p:sp>
          <p:nvSpPr>
            <p:cNvPr id="15" name="object 15"/>
            <p:cNvSpPr/>
            <p:nvPr/>
          </p:nvSpPr>
          <p:spPr>
            <a:xfrm>
              <a:off x="7909756" y="3341294"/>
              <a:ext cx="1751330" cy="3557270"/>
            </a:xfrm>
            <a:custGeom>
              <a:avLst/>
              <a:gdLst/>
              <a:ahLst/>
              <a:cxnLst/>
              <a:rect l="l" t="t" r="r" b="b"/>
              <a:pathLst>
                <a:path w="1751329" h="3557270">
                  <a:moveTo>
                    <a:pt x="1751018" y="3556756"/>
                  </a:moveTo>
                  <a:lnTo>
                    <a:pt x="0" y="3556756"/>
                  </a:lnTo>
                  <a:lnTo>
                    <a:pt x="0" y="0"/>
                  </a:lnTo>
                  <a:lnTo>
                    <a:pt x="1751018" y="0"/>
                  </a:lnTo>
                  <a:lnTo>
                    <a:pt x="1751018" y="3556756"/>
                  </a:lnTo>
                  <a:close/>
                </a:path>
              </a:pathLst>
            </a:custGeom>
            <a:solidFill>
              <a:srgbClr val="FAC440">
                <a:alpha val="39999"/>
              </a:srgbClr>
            </a:solidFill>
          </p:spPr>
          <p:txBody>
            <a:bodyPr wrap="square" lIns="0" tIns="0" rIns="0" bIns="0" rtlCol="0"/>
            <a:lstStyle/>
            <a:p>
              <a:endParaRPr sz="1588"/>
            </a:p>
          </p:txBody>
        </p:sp>
        <p:sp>
          <p:nvSpPr>
            <p:cNvPr id="16" name="object 16"/>
            <p:cNvSpPr/>
            <p:nvPr/>
          </p:nvSpPr>
          <p:spPr>
            <a:xfrm>
              <a:off x="7913860" y="2438528"/>
              <a:ext cx="1747520" cy="1181100"/>
            </a:xfrm>
            <a:custGeom>
              <a:avLst/>
              <a:gdLst/>
              <a:ahLst/>
              <a:cxnLst/>
              <a:rect l="l" t="t" r="r" b="b"/>
              <a:pathLst>
                <a:path w="1747520" h="1181100">
                  <a:moveTo>
                    <a:pt x="873457" y="1180874"/>
                  </a:moveTo>
                  <a:lnTo>
                    <a:pt x="0" y="1009652"/>
                  </a:lnTo>
                  <a:lnTo>
                    <a:pt x="0" y="0"/>
                  </a:lnTo>
                  <a:lnTo>
                    <a:pt x="1746914" y="0"/>
                  </a:lnTo>
                  <a:lnTo>
                    <a:pt x="1746914" y="1009652"/>
                  </a:lnTo>
                  <a:lnTo>
                    <a:pt x="873457" y="1180874"/>
                  </a:lnTo>
                  <a:close/>
                </a:path>
              </a:pathLst>
            </a:custGeom>
            <a:solidFill>
              <a:srgbClr val="FAC440"/>
            </a:solidFill>
          </p:spPr>
          <p:txBody>
            <a:bodyPr wrap="square" lIns="0" tIns="0" rIns="0" bIns="0" rtlCol="0"/>
            <a:lstStyle/>
            <a:p>
              <a:endParaRPr sz="1588"/>
            </a:p>
          </p:txBody>
        </p:sp>
      </p:grpSp>
      <p:grpSp>
        <p:nvGrpSpPr>
          <p:cNvPr id="17" name="object 17"/>
          <p:cNvGrpSpPr/>
          <p:nvPr/>
        </p:nvGrpSpPr>
        <p:grpSpPr>
          <a:xfrm>
            <a:off x="2382045" y="1751864"/>
            <a:ext cx="798419" cy="798419"/>
            <a:chOff x="820050" y="1985445"/>
            <a:chExt cx="904875" cy="904875"/>
          </a:xfrm>
        </p:grpSpPr>
        <p:sp>
          <p:nvSpPr>
            <p:cNvPr id="18" name="object 18"/>
            <p:cNvSpPr/>
            <p:nvPr/>
          </p:nvSpPr>
          <p:spPr>
            <a:xfrm>
              <a:off x="848580" y="2013975"/>
              <a:ext cx="849630" cy="849630"/>
            </a:xfrm>
            <a:custGeom>
              <a:avLst/>
              <a:gdLst/>
              <a:ahLst/>
              <a:cxnLst/>
              <a:rect l="l" t="t" r="r" b="b"/>
              <a:pathLst>
                <a:path w="849630" h="849630">
                  <a:moveTo>
                    <a:pt x="424552" y="849105"/>
                  </a:moveTo>
                  <a:lnTo>
                    <a:pt x="378293" y="846614"/>
                  </a:lnTo>
                  <a:lnTo>
                    <a:pt x="333476" y="839313"/>
                  </a:lnTo>
                  <a:lnTo>
                    <a:pt x="290361" y="827461"/>
                  </a:lnTo>
                  <a:lnTo>
                    <a:pt x="249207" y="811317"/>
                  </a:lnTo>
                  <a:lnTo>
                    <a:pt x="210272" y="791141"/>
                  </a:lnTo>
                  <a:lnTo>
                    <a:pt x="173817" y="767191"/>
                  </a:lnTo>
                  <a:lnTo>
                    <a:pt x="140099" y="739726"/>
                  </a:lnTo>
                  <a:lnTo>
                    <a:pt x="109379" y="709005"/>
                  </a:lnTo>
                  <a:lnTo>
                    <a:pt x="81914" y="675287"/>
                  </a:lnTo>
                  <a:lnTo>
                    <a:pt x="57963" y="638832"/>
                  </a:lnTo>
                  <a:lnTo>
                    <a:pt x="37787" y="599898"/>
                  </a:lnTo>
                  <a:lnTo>
                    <a:pt x="21643" y="558744"/>
                  </a:lnTo>
                  <a:lnTo>
                    <a:pt x="9792" y="515629"/>
                  </a:lnTo>
                  <a:lnTo>
                    <a:pt x="2491" y="470812"/>
                  </a:lnTo>
                  <a:lnTo>
                    <a:pt x="0" y="424552"/>
                  </a:lnTo>
                  <a:lnTo>
                    <a:pt x="2491" y="378293"/>
                  </a:lnTo>
                  <a:lnTo>
                    <a:pt x="9792" y="333476"/>
                  </a:lnTo>
                  <a:lnTo>
                    <a:pt x="21643" y="290361"/>
                  </a:lnTo>
                  <a:lnTo>
                    <a:pt x="37787" y="249207"/>
                  </a:lnTo>
                  <a:lnTo>
                    <a:pt x="57963" y="210272"/>
                  </a:lnTo>
                  <a:lnTo>
                    <a:pt x="81914" y="173817"/>
                  </a:lnTo>
                  <a:lnTo>
                    <a:pt x="109379" y="140099"/>
                  </a:lnTo>
                  <a:lnTo>
                    <a:pt x="140099" y="109378"/>
                  </a:lnTo>
                  <a:lnTo>
                    <a:pt x="173817" y="81914"/>
                  </a:lnTo>
                  <a:lnTo>
                    <a:pt x="210272" y="57963"/>
                  </a:lnTo>
                  <a:lnTo>
                    <a:pt x="249207" y="37787"/>
                  </a:lnTo>
                  <a:lnTo>
                    <a:pt x="290361" y="21643"/>
                  </a:lnTo>
                  <a:lnTo>
                    <a:pt x="333476" y="9792"/>
                  </a:lnTo>
                  <a:lnTo>
                    <a:pt x="378293" y="2491"/>
                  </a:lnTo>
                  <a:lnTo>
                    <a:pt x="424552" y="0"/>
                  </a:lnTo>
                  <a:lnTo>
                    <a:pt x="470812" y="2491"/>
                  </a:lnTo>
                  <a:lnTo>
                    <a:pt x="515629" y="9792"/>
                  </a:lnTo>
                  <a:lnTo>
                    <a:pt x="558744" y="21643"/>
                  </a:lnTo>
                  <a:lnTo>
                    <a:pt x="599898" y="37787"/>
                  </a:lnTo>
                  <a:lnTo>
                    <a:pt x="638832" y="57963"/>
                  </a:lnTo>
                  <a:lnTo>
                    <a:pt x="675288" y="81914"/>
                  </a:lnTo>
                  <a:lnTo>
                    <a:pt x="709005" y="109378"/>
                  </a:lnTo>
                  <a:lnTo>
                    <a:pt x="739726" y="140099"/>
                  </a:lnTo>
                  <a:lnTo>
                    <a:pt x="767191" y="173817"/>
                  </a:lnTo>
                  <a:lnTo>
                    <a:pt x="791141" y="210272"/>
                  </a:lnTo>
                  <a:lnTo>
                    <a:pt x="811317" y="249207"/>
                  </a:lnTo>
                  <a:lnTo>
                    <a:pt x="827461" y="290361"/>
                  </a:lnTo>
                  <a:lnTo>
                    <a:pt x="839313" y="333476"/>
                  </a:lnTo>
                  <a:lnTo>
                    <a:pt x="846614" y="378293"/>
                  </a:lnTo>
                  <a:lnTo>
                    <a:pt x="849105" y="424552"/>
                  </a:lnTo>
                  <a:lnTo>
                    <a:pt x="846614" y="470812"/>
                  </a:lnTo>
                  <a:lnTo>
                    <a:pt x="839313" y="515629"/>
                  </a:lnTo>
                  <a:lnTo>
                    <a:pt x="827461" y="558744"/>
                  </a:lnTo>
                  <a:lnTo>
                    <a:pt x="811317" y="599898"/>
                  </a:lnTo>
                  <a:lnTo>
                    <a:pt x="791141" y="638832"/>
                  </a:lnTo>
                  <a:lnTo>
                    <a:pt x="767191" y="675287"/>
                  </a:lnTo>
                  <a:lnTo>
                    <a:pt x="739726" y="709005"/>
                  </a:lnTo>
                  <a:lnTo>
                    <a:pt x="709005" y="739726"/>
                  </a:lnTo>
                  <a:lnTo>
                    <a:pt x="675288" y="767191"/>
                  </a:lnTo>
                  <a:lnTo>
                    <a:pt x="638832" y="791141"/>
                  </a:lnTo>
                  <a:lnTo>
                    <a:pt x="599898" y="811317"/>
                  </a:lnTo>
                  <a:lnTo>
                    <a:pt x="558744" y="827461"/>
                  </a:lnTo>
                  <a:lnTo>
                    <a:pt x="515629" y="839313"/>
                  </a:lnTo>
                  <a:lnTo>
                    <a:pt x="470812" y="846614"/>
                  </a:lnTo>
                  <a:lnTo>
                    <a:pt x="424552" y="849105"/>
                  </a:lnTo>
                  <a:close/>
                </a:path>
              </a:pathLst>
            </a:custGeom>
            <a:solidFill>
              <a:srgbClr val="F5F1EC"/>
            </a:solidFill>
          </p:spPr>
          <p:txBody>
            <a:bodyPr wrap="square" lIns="0" tIns="0" rIns="0" bIns="0" rtlCol="0"/>
            <a:lstStyle/>
            <a:p>
              <a:endParaRPr sz="1588"/>
            </a:p>
          </p:txBody>
        </p:sp>
        <p:sp>
          <p:nvSpPr>
            <p:cNvPr id="19" name="object 19"/>
            <p:cNvSpPr/>
            <p:nvPr/>
          </p:nvSpPr>
          <p:spPr>
            <a:xfrm>
              <a:off x="848580" y="2013975"/>
              <a:ext cx="847725" cy="847725"/>
            </a:xfrm>
            <a:custGeom>
              <a:avLst/>
              <a:gdLst/>
              <a:ahLst/>
              <a:cxnLst/>
              <a:rect l="l" t="t" r="r" b="b"/>
              <a:pathLst>
                <a:path w="847725" h="847725">
                  <a:moveTo>
                    <a:pt x="423862" y="0"/>
                  </a:moveTo>
                  <a:lnTo>
                    <a:pt x="374431" y="2851"/>
                  </a:lnTo>
                  <a:lnTo>
                    <a:pt x="326674" y="11194"/>
                  </a:lnTo>
                  <a:lnTo>
                    <a:pt x="280911" y="24710"/>
                  </a:lnTo>
                  <a:lnTo>
                    <a:pt x="237458" y="43081"/>
                  </a:lnTo>
                  <a:lnTo>
                    <a:pt x="196634" y="65990"/>
                  </a:lnTo>
                  <a:lnTo>
                    <a:pt x="158758" y="93117"/>
                  </a:lnTo>
                  <a:lnTo>
                    <a:pt x="124146" y="124146"/>
                  </a:lnTo>
                  <a:lnTo>
                    <a:pt x="93117" y="158758"/>
                  </a:lnTo>
                  <a:lnTo>
                    <a:pt x="65990" y="196634"/>
                  </a:lnTo>
                  <a:lnTo>
                    <a:pt x="43081" y="237458"/>
                  </a:lnTo>
                  <a:lnTo>
                    <a:pt x="24710" y="280911"/>
                  </a:lnTo>
                  <a:lnTo>
                    <a:pt x="11194" y="326674"/>
                  </a:lnTo>
                  <a:lnTo>
                    <a:pt x="2851" y="374431"/>
                  </a:lnTo>
                  <a:lnTo>
                    <a:pt x="0" y="423862"/>
                  </a:lnTo>
                  <a:lnTo>
                    <a:pt x="2851" y="473293"/>
                  </a:lnTo>
                  <a:lnTo>
                    <a:pt x="11194" y="521050"/>
                  </a:lnTo>
                  <a:lnTo>
                    <a:pt x="24710" y="566813"/>
                  </a:lnTo>
                  <a:lnTo>
                    <a:pt x="43081" y="610266"/>
                  </a:lnTo>
                  <a:lnTo>
                    <a:pt x="65990" y="651090"/>
                  </a:lnTo>
                  <a:lnTo>
                    <a:pt x="93117" y="688966"/>
                  </a:lnTo>
                  <a:lnTo>
                    <a:pt x="124146" y="723578"/>
                  </a:lnTo>
                  <a:lnTo>
                    <a:pt x="158758" y="754607"/>
                  </a:lnTo>
                  <a:lnTo>
                    <a:pt x="196634" y="781734"/>
                  </a:lnTo>
                  <a:lnTo>
                    <a:pt x="237458" y="804643"/>
                  </a:lnTo>
                  <a:lnTo>
                    <a:pt x="280911" y="823014"/>
                  </a:lnTo>
                  <a:lnTo>
                    <a:pt x="326674" y="836530"/>
                  </a:lnTo>
                  <a:lnTo>
                    <a:pt x="374431" y="844873"/>
                  </a:lnTo>
                  <a:lnTo>
                    <a:pt x="423862" y="847724"/>
                  </a:lnTo>
                  <a:lnTo>
                    <a:pt x="473293" y="844873"/>
                  </a:lnTo>
                  <a:lnTo>
                    <a:pt x="521050" y="836530"/>
                  </a:lnTo>
                  <a:lnTo>
                    <a:pt x="566813" y="823014"/>
                  </a:lnTo>
                  <a:lnTo>
                    <a:pt x="610266" y="804643"/>
                  </a:lnTo>
                  <a:lnTo>
                    <a:pt x="651090" y="781734"/>
                  </a:lnTo>
                  <a:lnTo>
                    <a:pt x="688966" y="754607"/>
                  </a:lnTo>
                  <a:lnTo>
                    <a:pt x="723578" y="723578"/>
                  </a:lnTo>
                  <a:lnTo>
                    <a:pt x="754607" y="688966"/>
                  </a:lnTo>
                  <a:lnTo>
                    <a:pt x="781734" y="651090"/>
                  </a:lnTo>
                  <a:lnTo>
                    <a:pt x="804643" y="610266"/>
                  </a:lnTo>
                  <a:lnTo>
                    <a:pt x="823014" y="566813"/>
                  </a:lnTo>
                  <a:lnTo>
                    <a:pt x="836530" y="521050"/>
                  </a:lnTo>
                  <a:lnTo>
                    <a:pt x="844873" y="473293"/>
                  </a:lnTo>
                  <a:lnTo>
                    <a:pt x="847724" y="423862"/>
                  </a:lnTo>
                  <a:lnTo>
                    <a:pt x="844873" y="374431"/>
                  </a:lnTo>
                  <a:lnTo>
                    <a:pt x="836530" y="326674"/>
                  </a:lnTo>
                  <a:lnTo>
                    <a:pt x="823014" y="280911"/>
                  </a:lnTo>
                  <a:lnTo>
                    <a:pt x="804643" y="237458"/>
                  </a:lnTo>
                  <a:lnTo>
                    <a:pt x="781734" y="196634"/>
                  </a:lnTo>
                  <a:lnTo>
                    <a:pt x="754607" y="158758"/>
                  </a:lnTo>
                  <a:lnTo>
                    <a:pt x="723578" y="124146"/>
                  </a:lnTo>
                  <a:lnTo>
                    <a:pt x="688966" y="93117"/>
                  </a:lnTo>
                  <a:lnTo>
                    <a:pt x="651090" y="65990"/>
                  </a:lnTo>
                  <a:lnTo>
                    <a:pt x="610266" y="43081"/>
                  </a:lnTo>
                  <a:lnTo>
                    <a:pt x="566813" y="24710"/>
                  </a:lnTo>
                  <a:lnTo>
                    <a:pt x="521050" y="11194"/>
                  </a:lnTo>
                  <a:lnTo>
                    <a:pt x="473293" y="2851"/>
                  </a:lnTo>
                  <a:lnTo>
                    <a:pt x="423862" y="0"/>
                  </a:lnTo>
                </a:path>
              </a:pathLst>
            </a:custGeom>
            <a:ln w="57059">
              <a:solidFill>
                <a:srgbClr val="00539A"/>
              </a:solidFill>
            </a:ln>
          </p:spPr>
          <p:txBody>
            <a:bodyPr wrap="square" lIns="0" tIns="0" rIns="0" bIns="0" rtlCol="0"/>
            <a:lstStyle/>
            <a:p>
              <a:endParaRPr sz="1588"/>
            </a:p>
          </p:txBody>
        </p:sp>
      </p:grpSp>
      <p:grpSp>
        <p:nvGrpSpPr>
          <p:cNvPr id="20" name="object 20"/>
          <p:cNvGrpSpPr/>
          <p:nvPr/>
        </p:nvGrpSpPr>
        <p:grpSpPr>
          <a:xfrm>
            <a:off x="4039238" y="1751864"/>
            <a:ext cx="798419" cy="798419"/>
            <a:chOff x="2698202" y="1985445"/>
            <a:chExt cx="904875" cy="904875"/>
          </a:xfrm>
        </p:grpSpPr>
        <p:sp>
          <p:nvSpPr>
            <p:cNvPr id="21" name="object 21"/>
            <p:cNvSpPr/>
            <p:nvPr/>
          </p:nvSpPr>
          <p:spPr>
            <a:xfrm>
              <a:off x="2726732" y="2013975"/>
              <a:ext cx="849630" cy="849630"/>
            </a:xfrm>
            <a:custGeom>
              <a:avLst/>
              <a:gdLst/>
              <a:ahLst/>
              <a:cxnLst/>
              <a:rect l="l" t="t" r="r" b="b"/>
              <a:pathLst>
                <a:path w="849629" h="849630">
                  <a:moveTo>
                    <a:pt x="424552" y="849105"/>
                  </a:moveTo>
                  <a:lnTo>
                    <a:pt x="378293" y="846614"/>
                  </a:lnTo>
                  <a:lnTo>
                    <a:pt x="333476" y="839313"/>
                  </a:lnTo>
                  <a:lnTo>
                    <a:pt x="290361" y="827461"/>
                  </a:lnTo>
                  <a:lnTo>
                    <a:pt x="249207" y="811317"/>
                  </a:lnTo>
                  <a:lnTo>
                    <a:pt x="210272" y="791141"/>
                  </a:lnTo>
                  <a:lnTo>
                    <a:pt x="173817" y="767191"/>
                  </a:lnTo>
                  <a:lnTo>
                    <a:pt x="140099" y="739726"/>
                  </a:lnTo>
                  <a:lnTo>
                    <a:pt x="109378" y="709005"/>
                  </a:lnTo>
                  <a:lnTo>
                    <a:pt x="81914" y="675287"/>
                  </a:lnTo>
                  <a:lnTo>
                    <a:pt x="57963" y="638832"/>
                  </a:lnTo>
                  <a:lnTo>
                    <a:pt x="37787" y="599898"/>
                  </a:lnTo>
                  <a:lnTo>
                    <a:pt x="21643" y="558744"/>
                  </a:lnTo>
                  <a:lnTo>
                    <a:pt x="9792" y="515629"/>
                  </a:lnTo>
                  <a:lnTo>
                    <a:pt x="2491" y="470812"/>
                  </a:lnTo>
                  <a:lnTo>
                    <a:pt x="0" y="424552"/>
                  </a:lnTo>
                  <a:lnTo>
                    <a:pt x="2491" y="378293"/>
                  </a:lnTo>
                  <a:lnTo>
                    <a:pt x="9792" y="333476"/>
                  </a:lnTo>
                  <a:lnTo>
                    <a:pt x="21643" y="290361"/>
                  </a:lnTo>
                  <a:lnTo>
                    <a:pt x="37787" y="249207"/>
                  </a:lnTo>
                  <a:lnTo>
                    <a:pt x="57963" y="210272"/>
                  </a:lnTo>
                  <a:lnTo>
                    <a:pt x="81914" y="173817"/>
                  </a:lnTo>
                  <a:lnTo>
                    <a:pt x="109378" y="140099"/>
                  </a:lnTo>
                  <a:lnTo>
                    <a:pt x="140099" y="109378"/>
                  </a:lnTo>
                  <a:lnTo>
                    <a:pt x="173817" y="81914"/>
                  </a:lnTo>
                  <a:lnTo>
                    <a:pt x="210272" y="57963"/>
                  </a:lnTo>
                  <a:lnTo>
                    <a:pt x="249207" y="37787"/>
                  </a:lnTo>
                  <a:lnTo>
                    <a:pt x="290361" y="21643"/>
                  </a:lnTo>
                  <a:lnTo>
                    <a:pt x="333476" y="9792"/>
                  </a:lnTo>
                  <a:lnTo>
                    <a:pt x="378293" y="2491"/>
                  </a:lnTo>
                  <a:lnTo>
                    <a:pt x="424552" y="0"/>
                  </a:lnTo>
                  <a:lnTo>
                    <a:pt x="470812" y="2491"/>
                  </a:lnTo>
                  <a:lnTo>
                    <a:pt x="515629" y="9792"/>
                  </a:lnTo>
                  <a:lnTo>
                    <a:pt x="558744" y="21643"/>
                  </a:lnTo>
                  <a:lnTo>
                    <a:pt x="599898" y="37787"/>
                  </a:lnTo>
                  <a:lnTo>
                    <a:pt x="638832" y="57963"/>
                  </a:lnTo>
                  <a:lnTo>
                    <a:pt x="675287" y="81914"/>
                  </a:lnTo>
                  <a:lnTo>
                    <a:pt x="709005" y="109378"/>
                  </a:lnTo>
                  <a:lnTo>
                    <a:pt x="739726" y="140099"/>
                  </a:lnTo>
                  <a:lnTo>
                    <a:pt x="767191" y="173817"/>
                  </a:lnTo>
                  <a:lnTo>
                    <a:pt x="791141" y="210272"/>
                  </a:lnTo>
                  <a:lnTo>
                    <a:pt x="811317" y="249207"/>
                  </a:lnTo>
                  <a:lnTo>
                    <a:pt x="827461" y="290361"/>
                  </a:lnTo>
                  <a:lnTo>
                    <a:pt x="839313" y="333476"/>
                  </a:lnTo>
                  <a:lnTo>
                    <a:pt x="846614" y="378293"/>
                  </a:lnTo>
                  <a:lnTo>
                    <a:pt x="849105" y="424552"/>
                  </a:lnTo>
                  <a:lnTo>
                    <a:pt x="846614" y="470812"/>
                  </a:lnTo>
                  <a:lnTo>
                    <a:pt x="839313" y="515629"/>
                  </a:lnTo>
                  <a:lnTo>
                    <a:pt x="827461" y="558744"/>
                  </a:lnTo>
                  <a:lnTo>
                    <a:pt x="811317" y="599898"/>
                  </a:lnTo>
                  <a:lnTo>
                    <a:pt x="791141" y="638832"/>
                  </a:lnTo>
                  <a:lnTo>
                    <a:pt x="767191" y="675287"/>
                  </a:lnTo>
                  <a:lnTo>
                    <a:pt x="739726" y="709005"/>
                  </a:lnTo>
                  <a:lnTo>
                    <a:pt x="709005" y="739726"/>
                  </a:lnTo>
                  <a:lnTo>
                    <a:pt x="675287" y="767191"/>
                  </a:lnTo>
                  <a:lnTo>
                    <a:pt x="638832" y="791141"/>
                  </a:lnTo>
                  <a:lnTo>
                    <a:pt x="599898" y="811317"/>
                  </a:lnTo>
                  <a:lnTo>
                    <a:pt x="558744" y="827461"/>
                  </a:lnTo>
                  <a:lnTo>
                    <a:pt x="515629" y="839313"/>
                  </a:lnTo>
                  <a:lnTo>
                    <a:pt x="470812" y="846614"/>
                  </a:lnTo>
                  <a:lnTo>
                    <a:pt x="424552" y="849105"/>
                  </a:lnTo>
                  <a:close/>
                </a:path>
              </a:pathLst>
            </a:custGeom>
            <a:solidFill>
              <a:srgbClr val="F5F1EC"/>
            </a:solidFill>
          </p:spPr>
          <p:txBody>
            <a:bodyPr wrap="square" lIns="0" tIns="0" rIns="0" bIns="0" rtlCol="0"/>
            <a:lstStyle/>
            <a:p>
              <a:endParaRPr sz="1588"/>
            </a:p>
          </p:txBody>
        </p:sp>
        <p:sp>
          <p:nvSpPr>
            <p:cNvPr id="22" name="object 22"/>
            <p:cNvSpPr/>
            <p:nvPr/>
          </p:nvSpPr>
          <p:spPr>
            <a:xfrm>
              <a:off x="2726732" y="2013975"/>
              <a:ext cx="847725" cy="847725"/>
            </a:xfrm>
            <a:custGeom>
              <a:avLst/>
              <a:gdLst/>
              <a:ahLst/>
              <a:cxnLst/>
              <a:rect l="l" t="t" r="r" b="b"/>
              <a:pathLst>
                <a:path w="847725" h="847725">
                  <a:moveTo>
                    <a:pt x="423862" y="0"/>
                  </a:moveTo>
                  <a:lnTo>
                    <a:pt x="374431" y="2851"/>
                  </a:lnTo>
                  <a:lnTo>
                    <a:pt x="326674" y="11194"/>
                  </a:lnTo>
                  <a:lnTo>
                    <a:pt x="280911" y="24710"/>
                  </a:lnTo>
                  <a:lnTo>
                    <a:pt x="237458" y="43081"/>
                  </a:lnTo>
                  <a:lnTo>
                    <a:pt x="196634" y="65990"/>
                  </a:lnTo>
                  <a:lnTo>
                    <a:pt x="158758" y="93117"/>
                  </a:lnTo>
                  <a:lnTo>
                    <a:pt x="124146" y="124146"/>
                  </a:lnTo>
                  <a:lnTo>
                    <a:pt x="93117" y="158758"/>
                  </a:lnTo>
                  <a:lnTo>
                    <a:pt x="65990" y="196634"/>
                  </a:lnTo>
                  <a:lnTo>
                    <a:pt x="43081" y="237458"/>
                  </a:lnTo>
                  <a:lnTo>
                    <a:pt x="24710" y="280911"/>
                  </a:lnTo>
                  <a:lnTo>
                    <a:pt x="11194" y="326674"/>
                  </a:lnTo>
                  <a:lnTo>
                    <a:pt x="2851" y="374431"/>
                  </a:lnTo>
                  <a:lnTo>
                    <a:pt x="0" y="423862"/>
                  </a:lnTo>
                  <a:lnTo>
                    <a:pt x="2851" y="473293"/>
                  </a:lnTo>
                  <a:lnTo>
                    <a:pt x="11194" y="521050"/>
                  </a:lnTo>
                  <a:lnTo>
                    <a:pt x="24710" y="566813"/>
                  </a:lnTo>
                  <a:lnTo>
                    <a:pt x="43081" y="610266"/>
                  </a:lnTo>
                  <a:lnTo>
                    <a:pt x="65990" y="651090"/>
                  </a:lnTo>
                  <a:lnTo>
                    <a:pt x="93117" y="688966"/>
                  </a:lnTo>
                  <a:lnTo>
                    <a:pt x="124146" y="723578"/>
                  </a:lnTo>
                  <a:lnTo>
                    <a:pt x="158758" y="754607"/>
                  </a:lnTo>
                  <a:lnTo>
                    <a:pt x="196634" y="781734"/>
                  </a:lnTo>
                  <a:lnTo>
                    <a:pt x="237458" y="804643"/>
                  </a:lnTo>
                  <a:lnTo>
                    <a:pt x="280911" y="823014"/>
                  </a:lnTo>
                  <a:lnTo>
                    <a:pt x="326674" y="836530"/>
                  </a:lnTo>
                  <a:lnTo>
                    <a:pt x="374431" y="844873"/>
                  </a:lnTo>
                  <a:lnTo>
                    <a:pt x="423862" y="847724"/>
                  </a:lnTo>
                  <a:lnTo>
                    <a:pt x="473293" y="844873"/>
                  </a:lnTo>
                  <a:lnTo>
                    <a:pt x="521050" y="836530"/>
                  </a:lnTo>
                  <a:lnTo>
                    <a:pt x="566813" y="823014"/>
                  </a:lnTo>
                  <a:lnTo>
                    <a:pt x="610266" y="804643"/>
                  </a:lnTo>
                  <a:lnTo>
                    <a:pt x="651090" y="781734"/>
                  </a:lnTo>
                  <a:lnTo>
                    <a:pt x="688966" y="754607"/>
                  </a:lnTo>
                  <a:lnTo>
                    <a:pt x="723578" y="723578"/>
                  </a:lnTo>
                  <a:lnTo>
                    <a:pt x="754607" y="688966"/>
                  </a:lnTo>
                  <a:lnTo>
                    <a:pt x="781734" y="651090"/>
                  </a:lnTo>
                  <a:lnTo>
                    <a:pt x="804643" y="610266"/>
                  </a:lnTo>
                  <a:lnTo>
                    <a:pt x="823014" y="566813"/>
                  </a:lnTo>
                  <a:lnTo>
                    <a:pt x="836530" y="521050"/>
                  </a:lnTo>
                  <a:lnTo>
                    <a:pt x="844873" y="473293"/>
                  </a:lnTo>
                  <a:lnTo>
                    <a:pt x="847724" y="423862"/>
                  </a:lnTo>
                  <a:lnTo>
                    <a:pt x="844873" y="374431"/>
                  </a:lnTo>
                  <a:lnTo>
                    <a:pt x="836530" y="326674"/>
                  </a:lnTo>
                  <a:lnTo>
                    <a:pt x="823014" y="280911"/>
                  </a:lnTo>
                  <a:lnTo>
                    <a:pt x="804643" y="237458"/>
                  </a:lnTo>
                  <a:lnTo>
                    <a:pt x="781734" y="196634"/>
                  </a:lnTo>
                  <a:lnTo>
                    <a:pt x="754607" y="158758"/>
                  </a:lnTo>
                  <a:lnTo>
                    <a:pt x="723578" y="124146"/>
                  </a:lnTo>
                  <a:lnTo>
                    <a:pt x="688966" y="93117"/>
                  </a:lnTo>
                  <a:lnTo>
                    <a:pt x="651090" y="65990"/>
                  </a:lnTo>
                  <a:lnTo>
                    <a:pt x="610266" y="43081"/>
                  </a:lnTo>
                  <a:lnTo>
                    <a:pt x="566813" y="24710"/>
                  </a:lnTo>
                  <a:lnTo>
                    <a:pt x="521050" y="11194"/>
                  </a:lnTo>
                  <a:lnTo>
                    <a:pt x="473293" y="2851"/>
                  </a:lnTo>
                  <a:lnTo>
                    <a:pt x="423862" y="0"/>
                  </a:lnTo>
                </a:path>
              </a:pathLst>
            </a:custGeom>
            <a:ln w="57059">
              <a:solidFill>
                <a:srgbClr val="2DA894"/>
              </a:solidFill>
            </a:ln>
          </p:spPr>
          <p:txBody>
            <a:bodyPr wrap="square" lIns="0" tIns="0" rIns="0" bIns="0" rtlCol="0"/>
            <a:lstStyle/>
            <a:p>
              <a:endParaRPr sz="1588"/>
            </a:p>
          </p:txBody>
        </p:sp>
      </p:grpSp>
      <p:grpSp>
        <p:nvGrpSpPr>
          <p:cNvPr id="23" name="object 23"/>
          <p:cNvGrpSpPr/>
          <p:nvPr/>
        </p:nvGrpSpPr>
        <p:grpSpPr>
          <a:xfrm>
            <a:off x="5696221" y="1751864"/>
            <a:ext cx="798419" cy="798419"/>
            <a:chOff x="4576117" y="1985445"/>
            <a:chExt cx="904875" cy="904875"/>
          </a:xfrm>
        </p:grpSpPr>
        <p:sp>
          <p:nvSpPr>
            <p:cNvPr id="24" name="object 24"/>
            <p:cNvSpPr/>
            <p:nvPr/>
          </p:nvSpPr>
          <p:spPr>
            <a:xfrm>
              <a:off x="4604647" y="2013975"/>
              <a:ext cx="849630" cy="849630"/>
            </a:xfrm>
            <a:custGeom>
              <a:avLst/>
              <a:gdLst/>
              <a:ahLst/>
              <a:cxnLst/>
              <a:rect l="l" t="t" r="r" b="b"/>
              <a:pathLst>
                <a:path w="849629" h="849630">
                  <a:moveTo>
                    <a:pt x="424552" y="849105"/>
                  </a:moveTo>
                  <a:lnTo>
                    <a:pt x="378293" y="846614"/>
                  </a:lnTo>
                  <a:lnTo>
                    <a:pt x="333476" y="839313"/>
                  </a:lnTo>
                  <a:lnTo>
                    <a:pt x="290361" y="827461"/>
                  </a:lnTo>
                  <a:lnTo>
                    <a:pt x="249207" y="811317"/>
                  </a:lnTo>
                  <a:lnTo>
                    <a:pt x="210272" y="791141"/>
                  </a:lnTo>
                  <a:lnTo>
                    <a:pt x="173817" y="767191"/>
                  </a:lnTo>
                  <a:lnTo>
                    <a:pt x="140099" y="739726"/>
                  </a:lnTo>
                  <a:lnTo>
                    <a:pt x="109379" y="709005"/>
                  </a:lnTo>
                  <a:lnTo>
                    <a:pt x="81914" y="675287"/>
                  </a:lnTo>
                  <a:lnTo>
                    <a:pt x="57963" y="638832"/>
                  </a:lnTo>
                  <a:lnTo>
                    <a:pt x="37787" y="599898"/>
                  </a:lnTo>
                  <a:lnTo>
                    <a:pt x="21643" y="558744"/>
                  </a:lnTo>
                  <a:lnTo>
                    <a:pt x="9792" y="515629"/>
                  </a:lnTo>
                  <a:lnTo>
                    <a:pt x="2491" y="470812"/>
                  </a:lnTo>
                  <a:lnTo>
                    <a:pt x="0" y="424552"/>
                  </a:lnTo>
                  <a:lnTo>
                    <a:pt x="2491" y="378293"/>
                  </a:lnTo>
                  <a:lnTo>
                    <a:pt x="9792" y="333476"/>
                  </a:lnTo>
                  <a:lnTo>
                    <a:pt x="21643" y="290361"/>
                  </a:lnTo>
                  <a:lnTo>
                    <a:pt x="37787" y="249207"/>
                  </a:lnTo>
                  <a:lnTo>
                    <a:pt x="57963" y="210272"/>
                  </a:lnTo>
                  <a:lnTo>
                    <a:pt x="81914" y="173817"/>
                  </a:lnTo>
                  <a:lnTo>
                    <a:pt x="109379" y="140099"/>
                  </a:lnTo>
                  <a:lnTo>
                    <a:pt x="140099" y="109378"/>
                  </a:lnTo>
                  <a:lnTo>
                    <a:pt x="173817" y="81914"/>
                  </a:lnTo>
                  <a:lnTo>
                    <a:pt x="210272" y="57963"/>
                  </a:lnTo>
                  <a:lnTo>
                    <a:pt x="249207" y="37787"/>
                  </a:lnTo>
                  <a:lnTo>
                    <a:pt x="290361" y="21643"/>
                  </a:lnTo>
                  <a:lnTo>
                    <a:pt x="333476" y="9792"/>
                  </a:lnTo>
                  <a:lnTo>
                    <a:pt x="378293" y="2491"/>
                  </a:lnTo>
                  <a:lnTo>
                    <a:pt x="424552" y="0"/>
                  </a:lnTo>
                  <a:lnTo>
                    <a:pt x="470812" y="2491"/>
                  </a:lnTo>
                  <a:lnTo>
                    <a:pt x="515629" y="9792"/>
                  </a:lnTo>
                  <a:lnTo>
                    <a:pt x="558744" y="21643"/>
                  </a:lnTo>
                  <a:lnTo>
                    <a:pt x="599898" y="37787"/>
                  </a:lnTo>
                  <a:lnTo>
                    <a:pt x="638832" y="57963"/>
                  </a:lnTo>
                  <a:lnTo>
                    <a:pt x="675287" y="81914"/>
                  </a:lnTo>
                  <a:lnTo>
                    <a:pt x="709005" y="109378"/>
                  </a:lnTo>
                  <a:lnTo>
                    <a:pt x="739726" y="140099"/>
                  </a:lnTo>
                  <a:lnTo>
                    <a:pt x="767191" y="173817"/>
                  </a:lnTo>
                  <a:lnTo>
                    <a:pt x="791141" y="210272"/>
                  </a:lnTo>
                  <a:lnTo>
                    <a:pt x="811317" y="249207"/>
                  </a:lnTo>
                  <a:lnTo>
                    <a:pt x="827461" y="290361"/>
                  </a:lnTo>
                  <a:lnTo>
                    <a:pt x="839313" y="333476"/>
                  </a:lnTo>
                  <a:lnTo>
                    <a:pt x="846614" y="378293"/>
                  </a:lnTo>
                  <a:lnTo>
                    <a:pt x="849105" y="424552"/>
                  </a:lnTo>
                  <a:lnTo>
                    <a:pt x="846614" y="470812"/>
                  </a:lnTo>
                  <a:lnTo>
                    <a:pt x="839313" y="515629"/>
                  </a:lnTo>
                  <a:lnTo>
                    <a:pt x="827461" y="558744"/>
                  </a:lnTo>
                  <a:lnTo>
                    <a:pt x="811317" y="599898"/>
                  </a:lnTo>
                  <a:lnTo>
                    <a:pt x="791141" y="638832"/>
                  </a:lnTo>
                  <a:lnTo>
                    <a:pt x="767191" y="675287"/>
                  </a:lnTo>
                  <a:lnTo>
                    <a:pt x="739726" y="709005"/>
                  </a:lnTo>
                  <a:lnTo>
                    <a:pt x="709005" y="739726"/>
                  </a:lnTo>
                  <a:lnTo>
                    <a:pt x="675287" y="767191"/>
                  </a:lnTo>
                  <a:lnTo>
                    <a:pt x="638832" y="791141"/>
                  </a:lnTo>
                  <a:lnTo>
                    <a:pt x="599898" y="811317"/>
                  </a:lnTo>
                  <a:lnTo>
                    <a:pt x="558744" y="827461"/>
                  </a:lnTo>
                  <a:lnTo>
                    <a:pt x="515629" y="839313"/>
                  </a:lnTo>
                  <a:lnTo>
                    <a:pt x="470812" y="846614"/>
                  </a:lnTo>
                  <a:lnTo>
                    <a:pt x="424552" y="849105"/>
                  </a:lnTo>
                  <a:close/>
                </a:path>
              </a:pathLst>
            </a:custGeom>
            <a:solidFill>
              <a:srgbClr val="F5F1EC"/>
            </a:solidFill>
          </p:spPr>
          <p:txBody>
            <a:bodyPr wrap="square" lIns="0" tIns="0" rIns="0" bIns="0" rtlCol="0"/>
            <a:lstStyle/>
            <a:p>
              <a:endParaRPr sz="1588"/>
            </a:p>
          </p:txBody>
        </p:sp>
        <p:sp>
          <p:nvSpPr>
            <p:cNvPr id="25" name="object 25"/>
            <p:cNvSpPr/>
            <p:nvPr/>
          </p:nvSpPr>
          <p:spPr>
            <a:xfrm>
              <a:off x="4604647" y="2013975"/>
              <a:ext cx="847725" cy="847725"/>
            </a:xfrm>
            <a:custGeom>
              <a:avLst/>
              <a:gdLst/>
              <a:ahLst/>
              <a:cxnLst/>
              <a:rect l="l" t="t" r="r" b="b"/>
              <a:pathLst>
                <a:path w="847725" h="847725">
                  <a:moveTo>
                    <a:pt x="423862" y="0"/>
                  </a:moveTo>
                  <a:lnTo>
                    <a:pt x="374431" y="2851"/>
                  </a:lnTo>
                  <a:lnTo>
                    <a:pt x="326674" y="11194"/>
                  </a:lnTo>
                  <a:lnTo>
                    <a:pt x="280911" y="24710"/>
                  </a:lnTo>
                  <a:lnTo>
                    <a:pt x="237458" y="43081"/>
                  </a:lnTo>
                  <a:lnTo>
                    <a:pt x="196634" y="65990"/>
                  </a:lnTo>
                  <a:lnTo>
                    <a:pt x="158758" y="93117"/>
                  </a:lnTo>
                  <a:lnTo>
                    <a:pt x="124146" y="124146"/>
                  </a:lnTo>
                  <a:lnTo>
                    <a:pt x="93117" y="158758"/>
                  </a:lnTo>
                  <a:lnTo>
                    <a:pt x="65990" y="196634"/>
                  </a:lnTo>
                  <a:lnTo>
                    <a:pt x="43081" y="237458"/>
                  </a:lnTo>
                  <a:lnTo>
                    <a:pt x="24710" y="280911"/>
                  </a:lnTo>
                  <a:lnTo>
                    <a:pt x="11194" y="326674"/>
                  </a:lnTo>
                  <a:lnTo>
                    <a:pt x="2851" y="374431"/>
                  </a:lnTo>
                  <a:lnTo>
                    <a:pt x="0" y="423862"/>
                  </a:lnTo>
                  <a:lnTo>
                    <a:pt x="2851" y="473293"/>
                  </a:lnTo>
                  <a:lnTo>
                    <a:pt x="11194" y="521050"/>
                  </a:lnTo>
                  <a:lnTo>
                    <a:pt x="24710" y="566813"/>
                  </a:lnTo>
                  <a:lnTo>
                    <a:pt x="43081" y="610266"/>
                  </a:lnTo>
                  <a:lnTo>
                    <a:pt x="65990" y="651090"/>
                  </a:lnTo>
                  <a:lnTo>
                    <a:pt x="93117" y="688966"/>
                  </a:lnTo>
                  <a:lnTo>
                    <a:pt x="124146" y="723578"/>
                  </a:lnTo>
                  <a:lnTo>
                    <a:pt x="158758" y="754607"/>
                  </a:lnTo>
                  <a:lnTo>
                    <a:pt x="196634" y="781734"/>
                  </a:lnTo>
                  <a:lnTo>
                    <a:pt x="237458" y="804643"/>
                  </a:lnTo>
                  <a:lnTo>
                    <a:pt x="280911" y="823014"/>
                  </a:lnTo>
                  <a:lnTo>
                    <a:pt x="326674" y="836530"/>
                  </a:lnTo>
                  <a:lnTo>
                    <a:pt x="374431" y="844873"/>
                  </a:lnTo>
                  <a:lnTo>
                    <a:pt x="423862" y="847724"/>
                  </a:lnTo>
                  <a:lnTo>
                    <a:pt x="473293" y="844873"/>
                  </a:lnTo>
                  <a:lnTo>
                    <a:pt x="521050" y="836530"/>
                  </a:lnTo>
                  <a:lnTo>
                    <a:pt x="566813" y="823014"/>
                  </a:lnTo>
                  <a:lnTo>
                    <a:pt x="610266" y="804643"/>
                  </a:lnTo>
                  <a:lnTo>
                    <a:pt x="651090" y="781734"/>
                  </a:lnTo>
                  <a:lnTo>
                    <a:pt x="688966" y="754607"/>
                  </a:lnTo>
                  <a:lnTo>
                    <a:pt x="723578" y="723578"/>
                  </a:lnTo>
                  <a:lnTo>
                    <a:pt x="754607" y="688966"/>
                  </a:lnTo>
                  <a:lnTo>
                    <a:pt x="781734" y="651090"/>
                  </a:lnTo>
                  <a:lnTo>
                    <a:pt x="804643" y="610266"/>
                  </a:lnTo>
                  <a:lnTo>
                    <a:pt x="823014" y="566813"/>
                  </a:lnTo>
                  <a:lnTo>
                    <a:pt x="836530" y="521050"/>
                  </a:lnTo>
                  <a:lnTo>
                    <a:pt x="844873" y="473293"/>
                  </a:lnTo>
                  <a:lnTo>
                    <a:pt x="847724" y="423862"/>
                  </a:lnTo>
                  <a:lnTo>
                    <a:pt x="844873" y="374431"/>
                  </a:lnTo>
                  <a:lnTo>
                    <a:pt x="836530" y="326674"/>
                  </a:lnTo>
                  <a:lnTo>
                    <a:pt x="823014" y="280911"/>
                  </a:lnTo>
                  <a:lnTo>
                    <a:pt x="804643" y="237458"/>
                  </a:lnTo>
                  <a:lnTo>
                    <a:pt x="781734" y="196634"/>
                  </a:lnTo>
                  <a:lnTo>
                    <a:pt x="754607" y="158758"/>
                  </a:lnTo>
                  <a:lnTo>
                    <a:pt x="723578" y="124146"/>
                  </a:lnTo>
                  <a:lnTo>
                    <a:pt x="688966" y="93117"/>
                  </a:lnTo>
                  <a:lnTo>
                    <a:pt x="651090" y="65990"/>
                  </a:lnTo>
                  <a:lnTo>
                    <a:pt x="610266" y="43081"/>
                  </a:lnTo>
                  <a:lnTo>
                    <a:pt x="566813" y="24710"/>
                  </a:lnTo>
                  <a:lnTo>
                    <a:pt x="521050" y="11194"/>
                  </a:lnTo>
                  <a:lnTo>
                    <a:pt x="473293" y="2851"/>
                  </a:lnTo>
                  <a:lnTo>
                    <a:pt x="423862" y="0"/>
                  </a:lnTo>
                </a:path>
              </a:pathLst>
            </a:custGeom>
            <a:ln w="57059">
              <a:solidFill>
                <a:srgbClr val="FF904D"/>
              </a:solidFill>
            </a:ln>
          </p:spPr>
          <p:txBody>
            <a:bodyPr wrap="square" lIns="0" tIns="0" rIns="0" bIns="0" rtlCol="0"/>
            <a:lstStyle/>
            <a:p>
              <a:endParaRPr sz="1588"/>
            </a:p>
          </p:txBody>
        </p:sp>
      </p:grpSp>
      <p:grpSp>
        <p:nvGrpSpPr>
          <p:cNvPr id="26" name="object 26"/>
          <p:cNvGrpSpPr/>
          <p:nvPr/>
        </p:nvGrpSpPr>
        <p:grpSpPr>
          <a:xfrm>
            <a:off x="7354901" y="1751864"/>
            <a:ext cx="798419" cy="798419"/>
            <a:chOff x="6455954" y="1985445"/>
            <a:chExt cx="904875" cy="904875"/>
          </a:xfrm>
        </p:grpSpPr>
        <p:sp>
          <p:nvSpPr>
            <p:cNvPr id="27" name="object 27"/>
            <p:cNvSpPr/>
            <p:nvPr/>
          </p:nvSpPr>
          <p:spPr>
            <a:xfrm>
              <a:off x="6484484" y="2013975"/>
              <a:ext cx="849630" cy="849630"/>
            </a:xfrm>
            <a:custGeom>
              <a:avLst/>
              <a:gdLst/>
              <a:ahLst/>
              <a:cxnLst/>
              <a:rect l="l" t="t" r="r" b="b"/>
              <a:pathLst>
                <a:path w="849629" h="849630">
                  <a:moveTo>
                    <a:pt x="424552" y="849105"/>
                  </a:moveTo>
                  <a:lnTo>
                    <a:pt x="378293" y="846614"/>
                  </a:lnTo>
                  <a:lnTo>
                    <a:pt x="333476" y="839313"/>
                  </a:lnTo>
                  <a:lnTo>
                    <a:pt x="290361" y="827461"/>
                  </a:lnTo>
                  <a:lnTo>
                    <a:pt x="249207" y="811317"/>
                  </a:lnTo>
                  <a:lnTo>
                    <a:pt x="210272" y="791141"/>
                  </a:lnTo>
                  <a:lnTo>
                    <a:pt x="173817" y="767191"/>
                  </a:lnTo>
                  <a:lnTo>
                    <a:pt x="140099" y="739726"/>
                  </a:lnTo>
                  <a:lnTo>
                    <a:pt x="109379" y="709005"/>
                  </a:lnTo>
                  <a:lnTo>
                    <a:pt x="81914" y="675287"/>
                  </a:lnTo>
                  <a:lnTo>
                    <a:pt x="57963" y="638832"/>
                  </a:lnTo>
                  <a:lnTo>
                    <a:pt x="37787" y="599898"/>
                  </a:lnTo>
                  <a:lnTo>
                    <a:pt x="21643" y="558744"/>
                  </a:lnTo>
                  <a:lnTo>
                    <a:pt x="9792" y="515629"/>
                  </a:lnTo>
                  <a:lnTo>
                    <a:pt x="2491" y="470812"/>
                  </a:lnTo>
                  <a:lnTo>
                    <a:pt x="0" y="424552"/>
                  </a:lnTo>
                  <a:lnTo>
                    <a:pt x="2491" y="378293"/>
                  </a:lnTo>
                  <a:lnTo>
                    <a:pt x="9792" y="333476"/>
                  </a:lnTo>
                  <a:lnTo>
                    <a:pt x="21643" y="290361"/>
                  </a:lnTo>
                  <a:lnTo>
                    <a:pt x="37787" y="249207"/>
                  </a:lnTo>
                  <a:lnTo>
                    <a:pt x="57963" y="210272"/>
                  </a:lnTo>
                  <a:lnTo>
                    <a:pt x="81914" y="173817"/>
                  </a:lnTo>
                  <a:lnTo>
                    <a:pt x="109379" y="140099"/>
                  </a:lnTo>
                  <a:lnTo>
                    <a:pt x="140099" y="109378"/>
                  </a:lnTo>
                  <a:lnTo>
                    <a:pt x="173817" y="81914"/>
                  </a:lnTo>
                  <a:lnTo>
                    <a:pt x="210272" y="57963"/>
                  </a:lnTo>
                  <a:lnTo>
                    <a:pt x="249207" y="37787"/>
                  </a:lnTo>
                  <a:lnTo>
                    <a:pt x="290361" y="21643"/>
                  </a:lnTo>
                  <a:lnTo>
                    <a:pt x="333476" y="9792"/>
                  </a:lnTo>
                  <a:lnTo>
                    <a:pt x="378293" y="2491"/>
                  </a:lnTo>
                  <a:lnTo>
                    <a:pt x="424552" y="0"/>
                  </a:lnTo>
                  <a:lnTo>
                    <a:pt x="470812" y="2491"/>
                  </a:lnTo>
                  <a:lnTo>
                    <a:pt x="515629" y="9792"/>
                  </a:lnTo>
                  <a:lnTo>
                    <a:pt x="558744" y="21643"/>
                  </a:lnTo>
                  <a:lnTo>
                    <a:pt x="599898" y="37787"/>
                  </a:lnTo>
                  <a:lnTo>
                    <a:pt x="638832" y="57963"/>
                  </a:lnTo>
                  <a:lnTo>
                    <a:pt x="675287" y="81914"/>
                  </a:lnTo>
                  <a:lnTo>
                    <a:pt x="709005" y="109378"/>
                  </a:lnTo>
                  <a:lnTo>
                    <a:pt x="739726" y="140099"/>
                  </a:lnTo>
                  <a:lnTo>
                    <a:pt x="767191" y="173817"/>
                  </a:lnTo>
                  <a:lnTo>
                    <a:pt x="791141" y="210272"/>
                  </a:lnTo>
                  <a:lnTo>
                    <a:pt x="811317" y="249207"/>
                  </a:lnTo>
                  <a:lnTo>
                    <a:pt x="827461" y="290361"/>
                  </a:lnTo>
                  <a:lnTo>
                    <a:pt x="839312" y="333476"/>
                  </a:lnTo>
                  <a:lnTo>
                    <a:pt x="846613" y="378293"/>
                  </a:lnTo>
                  <a:lnTo>
                    <a:pt x="849105" y="424552"/>
                  </a:lnTo>
                  <a:lnTo>
                    <a:pt x="846613" y="470812"/>
                  </a:lnTo>
                  <a:lnTo>
                    <a:pt x="839312" y="515629"/>
                  </a:lnTo>
                  <a:lnTo>
                    <a:pt x="827461" y="558744"/>
                  </a:lnTo>
                  <a:lnTo>
                    <a:pt x="811317" y="599898"/>
                  </a:lnTo>
                  <a:lnTo>
                    <a:pt x="791141" y="638832"/>
                  </a:lnTo>
                  <a:lnTo>
                    <a:pt x="767191" y="675287"/>
                  </a:lnTo>
                  <a:lnTo>
                    <a:pt x="739726" y="709005"/>
                  </a:lnTo>
                  <a:lnTo>
                    <a:pt x="709005" y="739726"/>
                  </a:lnTo>
                  <a:lnTo>
                    <a:pt x="675287" y="767191"/>
                  </a:lnTo>
                  <a:lnTo>
                    <a:pt x="638832" y="791141"/>
                  </a:lnTo>
                  <a:lnTo>
                    <a:pt x="599898" y="811317"/>
                  </a:lnTo>
                  <a:lnTo>
                    <a:pt x="558744" y="827461"/>
                  </a:lnTo>
                  <a:lnTo>
                    <a:pt x="515629" y="839313"/>
                  </a:lnTo>
                  <a:lnTo>
                    <a:pt x="470812" y="846614"/>
                  </a:lnTo>
                  <a:lnTo>
                    <a:pt x="424552" y="849105"/>
                  </a:lnTo>
                  <a:close/>
                </a:path>
              </a:pathLst>
            </a:custGeom>
            <a:solidFill>
              <a:srgbClr val="F5F1EC"/>
            </a:solidFill>
          </p:spPr>
          <p:txBody>
            <a:bodyPr wrap="square" lIns="0" tIns="0" rIns="0" bIns="0" rtlCol="0"/>
            <a:lstStyle/>
            <a:p>
              <a:endParaRPr sz="1588"/>
            </a:p>
          </p:txBody>
        </p:sp>
        <p:sp>
          <p:nvSpPr>
            <p:cNvPr id="28" name="object 28"/>
            <p:cNvSpPr/>
            <p:nvPr/>
          </p:nvSpPr>
          <p:spPr>
            <a:xfrm>
              <a:off x="6484484" y="2013975"/>
              <a:ext cx="847725" cy="847725"/>
            </a:xfrm>
            <a:custGeom>
              <a:avLst/>
              <a:gdLst/>
              <a:ahLst/>
              <a:cxnLst/>
              <a:rect l="l" t="t" r="r" b="b"/>
              <a:pathLst>
                <a:path w="847725" h="847725">
                  <a:moveTo>
                    <a:pt x="423862" y="0"/>
                  </a:moveTo>
                  <a:lnTo>
                    <a:pt x="374431" y="2851"/>
                  </a:lnTo>
                  <a:lnTo>
                    <a:pt x="326674" y="11194"/>
                  </a:lnTo>
                  <a:lnTo>
                    <a:pt x="280911" y="24710"/>
                  </a:lnTo>
                  <a:lnTo>
                    <a:pt x="237458" y="43081"/>
                  </a:lnTo>
                  <a:lnTo>
                    <a:pt x="196634" y="65990"/>
                  </a:lnTo>
                  <a:lnTo>
                    <a:pt x="158758" y="93117"/>
                  </a:lnTo>
                  <a:lnTo>
                    <a:pt x="124146" y="124146"/>
                  </a:lnTo>
                  <a:lnTo>
                    <a:pt x="93117" y="158758"/>
                  </a:lnTo>
                  <a:lnTo>
                    <a:pt x="65990" y="196634"/>
                  </a:lnTo>
                  <a:lnTo>
                    <a:pt x="43081" y="237458"/>
                  </a:lnTo>
                  <a:lnTo>
                    <a:pt x="24710" y="280911"/>
                  </a:lnTo>
                  <a:lnTo>
                    <a:pt x="11194" y="326674"/>
                  </a:lnTo>
                  <a:lnTo>
                    <a:pt x="2851" y="374431"/>
                  </a:lnTo>
                  <a:lnTo>
                    <a:pt x="0" y="423862"/>
                  </a:lnTo>
                  <a:lnTo>
                    <a:pt x="2851" y="473293"/>
                  </a:lnTo>
                  <a:lnTo>
                    <a:pt x="11194" y="521050"/>
                  </a:lnTo>
                  <a:lnTo>
                    <a:pt x="24710" y="566813"/>
                  </a:lnTo>
                  <a:lnTo>
                    <a:pt x="43081" y="610266"/>
                  </a:lnTo>
                  <a:lnTo>
                    <a:pt x="65990" y="651090"/>
                  </a:lnTo>
                  <a:lnTo>
                    <a:pt x="93117" y="688966"/>
                  </a:lnTo>
                  <a:lnTo>
                    <a:pt x="124146" y="723578"/>
                  </a:lnTo>
                  <a:lnTo>
                    <a:pt x="158758" y="754607"/>
                  </a:lnTo>
                  <a:lnTo>
                    <a:pt x="196634" y="781734"/>
                  </a:lnTo>
                  <a:lnTo>
                    <a:pt x="237458" y="804643"/>
                  </a:lnTo>
                  <a:lnTo>
                    <a:pt x="280911" y="823014"/>
                  </a:lnTo>
                  <a:lnTo>
                    <a:pt x="326674" y="836530"/>
                  </a:lnTo>
                  <a:lnTo>
                    <a:pt x="374431" y="844873"/>
                  </a:lnTo>
                  <a:lnTo>
                    <a:pt x="423862" y="847724"/>
                  </a:lnTo>
                  <a:lnTo>
                    <a:pt x="473293" y="844873"/>
                  </a:lnTo>
                  <a:lnTo>
                    <a:pt x="521050" y="836530"/>
                  </a:lnTo>
                  <a:lnTo>
                    <a:pt x="566813" y="823014"/>
                  </a:lnTo>
                  <a:lnTo>
                    <a:pt x="610266" y="804643"/>
                  </a:lnTo>
                  <a:lnTo>
                    <a:pt x="651090" y="781734"/>
                  </a:lnTo>
                  <a:lnTo>
                    <a:pt x="688966" y="754607"/>
                  </a:lnTo>
                  <a:lnTo>
                    <a:pt x="723578" y="723578"/>
                  </a:lnTo>
                  <a:lnTo>
                    <a:pt x="754607" y="688966"/>
                  </a:lnTo>
                  <a:lnTo>
                    <a:pt x="781734" y="651090"/>
                  </a:lnTo>
                  <a:lnTo>
                    <a:pt x="804643" y="610266"/>
                  </a:lnTo>
                  <a:lnTo>
                    <a:pt x="823014" y="566813"/>
                  </a:lnTo>
                  <a:lnTo>
                    <a:pt x="836530" y="521050"/>
                  </a:lnTo>
                  <a:lnTo>
                    <a:pt x="844873" y="473293"/>
                  </a:lnTo>
                  <a:lnTo>
                    <a:pt x="847724" y="423862"/>
                  </a:lnTo>
                  <a:lnTo>
                    <a:pt x="844873" y="374431"/>
                  </a:lnTo>
                  <a:lnTo>
                    <a:pt x="836530" y="326674"/>
                  </a:lnTo>
                  <a:lnTo>
                    <a:pt x="823014" y="280911"/>
                  </a:lnTo>
                  <a:lnTo>
                    <a:pt x="804643" y="237458"/>
                  </a:lnTo>
                  <a:lnTo>
                    <a:pt x="781734" y="196634"/>
                  </a:lnTo>
                  <a:lnTo>
                    <a:pt x="754607" y="158758"/>
                  </a:lnTo>
                  <a:lnTo>
                    <a:pt x="723578" y="124146"/>
                  </a:lnTo>
                  <a:lnTo>
                    <a:pt x="688966" y="93117"/>
                  </a:lnTo>
                  <a:lnTo>
                    <a:pt x="651090" y="65990"/>
                  </a:lnTo>
                  <a:lnTo>
                    <a:pt x="610266" y="43081"/>
                  </a:lnTo>
                  <a:lnTo>
                    <a:pt x="566813" y="24710"/>
                  </a:lnTo>
                  <a:lnTo>
                    <a:pt x="521050" y="11194"/>
                  </a:lnTo>
                  <a:lnTo>
                    <a:pt x="473293" y="2851"/>
                  </a:lnTo>
                  <a:lnTo>
                    <a:pt x="423862" y="0"/>
                  </a:lnTo>
                </a:path>
              </a:pathLst>
            </a:custGeom>
            <a:ln w="57059">
              <a:solidFill>
                <a:srgbClr val="FB6B42"/>
              </a:solidFill>
            </a:ln>
          </p:spPr>
          <p:txBody>
            <a:bodyPr wrap="square" lIns="0" tIns="0" rIns="0" bIns="0" rtlCol="0"/>
            <a:lstStyle/>
            <a:p>
              <a:endParaRPr sz="1588"/>
            </a:p>
          </p:txBody>
        </p:sp>
      </p:grpSp>
      <p:grpSp>
        <p:nvGrpSpPr>
          <p:cNvPr id="29" name="object 29"/>
          <p:cNvGrpSpPr/>
          <p:nvPr/>
        </p:nvGrpSpPr>
        <p:grpSpPr>
          <a:xfrm>
            <a:off x="9011884" y="1751864"/>
            <a:ext cx="798419" cy="798419"/>
            <a:chOff x="8333868" y="1985445"/>
            <a:chExt cx="904875" cy="904875"/>
          </a:xfrm>
        </p:grpSpPr>
        <p:sp>
          <p:nvSpPr>
            <p:cNvPr id="30" name="object 30"/>
            <p:cNvSpPr/>
            <p:nvPr/>
          </p:nvSpPr>
          <p:spPr>
            <a:xfrm>
              <a:off x="8362399" y="2013975"/>
              <a:ext cx="849630" cy="849630"/>
            </a:xfrm>
            <a:custGeom>
              <a:avLst/>
              <a:gdLst/>
              <a:ahLst/>
              <a:cxnLst/>
              <a:rect l="l" t="t" r="r" b="b"/>
              <a:pathLst>
                <a:path w="849629" h="849630">
                  <a:moveTo>
                    <a:pt x="424552" y="849105"/>
                  </a:moveTo>
                  <a:lnTo>
                    <a:pt x="378292" y="846614"/>
                  </a:lnTo>
                  <a:lnTo>
                    <a:pt x="333475" y="839313"/>
                  </a:lnTo>
                  <a:lnTo>
                    <a:pt x="290361" y="827461"/>
                  </a:lnTo>
                  <a:lnTo>
                    <a:pt x="249206" y="811317"/>
                  </a:lnTo>
                  <a:lnTo>
                    <a:pt x="210272" y="791141"/>
                  </a:lnTo>
                  <a:lnTo>
                    <a:pt x="173817" y="767191"/>
                  </a:lnTo>
                  <a:lnTo>
                    <a:pt x="140099" y="739726"/>
                  </a:lnTo>
                  <a:lnTo>
                    <a:pt x="109378" y="709005"/>
                  </a:lnTo>
                  <a:lnTo>
                    <a:pt x="81914" y="675287"/>
                  </a:lnTo>
                  <a:lnTo>
                    <a:pt x="57963" y="638832"/>
                  </a:lnTo>
                  <a:lnTo>
                    <a:pt x="37787" y="599898"/>
                  </a:lnTo>
                  <a:lnTo>
                    <a:pt x="21643" y="558744"/>
                  </a:lnTo>
                  <a:lnTo>
                    <a:pt x="9792" y="515629"/>
                  </a:lnTo>
                  <a:lnTo>
                    <a:pt x="2491" y="470812"/>
                  </a:lnTo>
                  <a:lnTo>
                    <a:pt x="0" y="424552"/>
                  </a:lnTo>
                  <a:lnTo>
                    <a:pt x="2491" y="378293"/>
                  </a:lnTo>
                  <a:lnTo>
                    <a:pt x="9792" y="333476"/>
                  </a:lnTo>
                  <a:lnTo>
                    <a:pt x="21643" y="290361"/>
                  </a:lnTo>
                  <a:lnTo>
                    <a:pt x="37787" y="249207"/>
                  </a:lnTo>
                  <a:lnTo>
                    <a:pt x="57963" y="210272"/>
                  </a:lnTo>
                  <a:lnTo>
                    <a:pt x="81914" y="173817"/>
                  </a:lnTo>
                  <a:lnTo>
                    <a:pt x="109378" y="140099"/>
                  </a:lnTo>
                  <a:lnTo>
                    <a:pt x="140099" y="109378"/>
                  </a:lnTo>
                  <a:lnTo>
                    <a:pt x="173817" y="81914"/>
                  </a:lnTo>
                  <a:lnTo>
                    <a:pt x="210272" y="57963"/>
                  </a:lnTo>
                  <a:lnTo>
                    <a:pt x="249206" y="37787"/>
                  </a:lnTo>
                  <a:lnTo>
                    <a:pt x="290361" y="21643"/>
                  </a:lnTo>
                  <a:lnTo>
                    <a:pt x="333475" y="9792"/>
                  </a:lnTo>
                  <a:lnTo>
                    <a:pt x="378292" y="2491"/>
                  </a:lnTo>
                  <a:lnTo>
                    <a:pt x="424552" y="0"/>
                  </a:lnTo>
                  <a:lnTo>
                    <a:pt x="470812" y="2491"/>
                  </a:lnTo>
                  <a:lnTo>
                    <a:pt x="515628" y="9792"/>
                  </a:lnTo>
                  <a:lnTo>
                    <a:pt x="558743" y="21643"/>
                  </a:lnTo>
                  <a:lnTo>
                    <a:pt x="599898" y="37787"/>
                  </a:lnTo>
                  <a:lnTo>
                    <a:pt x="638832" y="57963"/>
                  </a:lnTo>
                  <a:lnTo>
                    <a:pt x="675287" y="81914"/>
                  </a:lnTo>
                  <a:lnTo>
                    <a:pt x="709005" y="109378"/>
                  </a:lnTo>
                  <a:lnTo>
                    <a:pt x="739726" y="140099"/>
                  </a:lnTo>
                  <a:lnTo>
                    <a:pt x="767191" y="173817"/>
                  </a:lnTo>
                  <a:lnTo>
                    <a:pt x="791141" y="210272"/>
                  </a:lnTo>
                  <a:lnTo>
                    <a:pt x="811317" y="249207"/>
                  </a:lnTo>
                  <a:lnTo>
                    <a:pt x="827461" y="290361"/>
                  </a:lnTo>
                  <a:lnTo>
                    <a:pt x="839313" y="333476"/>
                  </a:lnTo>
                  <a:lnTo>
                    <a:pt x="846614" y="378293"/>
                  </a:lnTo>
                  <a:lnTo>
                    <a:pt x="849105" y="424552"/>
                  </a:lnTo>
                  <a:lnTo>
                    <a:pt x="846614" y="470812"/>
                  </a:lnTo>
                  <a:lnTo>
                    <a:pt x="839313" y="515629"/>
                  </a:lnTo>
                  <a:lnTo>
                    <a:pt x="827461" y="558744"/>
                  </a:lnTo>
                  <a:lnTo>
                    <a:pt x="811317" y="599898"/>
                  </a:lnTo>
                  <a:lnTo>
                    <a:pt x="791141" y="638832"/>
                  </a:lnTo>
                  <a:lnTo>
                    <a:pt x="767191" y="675287"/>
                  </a:lnTo>
                  <a:lnTo>
                    <a:pt x="739726" y="709005"/>
                  </a:lnTo>
                  <a:lnTo>
                    <a:pt x="709005" y="739726"/>
                  </a:lnTo>
                  <a:lnTo>
                    <a:pt x="675287" y="767191"/>
                  </a:lnTo>
                  <a:lnTo>
                    <a:pt x="638832" y="791141"/>
                  </a:lnTo>
                  <a:lnTo>
                    <a:pt x="599898" y="811317"/>
                  </a:lnTo>
                  <a:lnTo>
                    <a:pt x="558743" y="827461"/>
                  </a:lnTo>
                  <a:lnTo>
                    <a:pt x="515628" y="839313"/>
                  </a:lnTo>
                  <a:lnTo>
                    <a:pt x="470812" y="846614"/>
                  </a:lnTo>
                  <a:lnTo>
                    <a:pt x="424552" y="849105"/>
                  </a:lnTo>
                  <a:close/>
                </a:path>
              </a:pathLst>
            </a:custGeom>
            <a:solidFill>
              <a:srgbClr val="F5F1EC"/>
            </a:solidFill>
          </p:spPr>
          <p:txBody>
            <a:bodyPr wrap="square" lIns="0" tIns="0" rIns="0" bIns="0" rtlCol="0"/>
            <a:lstStyle/>
            <a:p>
              <a:endParaRPr sz="1588"/>
            </a:p>
          </p:txBody>
        </p:sp>
        <p:sp>
          <p:nvSpPr>
            <p:cNvPr id="31" name="object 31"/>
            <p:cNvSpPr/>
            <p:nvPr/>
          </p:nvSpPr>
          <p:spPr>
            <a:xfrm>
              <a:off x="8362398" y="2013975"/>
              <a:ext cx="847725" cy="847725"/>
            </a:xfrm>
            <a:custGeom>
              <a:avLst/>
              <a:gdLst/>
              <a:ahLst/>
              <a:cxnLst/>
              <a:rect l="l" t="t" r="r" b="b"/>
              <a:pathLst>
                <a:path w="847725" h="847725">
                  <a:moveTo>
                    <a:pt x="423862" y="0"/>
                  </a:moveTo>
                  <a:lnTo>
                    <a:pt x="374431" y="2851"/>
                  </a:lnTo>
                  <a:lnTo>
                    <a:pt x="326674" y="11194"/>
                  </a:lnTo>
                  <a:lnTo>
                    <a:pt x="280911" y="24710"/>
                  </a:lnTo>
                  <a:lnTo>
                    <a:pt x="237458" y="43081"/>
                  </a:lnTo>
                  <a:lnTo>
                    <a:pt x="196634" y="65990"/>
                  </a:lnTo>
                  <a:lnTo>
                    <a:pt x="158758" y="93117"/>
                  </a:lnTo>
                  <a:lnTo>
                    <a:pt x="124146" y="124146"/>
                  </a:lnTo>
                  <a:lnTo>
                    <a:pt x="93117" y="158758"/>
                  </a:lnTo>
                  <a:lnTo>
                    <a:pt x="65990" y="196634"/>
                  </a:lnTo>
                  <a:lnTo>
                    <a:pt x="43081" y="237458"/>
                  </a:lnTo>
                  <a:lnTo>
                    <a:pt x="24710" y="280911"/>
                  </a:lnTo>
                  <a:lnTo>
                    <a:pt x="11194" y="326674"/>
                  </a:lnTo>
                  <a:lnTo>
                    <a:pt x="2851" y="374431"/>
                  </a:lnTo>
                  <a:lnTo>
                    <a:pt x="0" y="423862"/>
                  </a:lnTo>
                  <a:lnTo>
                    <a:pt x="2851" y="473293"/>
                  </a:lnTo>
                  <a:lnTo>
                    <a:pt x="11194" y="521050"/>
                  </a:lnTo>
                  <a:lnTo>
                    <a:pt x="24710" y="566813"/>
                  </a:lnTo>
                  <a:lnTo>
                    <a:pt x="43081" y="610266"/>
                  </a:lnTo>
                  <a:lnTo>
                    <a:pt x="65990" y="651090"/>
                  </a:lnTo>
                  <a:lnTo>
                    <a:pt x="93117" y="688966"/>
                  </a:lnTo>
                  <a:lnTo>
                    <a:pt x="124146" y="723578"/>
                  </a:lnTo>
                  <a:lnTo>
                    <a:pt x="158758" y="754607"/>
                  </a:lnTo>
                  <a:lnTo>
                    <a:pt x="196634" y="781734"/>
                  </a:lnTo>
                  <a:lnTo>
                    <a:pt x="237458" y="804643"/>
                  </a:lnTo>
                  <a:lnTo>
                    <a:pt x="280911" y="823014"/>
                  </a:lnTo>
                  <a:lnTo>
                    <a:pt x="326674" y="836530"/>
                  </a:lnTo>
                  <a:lnTo>
                    <a:pt x="374431" y="844873"/>
                  </a:lnTo>
                  <a:lnTo>
                    <a:pt x="423862" y="847724"/>
                  </a:lnTo>
                  <a:lnTo>
                    <a:pt x="473293" y="844873"/>
                  </a:lnTo>
                  <a:lnTo>
                    <a:pt x="521050" y="836530"/>
                  </a:lnTo>
                  <a:lnTo>
                    <a:pt x="566813" y="823014"/>
                  </a:lnTo>
                  <a:lnTo>
                    <a:pt x="610266" y="804643"/>
                  </a:lnTo>
                  <a:lnTo>
                    <a:pt x="651090" y="781734"/>
                  </a:lnTo>
                  <a:lnTo>
                    <a:pt x="688966" y="754607"/>
                  </a:lnTo>
                  <a:lnTo>
                    <a:pt x="723578" y="723578"/>
                  </a:lnTo>
                  <a:lnTo>
                    <a:pt x="754607" y="688966"/>
                  </a:lnTo>
                  <a:lnTo>
                    <a:pt x="781734" y="651090"/>
                  </a:lnTo>
                  <a:lnTo>
                    <a:pt x="804643" y="610266"/>
                  </a:lnTo>
                  <a:lnTo>
                    <a:pt x="823014" y="566813"/>
                  </a:lnTo>
                  <a:lnTo>
                    <a:pt x="836530" y="521050"/>
                  </a:lnTo>
                  <a:lnTo>
                    <a:pt x="844873" y="473293"/>
                  </a:lnTo>
                  <a:lnTo>
                    <a:pt x="847724" y="423862"/>
                  </a:lnTo>
                  <a:lnTo>
                    <a:pt x="844873" y="374431"/>
                  </a:lnTo>
                  <a:lnTo>
                    <a:pt x="836530" y="326674"/>
                  </a:lnTo>
                  <a:lnTo>
                    <a:pt x="823014" y="280911"/>
                  </a:lnTo>
                  <a:lnTo>
                    <a:pt x="804643" y="237458"/>
                  </a:lnTo>
                  <a:lnTo>
                    <a:pt x="781734" y="196634"/>
                  </a:lnTo>
                  <a:lnTo>
                    <a:pt x="754607" y="158758"/>
                  </a:lnTo>
                  <a:lnTo>
                    <a:pt x="723578" y="124146"/>
                  </a:lnTo>
                  <a:lnTo>
                    <a:pt x="688966" y="93117"/>
                  </a:lnTo>
                  <a:lnTo>
                    <a:pt x="651090" y="65990"/>
                  </a:lnTo>
                  <a:lnTo>
                    <a:pt x="610266" y="43081"/>
                  </a:lnTo>
                  <a:lnTo>
                    <a:pt x="566813" y="24710"/>
                  </a:lnTo>
                  <a:lnTo>
                    <a:pt x="521050" y="11194"/>
                  </a:lnTo>
                  <a:lnTo>
                    <a:pt x="473293" y="2851"/>
                  </a:lnTo>
                  <a:lnTo>
                    <a:pt x="423862" y="0"/>
                  </a:lnTo>
                </a:path>
              </a:pathLst>
            </a:custGeom>
            <a:ln w="57059">
              <a:solidFill>
                <a:srgbClr val="FAC440"/>
              </a:solidFill>
            </a:ln>
          </p:spPr>
          <p:txBody>
            <a:bodyPr wrap="square" lIns="0" tIns="0" rIns="0" bIns="0" rtlCol="0"/>
            <a:lstStyle/>
            <a:p>
              <a:endParaRPr sz="1588"/>
            </a:p>
          </p:txBody>
        </p:sp>
      </p:grpSp>
      <p:sp>
        <p:nvSpPr>
          <p:cNvPr id="32" name="object 32"/>
          <p:cNvSpPr/>
          <p:nvPr/>
        </p:nvSpPr>
        <p:spPr>
          <a:xfrm>
            <a:off x="1658471" y="6356139"/>
            <a:ext cx="8875059" cy="502024"/>
          </a:xfrm>
          <a:custGeom>
            <a:avLst/>
            <a:gdLst/>
            <a:ahLst/>
            <a:cxnLst/>
            <a:rect l="l" t="t" r="r" b="b"/>
            <a:pathLst>
              <a:path w="10058400" h="568959">
                <a:moveTo>
                  <a:pt x="10058400" y="568774"/>
                </a:moveTo>
                <a:lnTo>
                  <a:pt x="0" y="568774"/>
                </a:lnTo>
                <a:lnTo>
                  <a:pt x="0" y="0"/>
                </a:lnTo>
                <a:lnTo>
                  <a:pt x="10058400" y="0"/>
                </a:lnTo>
                <a:lnTo>
                  <a:pt x="10058400" y="568774"/>
                </a:lnTo>
                <a:close/>
              </a:path>
            </a:pathLst>
          </a:custGeom>
          <a:solidFill>
            <a:srgbClr val="004553"/>
          </a:solidFill>
        </p:spPr>
        <p:txBody>
          <a:bodyPr wrap="square" lIns="0" tIns="0" rIns="0" bIns="0" rtlCol="0"/>
          <a:lstStyle/>
          <a:p>
            <a:endParaRPr sz="1588"/>
          </a:p>
        </p:txBody>
      </p:sp>
      <p:sp>
        <p:nvSpPr>
          <p:cNvPr id="33" name="object 33"/>
          <p:cNvSpPr/>
          <p:nvPr/>
        </p:nvSpPr>
        <p:spPr>
          <a:xfrm>
            <a:off x="2536508" y="1972592"/>
            <a:ext cx="482413" cy="357468"/>
          </a:xfrm>
          <a:custGeom>
            <a:avLst/>
            <a:gdLst/>
            <a:ahLst/>
            <a:cxnLst/>
            <a:rect l="l" t="t" r="r" b="b"/>
            <a:pathLst>
              <a:path w="546735" h="405130">
                <a:moveTo>
                  <a:pt x="125768" y="121843"/>
                </a:moveTo>
                <a:lnTo>
                  <a:pt x="123825" y="119900"/>
                </a:lnTo>
                <a:lnTo>
                  <a:pt x="52285" y="119900"/>
                </a:lnTo>
                <a:lnTo>
                  <a:pt x="50342" y="121843"/>
                </a:lnTo>
                <a:lnTo>
                  <a:pt x="50342" y="126644"/>
                </a:lnTo>
                <a:lnTo>
                  <a:pt x="52285" y="128574"/>
                </a:lnTo>
                <a:lnTo>
                  <a:pt x="121424" y="128574"/>
                </a:lnTo>
                <a:lnTo>
                  <a:pt x="123825" y="128574"/>
                </a:lnTo>
                <a:lnTo>
                  <a:pt x="125768" y="126644"/>
                </a:lnTo>
                <a:lnTo>
                  <a:pt x="125768" y="121843"/>
                </a:lnTo>
                <a:close/>
              </a:path>
              <a:path w="546735" h="405130">
                <a:moveTo>
                  <a:pt x="135750" y="186804"/>
                </a:moveTo>
                <a:lnTo>
                  <a:pt x="133807" y="184861"/>
                </a:lnTo>
                <a:lnTo>
                  <a:pt x="28282" y="184861"/>
                </a:lnTo>
                <a:lnTo>
                  <a:pt x="26339" y="186804"/>
                </a:lnTo>
                <a:lnTo>
                  <a:pt x="26339" y="189204"/>
                </a:lnTo>
                <a:lnTo>
                  <a:pt x="26339" y="191604"/>
                </a:lnTo>
                <a:lnTo>
                  <a:pt x="28282" y="193548"/>
                </a:lnTo>
                <a:lnTo>
                  <a:pt x="133807" y="193548"/>
                </a:lnTo>
                <a:lnTo>
                  <a:pt x="135750" y="191604"/>
                </a:lnTo>
                <a:lnTo>
                  <a:pt x="135750" y="186804"/>
                </a:lnTo>
                <a:close/>
              </a:path>
              <a:path w="546735" h="405130">
                <a:moveTo>
                  <a:pt x="262813" y="293611"/>
                </a:moveTo>
                <a:lnTo>
                  <a:pt x="260870" y="291668"/>
                </a:lnTo>
                <a:lnTo>
                  <a:pt x="258483" y="291668"/>
                </a:lnTo>
                <a:lnTo>
                  <a:pt x="256082" y="291668"/>
                </a:lnTo>
                <a:lnTo>
                  <a:pt x="254139" y="293611"/>
                </a:lnTo>
                <a:lnTo>
                  <a:pt x="254139" y="332486"/>
                </a:lnTo>
                <a:lnTo>
                  <a:pt x="197777" y="284873"/>
                </a:lnTo>
                <a:lnTo>
                  <a:pt x="196786" y="284505"/>
                </a:lnTo>
                <a:lnTo>
                  <a:pt x="32207" y="284505"/>
                </a:lnTo>
                <a:lnTo>
                  <a:pt x="23050" y="282651"/>
                </a:lnTo>
                <a:lnTo>
                  <a:pt x="15582" y="277622"/>
                </a:lnTo>
                <a:lnTo>
                  <a:pt x="10528" y="270154"/>
                </a:lnTo>
                <a:lnTo>
                  <a:pt x="8686" y="261023"/>
                </a:lnTo>
                <a:lnTo>
                  <a:pt x="8686" y="95719"/>
                </a:lnTo>
                <a:lnTo>
                  <a:pt x="10528" y="86601"/>
                </a:lnTo>
                <a:lnTo>
                  <a:pt x="15582" y="79133"/>
                </a:lnTo>
                <a:lnTo>
                  <a:pt x="23050" y="74091"/>
                </a:lnTo>
                <a:lnTo>
                  <a:pt x="32207" y="72250"/>
                </a:lnTo>
                <a:lnTo>
                  <a:pt x="160324" y="72250"/>
                </a:lnTo>
                <a:lnTo>
                  <a:pt x="162267" y="70307"/>
                </a:lnTo>
                <a:lnTo>
                  <a:pt x="162267" y="65506"/>
                </a:lnTo>
                <a:lnTo>
                  <a:pt x="160324" y="63563"/>
                </a:lnTo>
                <a:lnTo>
                  <a:pt x="32207" y="63563"/>
                </a:lnTo>
                <a:lnTo>
                  <a:pt x="19685" y="66103"/>
                </a:lnTo>
                <a:lnTo>
                  <a:pt x="9448" y="72999"/>
                </a:lnTo>
                <a:lnTo>
                  <a:pt x="2540" y="83223"/>
                </a:lnTo>
                <a:lnTo>
                  <a:pt x="0" y="95719"/>
                </a:lnTo>
                <a:lnTo>
                  <a:pt x="0" y="261023"/>
                </a:lnTo>
                <a:lnTo>
                  <a:pt x="2540" y="273532"/>
                </a:lnTo>
                <a:lnTo>
                  <a:pt x="9448" y="283756"/>
                </a:lnTo>
                <a:lnTo>
                  <a:pt x="19685" y="290652"/>
                </a:lnTo>
                <a:lnTo>
                  <a:pt x="32207" y="293179"/>
                </a:lnTo>
                <a:lnTo>
                  <a:pt x="194183" y="293179"/>
                </a:lnTo>
                <a:lnTo>
                  <a:pt x="256476" y="345821"/>
                </a:lnTo>
                <a:lnTo>
                  <a:pt x="257467" y="346176"/>
                </a:lnTo>
                <a:lnTo>
                  <a:pt x="259092" y="346176"/>
                </a:lnTo>
                <a:lnTo>
                  <a:pt x="259727" y="346036"/>
                </a:lnTo>
                <a:lnTo>
                  <a:pt x="261835" y="345059"/>
                </a:lnTo>
                <a:lnTo>
                  <a:pt x="262813" y="343522"/>
                </a:lnTo>
                <a:lnTo>
                  <a:pt x="262813" y="293611"/>
                </a:lnTo>
                <a:close/>
              </a:path>
              <a:path w="546735" h="405130">
                <a:moveTo>
                  <a:pt x="402386" y="149796"/>
                </a:moveTo>
                <a:lnTo>
                  <a:pt x="400443" y="147853"/>
                </a:lnTo>
                <a:lnTo>
                  <a:pt x="395643" y="147853"/>
                </a:lnTo>
                <a:lnTo>
                  <a:pt x="393700" y="149796"/>
                </a:lnTo>
                <a:lnTo>
                  <a:pt x="393700" y="152196"/>
                </a:lnTo>
                <a:lnTo>
                  <a:pt x="384213" y="199059"/>
                </a:lnTo>
                <a:lnTo>
                  <a:pt x="358368" y="237363"/>
                </a:lnTo>
                <a:lnTo>
                  <a:pt x="320052" y="263220"/>
                </a:lnTo>
                <a:lnTo>
                  <a:pt x="273189" y="272707"/>
                </a:lnTo>
                <a:lnTo>
                  <a:pt x="226326" y="263220"/>
                </a:lnTo>
                <a:lnTo>
                  <a:pt x="188010" y="237363"/>
                </a:lnTo>
                <a:lnTo>
                  <a:pt x="162153" y="199059"/>
                </a:lnTo>
                <a:lnTo>
                  <a:pt x="152679" y="152196"/>
                </a:lnTo>
                <a:lnTo>
                  <a:pt x="162153" y="105321"/>
                </a:lnTo>
                <a:lnTo>
                  <a:pt x="188010" y="67005"/>
                </a:lnTo>
                <a:lnTo>
                  <a:pt x="226326" y="41160"/>
                </a:lnTo>
                <a:lnTo>
                  <a:pt x="273189" y="31673"/>
                </a:lnTo>
                <a:lnTo>
                  <a:pt x="296354" y="33896"/>
                </a:lnTo>
                <a:lnTo>
                  <a:pt x="338747" y="51028"/>
                </a:lnTo>
                <a:lnTo>
                  <a:pt x="371817" y="89966"/>
                </a:lnTo>
                <a:lnTo>
                  <a:pt x="368503" y="143764"/>
                </a:lnTo>
                <a:lnTo>
                  <a:pt x="343839" y="180682"/>
                </a:lnTo>
                <a:lnTo>
                  <a:pt x="305701" y="169951"/>
                </a:lnTo>
                <a:lnTo>
                  <a:pt x="303568" y="82816"/>
                </a:lnTo>
                <a:lnTo>
                  <a:pt x="301625" y="80873"/>
                </a:lnTo>
                <a:lnTo>
                  <a:pt x="296837" y="80873"/>
                </a:lnTo>
                <a:lnTo>
                  <a:pt x="294881" y="82816"/>
                </a:lnTo>
                <a:lnTo>
                  <a:pt x="294881" y="101028"/>
                </a:lnTo>
                <a:lnTo>
                  <a:pt x="291045" y="95516"/>
                </a:lnTo>
                <a:lnTo>
                  <a:pt x="286118" y="91414"/>
                </a:lnTo>
                <a:lnTo>
                  <a:pt x="280200" y="89293"/>
                </a:lnTo>
                <a:lnTo>
                  <a:pt x="263004" y="88455"/>
                </a:lnTo>
                <a:lnTo>
                  <a:pt x="245859" y="96875"/>
                </a:lnTo>
                <a:lnTo>
                  <a:pt x="230568" y="113157"/>
                </a:lnTo>
                <a:lnTo>
                  <a:pt x="218986" y="135928"/>
                </a:lnTo>
                <a:lnTo>
                  <a:pt x="213639" y="160629"/>
                </a:lnTo>
                <a:lnTo>
                  <a:pt x="215214" y="182956"/>
                </a:lnTo>
                <a:lnTo>
                  <a:pt x="223126" y="200482"/>
                </a:lnTo>
                <a:lnTo>
                  <a:pt x="236791" y="210781"/>
                </a:lnTo>
                <a:lnTo>
                  <a:pt x="240004" y="211924"/>
                </a:lnTo>
                <a:lnTo>
                  <a:pt x="243306" y="212471"/>
                </a:lnTo>
                <a:lnTo>
                  <a:pt x="246646" y="212471"/>
                </a:lnTo>
                <a:lnTo>
                  <a:pt x="260731" y="209384"/>
                </a:lnTo>
                <a:lnTo>
                  <a:pt x="274332" y="200583"/>
                </a:lnTo>
                <a:lnTo>
                  <a:pt x="286473" y="186829"/>
                </a:lnTo>
                <a:lnTo>
                  <a:pt x="296202" y="168846"/>
                </a:lnTo>
                <a:lnTo>
                  <a:pt x="301028" y="179374"/>
                </a:lnTo>
                <a:lnTo>
                  <a:pt x="347484" y="188810"/>
                </a:lnTo>
                <a:lnTo>
                  <a:pt x="376631" y="146812"/>
                </a:lnTo>
                <a:lnTo>
                  <a:pt x="379945" y="86829"/>
                </a:lnTo>
                <a:lnTo>
                  <a:pt x="343458" y="43738"/>
                </a:lnTo>
                <a:lnTo>
                  <a:pt x="298030" y="25374"/>
                </a:lnTo>
                <a:lnTo>
                  <a:pt x="273189" y="22987"/>
                </a:lnTo>
                <a:lnTo>
                  <a:pt x="222948" y="33159"/>
                </a:lnTo>
                <a:lnTo>
                  <a:pt x="181876" y="60871"/>
                </a:lnTo>
                <a:lnTo>
                  <a:pt x="154165" y="101942"/>
                </a:lnTo>
                <a:lnTo>
                  <a:pt x="143992" y="152196"/>
                </a:lnTo>
                <a:lnTo>
                  <a:pt x="154165" y="202438"/>
                </a:lnTo>
                <a:lnTo>
                  <a:pt x="181876" y="243497"/>
                </a:lnTo>
                <a:lnTo>
                  <a:pt x="222948" y="271221"/>
                </a:lnTo>
                <a:lnTo>
                  <a:pt x="273189" y="281381"/>
                </a:lnTo>
                <a:lnTo>
                  <a:pt x="323430" y="271221"/>
                </a:lnTo>
                <a:lnTo>
                  <a:pt x="364502" y="243497"/>
                </a:lnTo>
                <a:lnTo>
                  <a:pt x="392214" y="202425"/>
                </a:lnTo>
                <a:lnTo>
                  <a:pt x="402386" y="152196"/>
                </a:lnTo>
                <a:lnTo>
                  <a:pt x="402386" y="149796"/>
                </a:lnTo>
                <a:close/>
              </a:path>
              <a:path w="546735" h="405130">
                <a:moveTo>
                  <a:pt x="546303" y="89331"/>
                </a:moveTo>
                <a:lnTo>
                  <a:pt x="536016" y="44983"/>
                </a:lnTo>
                <a:lnTo>
                  <a:pt x="503770" y="15125"/>
                </a:lnTo>
                <a:lnTo>
                  <a:pt x="466585" y="508"/>
                </a:lnTo>
                <a:lnTo>
                  <a:pt x="459308" y="0"/>
                </a:lnTo>
                <a:lnTo>
                  <a:pt x="451967" y="1054"/>
                </a:lnTo>
                <a:lnTo>
                  <a:pt x="407962" y="64465"/>
                </a:lnTo>
                <a:lnTo>
                  <a:pt x="406806" y="70154"/>
                </a:lnTo>
                <a:lnTo>
                  <a:pt x="406806" y="75895"/>
                </a:lnTo>
                <a:lnTo>
                  <a:pt x="408355" y="87147"/>
                </a:lnTo>
                <a:lnTo>
                  <a:pt x="412762" y="97091"/>
                </a:lnTo>
                <a:lnTo>
                  <a:pt x="419671" y="105143"/>
                </a:lnTo>
                <a:lnTo>
                  <a:pt x="428713" y="110718"/>
                </a:lnTo>
                <a:lnTo>
                  <a:pt x="436346" y="115531"/>
                </a:lnTo>
                <a:lnTo>
                  <a:pt x="441998" y="122567"/>
                </a:lnTo>
                <a:lnTo>
                  <a:pt x="445350" y="131292"/>
                </a:lnTo>
                <a:lnTo>
                  <a:pt x="446125" y="141211"/>
                </a:lnTo>
                <a:lnTo>
                  <a:pt x="444842" y="155511"/>
                </a:lnTo>
                <a:lnTo>
                  <a:pt x="430745" y="210362"/>
                </a:lnTo>
                <a:lnTo>
                  <a:pt x="411822" y="245300"/>
                </a:lnTo>
                <a:lnTo>
                  <a:pt x="387413" y="274840"/>
                </a:lnTo>
                <a:lnTo>
                  <a:pt x="368884" y="281292"/>
                </a:lnTo>
                <a:lnTo>
                  <a:pt x="365277" y="281292"/>
                </a:lnTo>
                <a:lnTo>
                  <a:pt x="361835" y="280619"/>
                </a:lnTo>
                <a:lnTo>
                  <a:pt x="358660" y="279285"/>
                </a:lnTo>
                <a:lnTo>
                  <a:pt x="344195" y="276733"/>
                </a:lnTo>
                <a:lnTo>
                  <a:pt x="308978" y="302679"/>
                </a:lnTo>
                <a:lnTo>
                  <a:pt x="291884" y="351421"/>
                </a:lnTo>
                <a:lnTo>
                  <a:pt x="294246" y="366407"/>
                </a:lnTo>
                <a:lnTo>
                  <a:pt x="301726" y="378955"/>
                </a:lnTo>
                <a:lnTo>
                  <a:pt x="313753" y="387413"/>
                </a:lnTo>
                <a:lnTo>
                  <a:pt x="351624" y="403136"/>
                </a:lnTo>
                <a:lnTo>
                  <a:pt x="359829" y="404736"/>
                </a:lnTo>
                <a:lnTo>
                  <a:pt x="368084" y="404736"/>
                </a:lnTo>
                <a:lnTo>
                  <a:pt x="426504" y="377685"/>
                </a:lnTo>
                <a:lnTo>
                  <a:pt x="454469" y="348564"/>
                </a:lnTo>
                <a:lnTo>
                  <a:pt x="484136" y="305231"/>
                </a:lnTo>
                <a:lnTo>
                  <a:pt x="513753" y="244856"/>
                </a:lnTo>
                <a:lnTo>
                  <a:pt x="535635" y="181292"/>
                </a:lnTo>
                <a:lnTo>
                  <a:pt x="545414" y="129705"/>
                </a:lnTo>
                <a:lnTo>
                  <a:pt x="546303" y="89331"/>
                </a:lnTo>
                <a:close/>
              </a:path>
            </a:pathLst>
          </a:custGeom>
          <a:solidFill>
            <a:srgbClr val="00539A"/>
          </a:solidFill>
        </p:spPr>
        <p:txBody>
          <a:bodyPr wrap="square" lIns="0" tIns="0" rIns="0" bIns="0" rtlCol="0"/>
          <a:lstStyle/>
          <a:p>
            <a:endParaRPr sz="1588"/>
          </a:p>
        </p:txBody>
      </p:sp>
      <p:sp>
        <p:nvSpPr>
          <p:cNvPr id="34" name="object 34"/>
          <p:cNvSpPr/>
          <p:nvPr/>
        </p:nvSpPr>
        <p:spPr>
          <a:xfrm>
            <a:off x="7463048" y="1928234"/>
            <a:ext cx="579904" cy="443753"/>
          </a:xfrm>
          <a:custGeom>
            <a:avLst/>
            <a:gdLst/>
            <a:ahLst/>
            <a:cxnLst/>
            <a:rect l="l" t="t" r="r" b="b"/>
            <a:pathLst>
              <a:path w="657225" h="502919">
                <a:moveTo>
                  <a:pt x="435272" y="110490"/>
                </a:moveTo>
                <a:lnTo>
                  <a:pt x="410161" y="110490"/>
                </a:lnTo>
                <a:lnTo>
                  <a:pt x="517765" y="0"/>
                </a:lnTo>
                <a:lnTo>
                  <a:pt x="523566" y="0"/>
                </a:lnTo>
                <a:lnTo>
                  <a:pt x="530820" y="6350"/>
                </a:lnTo>
                <a:lnTo>
                  <a:pt x="530900" y="12700"/>
                </a:lnTo>
                <a:lnTo>
                  <a:pt x="435272" y="110490"/>
                </a:lnTo>
                <a:close/>
              </a:path>
              <a:path w="657225" h="502919">
                <a:moveTo>
                  <a:pt x="204980" y="100330"/>
                </a:moveTo>
                <a:lnTo>
                  <a:pt x="201175" y="99060"/>
                </a:lnTo>
                <a:lnTo>
                  <a:pt x="133925" y="33020"/>
                </a:lnTo>
                <a:lnTo>
                  <a:pt x="133925" y="26670"/>
                </a:lnTo>
                <a:lnTo>
                  <a:pt x="141083" y="19050"/>
                </a:lnTo>
                <a:lnTo>
                  <a:pt x="146886" y="19050"/>
                </a:lnTo>
                <a:lnTo>
                  <a:pt x="207580" y="80010"/>
                </a:lnTo>
                <a:lnTo>
                  <a:pt x="316750" y="80010"/>
                </a:lnTo>
                <a:lnTo>
                  <a:pt x="339413" y="87630"/>
                </a:lnTo>
                <a:lnTo>
                  <a:pt x="354054" y="90170"/>
                </a:lnTo>
                <a:lnTo>
                  <a:pt x="264612" y="90170"/>
                </a:lnTo>
                <a:lnTo>
                  <a:pt x="235927" y="92710"/>
                </a:lnTo>
                <a:lnTo>
                  <a:pt x="216018" y="96520"/>
                </a:lnTo>
                <a:lnTo>
                  <a:pt x="208350" y="99060"/>
                </a:lnTo>
                <a:lnTo>
                  <a:pt x="204980" y="100330"/>
                </a:lnTo>
                <a:close/>
              </a:path>
              <a:path w="657225" h="502919">
                <a:moveTo>
                  <a:pt x="316750" y="80010"/>
                </a:moveTo>
                <a:lnTo>
                  <a:pt x="207580" y="80010"/>
                </a:lnTo>
                <a:lnTo>
                  <a:pt x="228016" y="74930"/>
                </a:lnTo>
                <a:lnTo>
                  <a:pt x="259422" y="71120"/>
                </a:lnTo>
                <a:lnTo>
                  <a:pt x="297865" y="73660"/>
                </a:lnTo>
                <a:lnTo>
                  <a:pt x="316750" y="80010"/>
                </a:lnTo>
                <a:close/>
              </a:path>
              <a:path w="657225" h="502919">
                <a:moveTo>
                  <a:pt x="285005" y="201930"/>
                </a:moveTo>
                <a:lnTo>
                  <a:pt x="268215" y="201930"/>
                </a:lnTo>
                <a:lnTo>
                  <a:pt x="260126" y="200660"/>
                </a:lnTo>
                <a:lnTo>
                  <a:pt x="216752" y="171450"/>
                </a:lnTo>
                <a:lnTo>
                  <a:pt x="207535" y="154940"/>
                </a:lnTo>
                <a:lnTo>
                  <a:pt x="208392" y="151130"/>
                </a:lnTo>
                <a:lnTo>
                  <a:pt x="211298" y="148590"/>
                </a:lnTo>
                <a:lnTo>
                  <a:pt x="217480" y="142240"/>
                </a:lnTo>
                <a:lnTo>
                  <a:pt x="233807" y="130810"/>
                </a:lnTo>
                <a:lnTo>
                  <a:pt x="259740" y="113030"/>
                </a:lnTo>
                <a:lnTo>
                  <a:pt x="294740" y="95250"/>
                </a:lnTo>
                <a:lnTo>
                  <a:pt x="296018" y="93980"/>
                </a:lnTo>
                <a:lnTo>
                  <a:pt x="297308" y="93980"/>
                </a:lnTo>
                <a:lnTo>
                  <a:pt x="298608" y="92710"/>
                </a:lnTo>
                <a:lnTo>
                  <a:pt x="264612" y="90170"/>
                </a:lnTo>
                <a:lnTo>
                  <a:pt x="354054" y="90170"/>
                </a:lnTo>
                <a:lnTo>
                  <a:pt x="361374" y="91440"/>
                </a:lnTo>
                <a:lnTo>
                  <a:pt x="381387" y="97790"/>
                </a:lnTo>
                <a:lnTo>
                  <a:pt x="398100" y="104140"/>
                </a:lnTo>
                <a:lnTo>
                  <a:pt x="400512" y="105410"/>
                </a:lnTo>
                <a:lnTo>
                  <a:pt x="327167" y="105410"/>
                </a:lnTo>
                <a:lnTo>
                  <a:pt x="310492" y="107950"/>
                </a:lnTo>
                <a:lnTo>
                  <a:pt x="276792" y="124460"/>
                </a:lnTo>
                <a:lnTo>
                  <a:pt x="255704" y="137160"/>
                </a:lnTo>
                <a:lnTo>
                  <a:pt x="239685" y="148590"/>
                </a:lnTo>
                <a:lnTo>
                  <a:pt x="229037" y="157480"/>
                </a:lnTo>
                <a:lnTo>
                  <a:pt x="234671" y="165100"/>
                </a:lnTo>
                <a:lnTo>
                  <a:pt x="241492" y="171450"/>
                </a:lnTo>
                <a:lnTo>
                  <a:pt x="249378" y="176530"/>
                </a:lnTo>
                <a:lnTo>
                  <a:pt x="258206" y="180340"/>
                </a:lnTo>
                <a:lnTo>
                  <a:pt x="269189" y="182880"/>
                </a:lnTo>
                <a:lnTo>
                  <a:pt x="328943" y="182880"/>
                </a:lnTo>
                <a:lnTo>
                  <a:pt x="310293" y="193040"/>
                </a:lnTo>
                <a:lnTo>
                  <a:pt x="302095" y="196850"/>
                </a:lnTo>
                <a:lnTo>
                  <a:pt x="285005" y="201930"/>
                </a:lnTo>
                <a:close/>
              </a:path>
              <a:path w="657225" h="502919">
                <a:moveTo>
                  <a:pt x="410701" y="132080"/>
                </a:moveTo>
                <a:lnTo>
                  <a:pt x="362637" y="110490"/>
                </a:lnTo>
                <a:lnTo>
                  <a:pt x="337000" y="105410"/>
                </a:lnTo>
                <a:lnTo>
                  <a:pt x="400512" y="105410"/>
                </a:lnTo>
                <a:lnTo>
                  <a:pt x="410161" y="110490"/>
                </a:lnTo>
                <a:lnTo>
                  <a:pt x="435272" y="110490"/>
                </a:lnTo>
                <a:lnTo>
                  <a:pt x="415401" y="130810"/>
                </a:lnTo>
                <a:lnTo>
                  <a:pt x="410701" y="132080"/>
                </a:lnTo>
                <a:close/>
              </a:path>
              <a:path w="657225" h="502919">
                <a:moveTo>
                  <a:pt x="514915" y="280670"/>
                </a:moveTo>
                <a:lnTo>
                  <a:pt x="489234" y="280670"/>
                </a:lnTo>
                <a:lnTo>
                  <a:pt x="644179" y="125730"/>
                </a:lnTo>
                <a:lnTo>
                  <a:pt x="649982" y="125730"/>
                </a:lnTo>
                <a:lnTo>
                  <a:pt x="657139" y="133350"/>
                </a:lnTo>
                <a:lnTo>
                  <a:pt x="657139" y="138430"/>
                </a:lnTo>
                <a:lnTo>
                  <a:pt x="653559" y="142240"/>
                </a:lnTo>
                <a:lnTo>
                  <a:pt x="514915" y="280670"/>
                </a:lnTo>
                <a:close/>
              </a:path>
              <a:path w="657225" h="502919">
                <a:moveTo>
                  <a:pt x="328943" y="182880"/>
                </a:moveTo>
                <a:lnTo>
                  <a:pt x="280267" y="182880"/>
                </a:lnTo>
                <a:lnTo>
                  <a:pt x="291176" y="181610"/>
                </a:lnTo>
                <a:lnTo>
                  <a:pt x="301652" y="177800"/>
                </a:lnTo>
                <a:lnTo>
                  <a:pt x="349541" y="149860"/>
                </a:lnTo>
                <a:lnTo>
                  <a:pt x="358617" y="149860"/>
                </a:lnTo>
                <a:lnTo>
                  <a:pt x="359357" y="151130"/>
                </a:lnTo>
                <a:lnTo>
                  <a:pt x="360050" y="151130"/>
                </a:lnTo>
                <a:lnTo>
                  <a:pt x="379048" y="170180"/>
                </a:lnTo>
                <a:lnTo>
                  <a:pt x="352255" y="170180"/>
                </a:lnTo>
                <a:lnTo>
                  <a:pt x="328943" y="182880"/>
                </a:lnTo>
                <a:close/>
              </a:path>
              <a:path w="657225" h="502919">
                <a:moveTo>
                  <a:pt x="185208" y="415290"/>
                </a:moveTo>
                <a:lnTo>
                  <a:pt x="170139" y="415290"/>
                </a:lnTo>
                <a:lnTo>
                  <a:pt x="162597" y="412750"/>
                </a:lnTo>
                <a:lnTo>
                  <a:pt x="138069" y="378460"/>
                </a:lnTo>
                <a:lnTo>
                  <a:pt x="137947" y="377190"/>
                </a:lnTo>
                <a:lnTo>
                  <a:pt x="137424" y="375920"/>
                </a:lnTo>
                <a:lnTo>
                  <a:pt x="136922" y="375920"/>
                </a:lnTo>
                <a:lnTo>
                  <a:pt x="114172" y="353060"/>
                </a:lnTo>
                <a:lnTo>
                  <a:pt x="105786" y="340360"/>
                </a:lnTo>
                <a:lnTo>
                  <a:pt x="102991" y="326390"/>
                </a:lnTo>
                <a:lnTo>
                  <a:pt x="105786" y="311150"/>
                </a:lnTo>
                <a:lnTo>
                  <a:pt x="114172" y="299720"/>
                </a:lnTo>
                <a:lnTo>
                  <a:pt x="124364" y="289560"/>
                </a:lnTo>
                <a:lnTo>
                  <a:pt x="0" y="165100"/>
                </a:lnTo>
                <a:lnTo>
                  <a:pt x="0" y="158750"/>
                </a:lnTo>
                <a:lnTo>
                  <a:pt x="7157" y="151130"/>
                </a:lnTo>
                <a:lnTo>
                  <a:pt x="12961" y="151130"/>
                </a:lnTo>
                <a:lnTo>
                  <a:pt x="137324" y="275590"/>
                </a:lnTo>
                <a:lnTo>
                  <a:pt x="164011" y="275590"/>
                </a:lnTo>
                <a:lnTo>
                  <a:pt x="127132" y="312420"/>
                </a:lnTo>
                <a:lnTo>
                  <a:pt x="122765" y="318770"/>
                </a:lnTo>
                <a:lnTo>
                  <a:pt x="121310" y="326390"/>
                </a:lnTo>
                <a:lnTo>
                  <a:pt x="122765" y="334010"/>
                </a:lnTo>
                <a:lnTo>
                  <a:pt x="127132" y="340360"/>
                </a:lnTo>
                <a:lnTo>
                  <a:pt x="142938" y="355600"/>
                </a:lnTo>
                <a:lnTo>
                  <a:pt x="169636" y="355600"/>
                </a:lnTo>
                <a:lnTo>
                  <a:pt x="158347" y="367030"/>
                </a:lnTo>
                <a:lnTo>
                  <a:pt x="156275" y="372110"/>
                </a:lnTo>
                <a:lnTo>
                  <a:pt x="156275" y="382270"/>
                </a:lnTo>
                <a:lnTo>
                  <a:pt x="158347" y="387350"/>
                </a:lnTo>
                <a:lnTo>
                  <a:pt x="162107" y="391160"/>
                </a:lnTo>
                <a:lnTo>
                  <a:pt x="169497" y="396240"/>
                </a:lnTo>
                <a:lnTo>
                  <a:pt x="177912" y="397510"/>
                </a:lnTo>
                <a:lnTo>
                  <a:pt x="212871" y="397510"/>
                </a:lnTo>
                <a:lnTo>
                  <a:pt x="209060" y="401320"/>
                </a:lnTo>
                <a:lnTo>
                  <a:pt x="206989" y="406400"/>
                </a:lnTo>
                <a:lnTo>
                  <a:pt x="206989" y="414020"/>
                </a:lnTo>
                <a:lnTo>
                  <a:pt x="188749" y="414020"/>
                </a:lnTo>
                <a:lnTo>
                  <a:pt x="185208" y="415290"/>
                </a:lnTo>
                <a:close/>
              </a:path>
              <a:path w="657225" h="502919">
                <a:moveTo>
                  <a:pt x="536467" y="388620"/>
                </a:moveTo>
                <a:lnTo>
                  <a:pt x="511138" y="388620"/>
                </a:lnTo>
                <a:lnTo>
                  <a:pt x="530071" y="369570"/>
                </a:lnTo>
                <a:lnTo>
                  <a:pt x="532271" y="364490"/>
                </a:lnTo>
                <a:lnTo>
                  <a:pt x="532271" y="353060"/>
                </a:lnTo>
                <a:lnTo>
                  <a:pt x="530071" y="347980"/>
                </a:lnTo>
                <a:lnTo>
                  <a:pt x="352255" y="170180"/>
                </a:lnTo>
                <a:lnTo>
                  <a:pt x="379048" y="170180"/>
                </a:lnTo>
                <a:lnTo>
                  <a:pt x="489234" y="280670"/>
                </a:lnTo>
                <a:lnTo>
                  <a:pt x="514915" y="280670"/>
                </a:lnTo>
                <a:lnTo>
                  <a:pt x="502195" y="293370"/>
                </a:lnTo>
                <a:lnTo>
                  <a:pt x="539042" y="330200"/>
                </a:lnTo>
                <a:lnTo>
                  <a:pt x="547697" y="342900"/>
                </a:lnTo>
                <a:lnTo>
                  <a:pt x="550582" y="358140"/>
                </a:lnTo>
                <a:lnTo>
                  <a:pt x="547698" y="373380"/>
                </a:lnTo>
                <a:lnTo>
                  <a:pt x="539044" y="386080"/>
                </a:lnTo>
                <a:lnTo>
                  <a:pt x="536467" y="388620"/>
                </a:lnTo>
                <a:close/>
              </a:path>
              <a:path w="657225" h="502919">
                <a:moveTo>
                  <a:pt x="164011" y="275590"/>
                </a:moveTo>
                <a:lnTo>
                  <a:pt x="137324" y="275590"/>
                </a:lnTo>
                <a:lnTo>
                  <a:pt x="152376" y="260350"/>
                </a:lnTo>
                <a:lnTo>
                  <a:pt x="158211" y="256540"/>
                </a:lnTo>
                <a:lnTo>
                  <a:pt x="164773" y="252730"/>
                </a:lnTo>
                <a:lnTo>
                  <a:pt x="171896" y="250190"/>
                </a:lnTo>
                <a:lnTo>
                  <a:pt x="186932" y="250190"/>
                </a:lnTo>
                <a:lnTo>
                  <a:pt x="194055" y="252730"/>
                </a:lnTo>
                <a:lnTo>
                  <a:pt x="200616" y="256540"/>
                </a:lnTo>
                <a:lnTo>
                  <a:pt x="206452" y="260350"/>
                </a:lnTo>
                <a:lnTo>
                  <a:pt x="208179" y="262890"/>
                </a:lnTo>
                <a:lnTo>
                  <a:pt x="212499" y="267970"/>
                </a:lnTo>
                <a:lnTo>
                  <a:pt x="174098" y="267970"/>
                </a:lnTo>
                <a:lnTo>
                  <a:pt x="169098" y="270510"/>
                </a:lnTo>
                <a:lnTo>
                  <a:pt x="164011" y="275590"/>
                </a:lnTo>
                <a:close/>
              </a:path>
              <a:path w="657225" h="502919">
                <a:moveTo>
                  <a:pt x="169636" y="355600"/>
                </a:moveTo>
                <a:lnTo>
                  <a:pt x="142938" y="355600"/>
                </a:lnTo>
                <a:lnTo>
                  <a:pt x="198981" y="299720"/>
                </a:lnTo>
                <a:lnTo>
                  <a:pt x="201052" y="294640"/>
                </a:lnTo>
                <a:lnTo>
                  <a:pt x="201052" y="284480"/>
                </a:lnTo>
                <a:lnTo>
                  <a:pt x="198981" y="279400"/>
                </a:lnTo>
                <a:lnTo>
                  <a:pt x="189733" y="270510"/>
                </a:lnTo>
                <a:lnTo>
                  <a:pt x="184734" y="267970"/>
                </a:lnTo>
                <a:lnTo>
                  <a:pt x="212499" y="267970"/>
                </a:lnTo>
                <a:lnTo>
                  <a:pt x="215810" y="273050"/>
                </a:lnTo>
                <a:lnTo>
                  <a:pt x="218067" y="279400"/>
                </a:lnTo>
                <a:lnTo>
                  <a:pt x="219223" y="285750"/>
                </a:lnTo>
                <a:lnTo>
                  <a:pt x="237645" y="285750"/>
                </a:lnTo>
                <a:lnTo>
                  <a:pt x="244768" y="287020"/>
                </a:lnTo>
                <a:lnTo>
                  <a:pt x="251330" y="290830"/>
                </a:lnTo>
                <a:lnTo>
                  <a:pt x="257165" y="295910"/>
                </a:lnTo>
                <a:lnTo>
                  <a:pt x="258894" y="297180"/>
                </a:lnTo>
                <a:lnTo>
                  <a:pt x="263691" y="303530"/>
                </a:lnTo>
                <a:lnTo>
                  <a:pt x="224809" y="303530"/>
                </a:lnTo>
                <a:lnTo>
                  <a:pt x="219809" y="304800"/>
                </a:lnTo>
                <a:lnTo>
                  <a:pt x="169636" y="355600"/>
                </a:lnTo>
                <a:close/>
              </a:path>
              <a:path w="657225" h="502919">
                <a:moveTo>
                  <a:pt x="237645" y="285750"/>
                </a:moveTo>
                <a:lnTo>
                  <a:pt x="222716" y="285750"/>
                </a:lnTo>
                <a:lnTo>
                  <a:pt x="226379" y="284480"/>
                </a:lnTo>
                <a:lnTo>
                  <a:pt x="230127" y="284480"/>
                </a:lnTo>
                <a:lnTo>
                  <a:pt x="237645" y="285750"/>
                </a:lnTo>
                <a:close/>
              </a:path>
              <a:path w="657225" h="502919">
                <a:moveTo>
                  <a:pt x="212871" y="397510"/>
                </a:moveTo>
                <a:lnTo>
                  <a:pt x="177912" y="397510"/>
                </a:lnTo>
                <a:lnTo>
                  <a:pt x="186327" y="396240"/>
                </a:lnTo>
                <a:lnTo>
                  <a:pt x="193715" y="391160"/>
                </a:lnTo>
                <a:lnTo>
                  <a:pt x="249692" y="335280"/>
                </a:lnTo>
                <a:lnTo>
                  <a:pt x="251763" y="330200"/>
                </a:lnTo>
                <a:lnTo>
                  <a:pt x="251763" y="318770"/>
                </a:lnTo>
                <a:lnTo>
                  <a:pt x="249692" y="314960"/>
                </a:lnTo>
                <a:lnTo>
                  <a:pt x="240444" y="304800"/>
                </a:lnTo>
                <a:lnTo>
                  <a:pt x="235443" y="303530"/>
                </a:lnTo>
                <a:lnTo>
                  <a:pt x="263691" y="303530"/>
                </a:lnTo>
                <a:lnTo>
                  <a:pt x="267203" y="309880"/>
                </a:lnTo>
                <a:lnTo>
                  <a:pt x="269360" y="317500"/>
                </a:lnTo>
                <a:lnTo>
                  <a:pt x="270094" y="325120"/>
                </a:lnTo>
                <a:lnTo>
                  <a:pt x="270094" y="328930"/>
                </a:lnTo>
                <a:lnTo>
                  <a:pt x="269554" y="331470"/>
                </a:lnTo>
                <a:lnTo>
                  <a:pt x="268519" y="335280"/>
                </a:lnTo>
                <a:lnTo>
                  <a:pt x="275074" y="336550"/>
                </a:lnTo>
                <a:lnTo>
                  <a:pt x="281273" y="339090"/>
                </a:lnTo>
                <a:lnTo>
                  <a:pt x="287000" y="342900"/>
                </a:lnTo>
                <a:lnTo>
                  <a:pt x="293868" y="347980"/>
                </a:lnTo>
                <a:lnTo>
                  <a:pt x="298666" y="354330"/>
                </a:lnTo>
                <a:lnTo>
                  <a:pt x="259789" y="354330"/>
                </a:lnTo>
                <a:lnTo>
                  <a:pt x="254793" y="355600"/>
                </a:lnTo>
                <a:lnTo>
                  <a:pt x="212871" y="397510"/>
                </a:lnTo>
                <a:close/>
              </a:path>
              <a:path w="657225" h="502919">
                <a:moveTo>
                  <a:pt x="518741" y="440690"/>
                </a:moveTo>
                <a:lnTo>
                  <a:pt x="491979" y="440690"/>
                </a:lnTo>
                <a:lnTo>
                  <a:pt x="497286" y="438150"/>
                </a:lnTo>
                <a:lnTo>
                  <a:pt x="501276" y="434340"/>
                </a:lnTo>
                <a:lnTo>
                  <a:pt x="505911" y="426720"/>
                </a:lnTo>
                <a:lnTo>
                  <a:pt x="507457" y="419100"/>
                </a:lnTo>
                <a:lnTo>
                  <a:pt x="505912" y="411480"/>
                </a:lnTo>
                <a:lnTo>
                  <a:pt x="501277" y="403860"/>
                </a:lnTo>
                <a:lnTo>
                  <a:pt x="449862" y="353060"/>
                </a:lnTo>
                <a:lnTo>
                  <a:pt x="449862" y="346710"/>
                </a:lnTo>
                <a:lnTo>
                  <a:pt x="457020" y="340360"/>
                </a:lnTo>
                <a:lnTo>
                  <a:pt x="462821" y="340360"/>
                </a:lnTo>
                <a:lnTo>
                  <a:pt x="511138" y="388620"/>
                </a:lnTo>
                <a:lnTo>
                  <a:pt x="536467" y="388620"/>
                </a:lnTo>
                <a:lnTo>
                  <a:pt x="522294" y="402590"/>
                </a:lnTo>
                <a:lnTo>
                  <a:pt x="525469" y="414020"/>
                </a:lnTo>
                <a:lnTo>
                  <a:pt x="525343" y="419100"/>
                </a:lnTo>
                <a:lnTo>
                  <a:pt x="525217" y="424180"/>
                </a:lnTo>
                <a:lnTo>
                  <a:pt x="525185" y="425450"/>
                </a:lnTo>
                <a:lnTo>
                  <a:pt x="521442" y="436880"/>
                </a:lnTo>
                <a:lnTo>
                  <a:pt x="518741" y="440690"/>
                </a:lnTo>
                <a:close/>
              </a:path>
              <a:path w="657225" h="502919">
                <a:moveTo>
                  <a:pt x="268919" y="434340"/>
                </a:moveTo>
                <a:lnTo>
                  <a:pt x="228625" y="434340"/>
                </a:lnTo>
                <a:lnTo>
                  <a:pt x="235296" y="433070"/>
                </a:lnTo>
                <a:lnTo>
                  <a:pt x="241155" y="429260"/>
                </a:lnTo>
                <a:lnTo>
                  <a:pt x="284669" y="386080"/>
                </a:lnTo>
                <a:lnTo>
                  <a:pt x="286741" y="381000"/>
                </a:lnTo>
                <a:lnTo>
                  <a:pt x="286741" y="369570"/>
                </a:lnTo>
                <a:lnTo>
                  <a:pt x="284669" y="364490"/>
                </a:lnTo>
                <a:lnTo>
                  <a:pt x="275422" y="355600"/>
                </a:lnTo>
                <a:lnTo>
                  <a:pt x="270423" y="354330"/>
                </a:lnTo>
                <a:lnTo>
                  <a:pt x="298666" y="354330"/>
                </a:lnTo>
                <a:lnTo>
                  <a:pt x="302177" y="360680"/>
                </a:lnTo>
                <a:lnTo>
                  <a:pt x="304335" y="368300"/>
                </a:lnTo>
                <a:lnTo>
                  <a:pt x="305069" y="375920"/>
                </a:lnTo>
                <a:lnTo>
                  <a:pt x="305069" y="381000"/>
                </a:lnTo>
                <a:lnTo>
                  <a:pt x="304078" y="384810"/>
                </a:lnTo>
                <a:lnTo>
                  <a:pt x="302186" y="389890"/>
                </a:lnTo>
                <a:lnTo>
                  <a:pt x="317169" y="392430"/>
                </a:lnTo>
                <a:lnTo>
                  <a:pt x="324101" y="396240"/>
                </a:lnTo>
                <a:lnTo>
                  <a:pt x="330334" y="401320"/>
                </a:lnTo>
                <a:lnTo>
                  <a:pt x="332063" y="402590"/>
                </a:lnTo>
                <a:lnTo>
                  <a:pt x="335900" y="407670"/>
                </a:lnTo>
                <a:lnTo>
                  <a:pt x="298197" y="407670"/>
                </a:lnTo>
                <a:lnTo>
                  <a:pt x="293099" y="410210"/>
                </a:lnTo>
                <a:lnTo>
                  <a:pt x="268919" y="434340"/>
                </a:lnTo>
                <a:close/>
              </a:path>
              <a:path w="657225" h="502919">
                <a:moveTo>
                  <a:pt x="467754" y="473710"/>
                </a:moveTo>
                <a:lnTo>
                  <a:pt x="434471" y="473710"/>
                </a:lnTo>
                <a:lnTo>
                  <a:pt x="442427" y="472440"/>
                </a:lnTo>
                <a:lnTo>
                  <a:pt x="449413" y="467360"/>
                </a:lnTo>
                <a:lnTo>
                  <a:pt x="454049" y="461010"/>
                </a:lnTo>
                <a:lnTo>
                  <a:pt x="455594" y="453390"/>
                </a:lnTo>
                <a:lnTo>
                  <a:pt x="454049" y="444500"/>
                </a:lnTo>
                <a:lnTo>
                  <a:pt x="449413" y="438150"/>
                </a:lnTo>
                <a:lnTo>
                  <a:pt x="394990" y="383540"/>
                </a:lnTo>
                <a:lnTo>
                  <a:pt x="394990" y="378460"/>
                </a:lnTo>
                <a:lnTo>
                  <a:pt x="402148" y="370840"/>
                </a:lnTo>
                <a:lnTo>
                  <a:pt x="407951" y="370840"/>
                </a:lnTo>
                <a:lnTo>
                  <a:pt x="475383" y="438150"/>
                </a:lnTo>
                <a:lnTo>
                  <a:pt x="480690" y="440690"/>
                </a:lnTo>
                <a:lnTo>
                  <a:pt x="518741" y="440690"/>
                </a:lnTo>
                <a:lnTo>
                  <a:pt x="514238" y="447040"/>
                </a:lnTo>
                <a:lnTo>
                  <a:pt x="508054" y="452120"/>
                </a:lnTo>
                <a:lnTo>
                  <a:pt x="501192" y="455930"/>
                </a:lnTo>
                <a:lnTo>
                  <a:pt x="497535" y="457200"/>
                </a:lnTo>
                <a:lnTo>
                  <a:pt x="473749" y="457200"/>
                </a:lnTo>
                <a:lnTo>
                  <a:pt x="472589" y="463550"/>
                </a:lnTo>
                <a:lnTo>
                  <a:pt x="470308" y="469900"/>
                </a:lnTo>
                <a:lnTo>
                  <a:pt x="467754" y="473710"/>
                </a:lnTo>
                <a:close/>
              </a:path>
              <a:path w="657225" h="502919">
                <a:moveTo>
                  <a:pt x="390034" y="485140"/>
                </a:moveTo>
                <a:lnTo>
                  <a:pt x="355398" y="485140"/>
                </a:lnTo>
                <a:lnTo>
                  <a:pt x="363711" y="482600"/>
                </a:lnTo>
                <a:lnTo>
                  <a:pt x="371135" y="477520"/>
                </a:lnTo>
                <a:lnTo>
                  <a:pt x="376208" y="469900"/>
                </a:lnTo>
                <a:lnTo>
                  <a:pt x="378112" y="462280"/>
                </a:lnTo>
                <a:lnTo>
                  <a:pt x="376809" y="453390"/>
                </a:lnTo>
                <a:lnTo>
                  <a:pt x="372263" y="447040"/>
                </a:lnTo>
                <a:lnTo>
                  <a:pt x="340122" y="414020"/>
                </a:lnTo>
                <a:lnTo>
                  <a:pt x="340122" y="408940"/>
                </a:lnTo>
                <a:lnTo>
                  <a:pt x="347280" y="401320"/>
                </a:lnTo>
                <a:lnTo>
                  <a:pt x="353083" y="401320"/>
                </a:lnTo>
                <a:lnTo>
                  <a:pt x="419531" y="467360"/>
                </a:lnTo>
                <a:lnTo>
                  <a:pt x="423023" y="469900"/>
                </a:lnTo>
                <a:lnTo>
                  <a:pt x="395485" y="469900"/>
                </a:lnTo>
                <a:lnTo>
                  <a:pt x="393834" y="477520"/>
                </a:lnTo>
                <a:lnTo>
                  <a:pt x="390034" y="485140"/>
                </a:lnTo>
                <a:close/>
              </a:path>
              <a:path w="657225" h="502919">
                <a:moveTo>
                  <a:pt x="354591" y="502920"/>
                </a:moveTo>
                <a:lnTo>
                  <a:pt x="339924" y="500380"/>
                </a:lnTo>
                <a:lnTo>
                  <a:pt x="333198" y="496570"/>
                </a:lnTo>
                <a:lnTo>
                  <a:pt x="327163" y="491490"/>
                </a:lnTo>
                <a:lnTo>
                  <a:pt x="312221" y="476250"/>
                </a:lnTo>
                <a:lnTo>
                  <a:pt x="278303" y="476250"/>
                </a:lnTo>
                <a:lnTo>
                  <a:pt x="285799" y="474980"/>
                </a:lnTo>
                <a:lnTo>
                  <a:pt x="292382" y="471170"/>
                </a:lnTo>
                <a:lnTo>
                  <a:pt x="322862" y="440690"/>
                </a:lnTo>
                <a:lnTo>
                  <a:pt x="324933" y="435610"/>
                </a:lnTo>
                <a:lnTo>
                  <a:pt x="324933" y="424180"/>
                </a:lnTo>
                <a:lnTo>
                  <a:pt x="322862" y="419100"/>
                </a:lnTo>
                <a:lnTo>
                  <a:pt x="313492" y="410210"/>
                </a:lnTo>
                <a:lnTo>
                  <a:pt x="308394" y="407670"/>
                </a:lnTo>
                <a:lnTo>
                  <a:pt x="335900" y="407670"/>
                </a:lnTo>
                <a:lnTo>
                  <a:pt x="336859" y="408940"/>
                </a:lnTo>
                <a:lnTo>
                  <a:pt x="340370" y="415290"/>
                </a:lnTo>
                <a:lnTo>
                  <a:pt x="342527" y="422910"/>
                </a:lnTo>
                <a:lnTo>
                  <a:pt x="342650" y="424180"/>
                </a:lnTo>
                <a:lnTo>
                  <a:pt x="342772" y="425450"/>
                </a:lnTo>
                <a:lnTo>
                  <a:pt x="342894" y="426720"/>
                </a:lnTo>
                <a:lnTo>
                  <a:pt x="343017" y="427990"/>
                </a:lnTo>
                <a:lnTo>
                  <a:pt x="343139" y="429260"/>
                </a:lnTo>
                <a:lnTo>
                  <a:pt x="343262" y="430530"/>
                </a:lnTo>
                <a:lnTo>
                  <a:pt x="342527" y="436880"/>
                </a:lnTo>
                <a:lnTo>
                  <a:pt x="340371" y="444500"/>
                </a:lnTo>
                <a:lnTo>
                  <a:pt x="336860" y="450850"/>
                </a:lnTo>
                <a:lnTo>
                  <a:pt x="332063" y="457200"/>
                </a:lnTo>
                <a:lnTo>
                  <a:pt x="325183" y="463550"/>
                </a:lnTo>
                <a:lnTo>
                  <a:pt x="340126" y="478790"/>
                </a:lnTo>
                <a:lnTo>
                  <a:pt x="347201" y="483870"/>
                </a:lnTo>
                <a:lnTo>
                  <a:pt x="355398" y="485140"/>
                </a:lnTo>
                <a:lnTo>
                  <a:pt x="390034" y="485140"/>
                </a:lnTo>
                <a:lnTo>
                  <a:pt x="384096" y="490220"/>
                </a:lnTo>
                <a:lnTo>
                  <a:pt x="377508" y="496570"/>
                </a:lnTo>
                <a:lnTo>
                  <a:pt x="370228" y="500380"/>
                </a:lnTo>
                <a:lnTo>
                  <a:pt x="354591" y="502920"/>
                </a:lnTo>
                <a:close/>
              </a:path>
              <a:path w="657225" h="502919">
                <a:moveTo>
                  <a:pt x="235283" y="452120"/>
                </a:moveTo>
                <a:lnTo>
                  <a:pt x="221737" y="452120"/>
                </a:lnTo>
                <a:lnTo>
                  <a:pt x="215055" y="449580"/>
                </a:lnTo>
                <a:lnTo>
                  <a:pt x="208786" y="447040"/>
                </a:lnTo>
                <a:lnTo>
                  <a:pt x="203136" y="441960"/>
                </a:lnTo>
                <a:lnTo>
                  <a:pt x="199859" y="439420"/>
                </a:lnTo>
                <a:lnTo>
                  <a:pt x="195409" y="433070"/>
                </a:lnTo>
                <a:lnTo>
                  <a:pt x="192040" y="427990"/>
                </a:lnTo>
                <a:lnTo>
                  <a:pt x="189803" y="421640"/>
                </a:lnTo>
                <a:lnTo>
                  <a:pt x="188749" y="414020"/>
                </a:lnTo>
                <a:lnTo>
                  <a:pt x="206989" y="414020"/>
                </a:lnTo>
                <a:lnTo>
                  <a:pt x="206989" y="416560"/>
                </a:lnTo>
                <a:lnTo>
                  <a:pt x="209060" y="421640"/>
                </a:lnTo>
                <a:lnTo>
                  <a:pt x="216097" y="429260"/>
                </a:lnTo>
                <a:lnTo>
                  <a:pt x="221955" y="433070"/>
                </a:lnTo>
                <a:lnTo>
                  <a:pt x="228625" y="434340"/>
                </a:lnTo>
                <a:lnTo>
                  <a:pt x="268919" y="434340"/>
                </a:lnTo>
                <a:lnTo>
                  <a:pt x="258737" y="444500"/>
                </a:lnTo>
                <a:lnTo>
                  <a:pt x="256666" y="449580"/>
                </a:lnTo>
                <a:lnTo>
                  <a:pt x="256666" y="450850"/>
                </a:lnTo>
                <a:lnTo>
                  <a:pt x="238507" y="450850"/>
                </a:lnTo>
                <a:lnTo>
                  <a:pt x="235283" y="452120"/>
                </a:lnTo>
                <a:close/>
              </a:path>
              <a:path w="657225" h="502919">
                <a:moveTo>
                  <a:pt x="278304" y="495300"/>
                </a:moveTo>
                <a:lnTo>
                  <a:pt x="249537" y="481330"/>
                </a:lnTo>
                <a:lnTo>
                  <a:pt x="244740" y="476250"/>
                </a:lnTo>
                <a:lnTo>
                  <a:pt x="241229" y="469900"/>
                </a:lnTo>
                <a:lnTo>
                  <a:pt x="239072" y="462280"/>
                </a:lnTo>
                <a:lnTo>
                  <a:pt x="238950" y="461010"/>
                </a:lnTo>
                <a:lnTo>
                  <a:pt x="238827" y="459740"/>
                </a:lnTo>
                <a:lnTo>
                  <a:pt x="238705" y="458470"/>
                </a:lnTo>
                <a:lnTo>
                  <a:pt x="238583" y="457200"/>
                </a:lnTo>
                <a:lnTo>
                  <a:pt x="238507" y="450850"/>
                </a:lnTo>
                <a:lnTo>
                  <a:pt x="256666" y="450850"/>
                </a:lnTo>
                <a:lnTo>
                  <a:pt x="256666" y="459740"/>
                </a:lnTo>
                <a:lnTo>
                  <a:pt x="258737" y="464820"/>
                </a:lnTo>
                <a:lnTo>
                  <a:pt x="264226" y="471170"/>
                </a:lnTo>
                <a:lnTo>
                  <a:pt x="270808" y="474980"/>
                </a:lnTo>
                <a:lnTo>
                  <a:pt x="278303" y="476250"/>
                </a:lnTo>
                <a:lnTo>
                  <a:pt x="312221" y="476250"/>
                </a:lnTo>
                <a:lnTo>
                  <a:pt x="305343" y="483870"/>
                </a:lnTo>
                <a:lnTo>
                  <a:pt x="299350" y="488950"/>
                </a:lnTo>
                <a:lnTo>
                  <a:pt x="292700" y="491490"/>
                </a:lnTo>
                <a:lnTo>
                  <a:pt x="285612" y="494030"/>
                </a:lnTo>
                <a:lnTo>
                  <a:pt x="278304" y="495300"/>
                </a:lnTo>
                <a:close/>
              </a:path>
              <a:path w="657225" h="502919">
                <a:moveTo>
                  <a:pt x="493877" y="458470"/>
                </a:moveTo>
                <a:lnTo>
                  <a:pt x="477825" y="458470"/>
                </a:lnTo>
                <a:lnTo>
                  <a:pt x="473749" y="457200"/>
                </a:lnTo>
                <a:lnTo>
                  <a:pt x="497535" y="457200"/>
                </a:lnTo>
                <a:lnTo>
                  <a:pt x="493877" y="458470"/>
                </a:lnTo>
                <a:close/>
              </a:path>
              <a:path w="657225" h="502919">
                <a:moveTo>
                  <a:pt x="434471" y="492760"/>
                </a:moveTo>
                <a:lnTo>
                  <a:pt x="419616" y="490220"/>
                </a:lnTo>
                <a:lnTo>
                  <a:pt x="412753" y="486410"/>
                </a:lnTo>
                <a:lnTo>
                  <a:pt x="406568" y="481330"/>
                </a:lnTo>
                <a:lnTo>
                  <a:pt x="395485" y="469900"/>
                </a:lnTo>
                <a:lnTo>
                  <a:pt x="423023" y="469900"/>
                </a:lnTo>
                <a:lnTo>
                  <a:pt x="426516" y="472440"/>
                </a:lnTo>
                <a:lnTo>
                  <a:pt x="434471" y="473710"/>
                </a:lnTo>
                <a:lnTo>
                  <a:pt x="467754" y="473710"/>
                </a:lnTo>
                <a:lnTo>
                  <a:pt x="466903" y="474980"/>
                </a:lnTo>
                <a:lnTo>
                  <a:pt x="462374" y="481330"/>
                </a:lnTo>
                <a:lnTo>
                  <a:pt x="456189" y="486410"/>
                </a:lnTo>
                <a:lnTo>
                  <a:pt x="449327" y="490220"/>
                </a:lnTo>
                <a:lnTo>
                  <a:pt x="434471" y="492760"/>
                </a:lnTo>
                <a:close/>
              </a:path>
            </a:pathLst>
          </a:custGeom>
          <a:solidFill>
            <a:srgbClr val="FB6B42"/>
          </a:solidFill>
        </p:spPr>
        <p:txBody>
          <a:bodyPr wrap="square" lIns="0" tIns="0" rIns="0" bIns="0" rtlCol="0"/>
          <a:lstStyle/>
          <a:p>
            <a:endParaRPr sz="1588"/>
          </a:p>
        </p:txBody>
      </p:sp>
      <p:grpSp>
        <p:nvGrpSpPr>
          <p:cNvPr id="35" name="object 35"/>
          <p:cNvGrpSpPr/>
          <p:nvPr/>
        </p:nvGrpSpPr>
        <p:grpSpPr>
          <a:xfrm>
            <a:off x="5839613" y="1904419"/>
            <a:ext cx="512109" cy="493619"/>
            <a:chOff x="4738628" y="2158341"/>
            <a:chExt cx="580390" cy="559435"/>
          </a:xfrm>
        </p:grpSpPr>
        <p:sp>
          <p:nvSpPr>
            <p:cNvPr id="36" name="object 36"/>
            <p:cNvSpPr/>
            <p:nvPr/>
          </p:nvSpPr>
          <p:spPr>
            <a:xfrm>
              <a:off x="4738628" y="2158341"/>
              <a:ext cx="175895" cy="559435"/>
            </a:xfrm>
            <a:custGeom>
              <a:avLst/>
              <a:gdLst/>
              <a:ahLst/>
              <a:cxnLst/>
              <a:rect l="l" t="t" r="r" b="b"/>
              <a:pathLst>
                <a:path w="175895" h="559435">
                  <a:moveTo>
                    <a:pt x="128363" y="559065"/>
                  </a:moveTo>
                  <a:lnTo>
                    <a:pt x="124476" y="556744"/>
                  </a:lnTo>
                  <a:lnTo>
                    <a:pt x="124476" y="490259"/>
                  </a:lnTo>
                  <a:lnTo>
                    <a:pt x="123008" y="482986"/>
                  </a:lnTo>
                  <a:lnTo>
                    <a:pt x="119004" y="477042"/>
                  </a:lnTo>
                  <a:lnTo>
                    <a:pt x="113067" y="473032"/>
                  </a:lnTo>
                  <a:lnTo>
                    <a:pt x="105796" y="471561"/>
                  </a:lnTo>
                  <a:lnTo>
                    <a:pt x="70002" y="471561"/>
                  </a:lnTo>
                  <a:lnTo>
                    <a:pt x="62729" y="473032"/>
                  </a:lnTo>
                  <a:lnTo>
                    <a:pt x="56785" y="477042"/>
                  </a:lnTo>
                  <a:lnTo>
                    <a:pt x="52775" y="482986"/>
                  </a:lnTo>
                  <a:lnTo>
                    <a:pt x="51304" y="490259"/>
                  </a:lnTo>
                  <a:lnTo>
                    <a:pt x="51360" y="553152"/>
                  </a:lnTo>
                  <a:lnTo>
                    <a:pt x="51304" y="556744"/>
                  </a:lnTo>
                  <a:lnTo>
                    <a:pt x="47436" y="559065"/>
                  </a:lnTo>
                  <a:lnTo>
                    <a:pt x="44341" y="557278"/>
                  </a:lnTo>
                  <a:lnTo>
                    <a:pt x="26260" y="543562"/>
                  </a:lnTo>
                  <a:lnTo>
                    <a:pt x="12257" y="525685"/>
                  </a:lnTo>
                  <a:lnTo>
                    <a:pt x="3210" y="504519"/>
                  </a:lnTo>
                  <a:lnTo>
                    <a:pt x="0" y="480938"/>
                  </a:lnTo>
                  <a:lnTo>
                    <a:pt x="1803" y="463184"/>
                  </a:lnTo>
                  <a:lnTo>
                    <a:pt x="6968" y="446662"/>
                  </a:lnTo>
                  <a:lnTo>
                    <a:pt x="15123" y="431725"/>
                  </a:lnTo>
                  <a:lnTo>
                    <a:pt x="25901" y="418728"/>
                  </a:lnTo>
                  <a:lnTo>
                    <a:pt x="36841" y="405364"/>
                  </a:lnTo>
                  <a:lnTo>
                    <a:pt x="44813" y="390224"/>
                  </a:lnTo>
                  <a:lnTo>
                    <a:pt x="49679" y="373807"/>
                  </a:lnTo>
                  <a:lnTo>
                    <a:pt x="51304" y="356609"/>
                  </a:lnTo>
                  <a:lnTo>
                    <a:pt x="51304" y="202437"/>
                  </a:lnTo>
                  <a:lnTo>
                    <a:pt x="36810" y="153662"/>
                  </a:lnTo>
                  <a:lnTo>
                    <a:pt x="15123" y="127324"/>
                  </a:lnTo>
                  <a:lnTo>
                    <a:pt x="6968" y="112393"/>
                  </a:lnTo>
                  <a:lnTo>
                    <a:pt x="1803" y="95877"/>
                  </a:lnTo>
                  <a:lnTo>
                    <a:pt x="0" y="78126"/>
                  </a:lnTo>
                  <a:lnTo>
                    <a:pt x="3210" y="54546"/>
                  </a:lnTo>
                  <a:lnTo>
                    <a:pt x="12257" y="33380"/>
                  </a:lnTo>
                  <a:lnTo>
                    <a:pt x="26260" y="15502"/>
                  </a:lnTo>
                  <a:lnTo>
                    <a:pt x="44341" y="1786"/>
                  </a:lnTo>
                  <a:lnTo>
                    <a:pt x="47436" y="0"/>
                  </a:lnTo>
                  <a:lnTo>
                    <a:pt x="51360" y="2265"/>
                  </a:lnTo>
                  <a:lnTo>
                    <a:pt x="51304" y="5858"/>
                  </a:lnTo>
                  <a:lnTo>
                    <a:pt x="51360" y="68768"/>
                  </a:lnTo>
                  <a:lnTo>
                    <a:pt x="105796" y="87485"/>
                  </a:lnTo>
                  <a:lnTo>
                    <a:pt x="113046" y="85993"/>
                  </a:lnTo>
                  <a:lnTo>
                    <a:pt x="118977" y="81979"/>
                  </a:lnTo>
                  <a:lnTo>
                    <a:pt x="122987" y="76047"/>
                  </a:lnTo>
                  <a:lnTo>
                    <a:pt x="124476" y="68805"/>
                  </a:lnTo>
                  <a:lnTo>
                    <a:pt x="124439" y="2265"/>
                  </a:lnTo>
                  <a:lnTo>
                    <a:pt x="128363" y="0"/>
                  </a:lnTo>
                  <a:lnTo>
                    <a:pt x="163555" y="33366"/>
                  </a:lnTo>
                  <a:lnTo>
                    <a:pt x="175799" y="78126"/>
                  </a:lnTo>
                  <a:lnTo>
                    <a:pt x="174000" y="95872"/>
                  </a:lnTo>
                  <a:lnTo>
                    <a:pt x="168842" y="112380"/>
                  </a:lnTo>
                  <a:lnTo>
                    <a:pt x="160683" y="127308"/>
                  </a:lnTo>
                  <a:lnTo>
                    <a:pt x="149879" y="140319"/>
                  </a:lnTo>
                  <a:lnTo>
                    <a:pt x="138949" y="153640"/>
                  </a:lnTo>
                  <a:lnTo>
                    <a:pt x="130976" y="168762"/>
                  </a:lnTo>
                  <a:lnTo>
                    <a:pt x="126095" y="185182"/>
                  </a:lnTo>
                  <a:lnTo>
                    <a:pt x="124439" y="202400"/>
                  </a:lnTo>
                  <a:lnTo>
                    <a:pt x="124439" y="356664"/>
                  </a:lnTo>
                  <a:lnTo>
                    <a:pt x="138949" y="405403"/>
                  </a:lnTo>
                  <a:lnTo>
                    <a:pt x="160667" y="431725"/>
                  </a:lnTo>
                  <a:lnTo>
                    <a:pt x="168829" y="446662"/>
                  </a:lnTo>
                  <a:lnTo>
                    <a:pt x="173995" y="463184"/>
                  </a:lnTo>
                  <a:lnTo>
                    <a:pt x="175799" y="480938"/>
                  </a:lnTo>
                  <a:lnTo>
                    <a:pt x="172588" y="504519"/>
                  </a:lnTo>
                  <a:lnTo>
                    <a:pt x="163542" y="525685"/>
                  </a:lnTo>
                  <a:lnTo>
                    <a:pt x="149538" y="543562"/>
                  </a:lnTo>
                  <a:lnTo>
                    <a:pt x="131458" y="557278"/>
                  </a:lnTo>
                  <a:lnTo>
                    <a:pt x="128363" y="559065"/>
                  </a:lnTo>
                  <a:close/>
                </a:path>
              </a:pathLst>
            </a:custGeom>
            <a:solidFill>
              <a:srgbClr val="FF904D"/>
            </a:solidFill>
          </p:spPr>
          <p:txBody>
            <a:bodyPr wrap="square" lIns="0" tIns="0" rIns="0" bIns="0" rtlCol="0"/>
            <a:lstStyle/>
            <a:p>
              <a:endParaRPr sz="1588"/>
            </a:p>
          </p:txBody>
        </p:sp>
        <p:pic>
          <p:nvPicPr>
            <p:cNvPr id="37" name="object 37"/>
            <p:cNvPicPr/>
            <p:nvPr/>
          </p:nvPicPr>
          <p:blipFill>
            <a:blip r:embed="rId2" cstate="print"/>
            <a:stretch>
              <a:fillRect/>
            </a:stretch>
          </p:blipFill>
          <p:spPr>
            <a:xfrm>
              <a:off x="4948102" y="2159501"/>
              <a:ext cx="125636" cy="162167"/>
            </a:xfrm>
            <a:prstGeom prst="rect">
              <a:avLst/>
            </a:prstGeom>
          </p:spPr>
        </p:pic>
        <p:sp>
          <p:nvSpPr>
            <p:cNvPr id="38" name="object 38"/>
            <p:cNvSpPr/>
            <p:nvPr/>
          </p:nvSpPr>
          <p:spPr>
            <a:xfrm>
              <a:off x="4956988" y="2162606"/>
              <a:ext cx="361950" cy="553720"/>
            </a:xfrm>
            <a:custGeom>
              <a:avLst/>
              <a:gdLst/>
              <a:ahLst/>
              <a:cxnLst/>
              <a:rect l="l" t="t" r="r" b="b"/>
              <a:pathLst>
                <a:path w="361950" h="553719">
                  <a:moveTo>
                    <a:pt x="107823" y="199415"/>
                  </a:moveTo>
                  <a:lnTo>
                    <a:pt x="0" y="199415"/>
                  </a:lnTo>
                  <a:lnTo>
                    <a:pt x="3429" y="251472"/>
                  </a:lnTo>
                  <a:lnTo>
                    <a:pt x="8851" y="256552"/>
                  </a:lnTo>
                  <a:lnTo>
                    <a:pt x="38417" y="256552"/>
                  </a:lnTo>
                  <a:lnTo>
                    <a:pt x="38417" y="463562"/>
                  </a:lnTo>
                  <a:lnTo>
                    <a:pt x="33667" y="468312"/>
                  </a:lnTo>
                  <a:lnTo>
                    <a:pt x="21132" y="468312"/>
                  </a:lnTo>
                  <a:lnTo>
                    <a:pt x="16129" y="474446"/>
                  </a:lnTo>
                  <a:lnTo>
                    <a:pt x="32207" y="553643"/>
                  </a:lnTo>
                  <a:lnTo>
                    <a:pt x="75641" y="553643"/>
                  </a:lnTo>
                  <a:lnTo>
                    <a:pt x="91706" y="474446"/>
                  </a:lnTo>
                  <a:lnTo>
                    <a:pt x="86702" y="468312"/>
                  </a:lnTo>
                  <a:lnTo>
                    <a:pt x="74168" y="468312"/>
                  </a:lnTo>
                  <a:lnTo>
                    <a:pt x="69443" y="463562"/>
                  </a:lnTo>
                  <a:lnTo>
                    <a:pt x="69443" y="256552"/>
                  </a:lnTo>
                  <a:lnTo>
                    <a:pt x="99009" y="256552"/>
                  </a:lnTo>
                  <a:lnTo>
                    <a:pt x="104419" y="251472"/>
                  </a:lnTo>
                  <a:lnTo>
                    <a:pt x="107823" y="199415"/>
                  </a:lnTo>
                  <a:close/>
                </a:path>
                <a:path w="361950" h="553719">
                  <a:moveTo>
                    <a:pt x="211124" y="6959"/>
                  </a:moveTo>
                  <a:lnTo>
                    <a:pt x="204177" y="0"/>
                  </a:lnTo>
                  <a:lnTo>
                    <a:pt x="187045" y="0"/>
                  </a:lnTo>
                  <a:lnTo>
                    <a:pt x="180098" y="6959"/>
                  </a:lnTo>
                  <a:lnTo>
                    <a:pt x="180098" y="71399"/>
                  </a:lnTo>
                  <a:lnTo>
                    <a:pt x="187045" y="78346"/>
                  </a:lnTo>
                  <a:lnTo>
                    <a:pt x="195605" y="78346"/>
                  </a:lnTo>
                  <a:lnTo>
                    <a:pt x="204177" y="78346"/>
                  </a:lnTo>
                  <a:lnTo>
                    <a:pt x="211124" y="71399"/>
                  </a:lnTo>
                  <a:lnTo>
                    <a:pt x="211124" y="6959"/>
                  </a:lnTo>
                  <a:close/>
                </a:path>
                <a:path w="361950" h="553719">
                  <a:moveTo>
                    <a:pt x="361823" y="291909"/>
                  </a:moveTo>
                  <a:lnTo>
                    <a:pt x="360362" y="284657"/>
                  </a:lnTo>
                  <a:lnTo>
                    <a:pt x="356374" y="278739"/>
                  </a:lnTo>
                  <a:lnTo>
                    <a:pt x="350469" y="274751"/>
                  </a:lnTo>
                  <a:lnTo>
                    <a:pt x="343217" y="273278"/>
                  </a:lnTo>
                  <a:lnTo>
                    <a:pt x="317728" y="273278"/>
                  </a:lnTo>
                  <a:lnTo>
                    <a:pt x="317728" y="314934"/>
                  </a:lnTo>
                  <a:lnTo>
                    <a:pt x="317728" y="356387"/>
                  </a:lnTo>
                  <a:lnTo>
                    <a:pt x="315849" y="358305"/>
                  </a:lnTo>
                  <a:lnTo>
                    <a:pt x="300024" y="358305"/>
                  </a:lnTo>
                  <a:lnTo>
                    <a:pt x="300024" y="399821"/>
                  </a:lnTo>
                  <a:lnTo>
                    <a:pt x="300024" y="517664"/>
                  </a:lnTo>
                  <a:lnTo>
                    <a:pt x="298107" y="519531"/>
                  </a:lnTo>
                  <a:lnTo>
                    <a:pt x="252501" y="519531"/>
                  </a:lnTo>
                  <a:lnTo>
                    <a:pt x="250583" y="517664"/>
                  </a:lnTo>
                  <a:lnTo>
                    <a:pt x="250583" y="443128"/>
                  </a:lnTo>
                  <a:lnTo>
                    <a:pt x="227787" y="443128"/>
                  </a:lnTo>
                  <a:lnTo>
                    <a:pt x="225882" y="441223"/>
                  </a:lnTo>
                  <a:lnTo>
                    <a:pt x="225882" y="399821"/>
                  </a:lnTo>
                  <a:lnTo>
                    <a:pt x="227787" y="397891"/>
                  </a:lnTo>
                  <a:lnTo>
                    <a:pt x="298157" y="397891"/>
                  </a:lnTo>
                  <a:lnTo>
                    <a:pt x="300024" y="399821"/>
                  </a:lnTo>
                  <a:lnTo>
                    <a:pt x="300024" y="358305"/>
                  </a:lnTo>
                  <a:lnTo>
                    <a:pt x="270179" y="358305"/>
                  </a:lnTo>
                  <a:lnTo>
                    <a:pt x="268325" y="356387"/>
                  </a:lnTo>
                  <a:lnTo>
                    <a:pt x="268325" y="314934"/>
                  </a:lnTo>
                  <a:lnTo>
                    <a:pt x="270179" y="313080"/>
                  </a:lnTo>
                  <a:lnTo>
                    <a:pt x="315849" y="313080"/>
                  </a:lnTo>
                  <a:lnTo>
                    <a:pt x="317728" y="314934"/>
                  </a:lnTo>
                  <a:lnTo>
                    <a:pt x="317728" y="273278"/>
                  </a:lnTo>
                  <a:lnTo>
                    <a:pt x="308533" y="273278"/>
                  </a:lnTo>
                  <a:lnTo>
                    <a:pt x="308533" y="222846"/>
                  </a:lnTo>
                  <a:lnTo>
                    <a:pt x="305485" y="207759"/>
                  </a:lnTo>
                  <a:lnTo>
                    <a:pt x="297180" y="195453"/>
                  </a:lnTo>
                  <a:lnTo>
                    <a:pt x="284873" y="187147"/>
                  </a:lnTo>
                  <a:lnTo>
                    <a:pt x="269798" y="184099"/>
                  </a:lnTo>
                  <a:lnTo>
                    <a:pt x="214579" y="184099"/>
                  </a:lnTo>
                  <a:lnTo>
                    <a:pt x="211124" y="180644"/>
                  </a:lnTo>
                  <a:lnTo>
                    <a:pt x="211124" y="124853"/>
                  </a:lnTo>
                  <a:lnTo>
                    <a:pt x="204177" y="117919"/>
                  </a:lnTo>
                  <a:lnTo>
                    <a:pt x="187045" y="117919"/>
                  </a:lnTo>
                  <a:lnTo>
                    <a:pt x="180098" y="124853"/>
                  </a:lnTo>
                  <a:lnTo>
                    <a:pt x="180098" y="176390"/>
                  </a:lnTo>
                  <a:lnTo>
                    <a:pt x="183146" y="191465"/>
                  </a:lnTo>
                  <a:lnTo>
                    <a:pt x="191452" y="203771"/>
                  </a:lnTo>
                  <a:lnTo>
                    <a:pt x="203758" y="212077"/>
                  </a:lnTo>
                  <a:lnTo>
                    <a:pt x="218833" y="215125"/>
                  </a:lnTo>
                  <a:lnTo>
                    <a:pt x="274053" y="215125"/>
                  </a:lnTo>
                  <a:lnTo>
                    <a:pt x="277495" y="218592"/>
                  </a:lnTo>
                  <a:lnTo>
                    <a:pt x="277495" y="273278"/>
                  </a:lnTo>
                  <a:lnTo>
                    <a:pt x="229908" y="273278"/>
                  </a:lnTo>
                  <a:lnTo>
                    <a:pt x="229908" y="314934"/>
                  </a:lnTo>
                  <a:lnTo>
                    <a:pt x="229908" y="356387"/>
                  </a:lnTo>
                  <a:lnTo>
                    <a:pt x="227977" y="358305"/>
                  </a:lnTo>
                  <a:lnTo>
                    <a:pt x="187464" y="358305"/>
                  </a:lnTo>
                  <a:lnTo>
                    <a:pt x="187464" y="399821"/>
                  </a:lnTo>
                  <a:lnTo>
                    <a:pt x="187464" y="441223"/>
                  </a:lnTo>
                  <a:lnTo>
                    <a:pt x="185610" y="443128"/>
                  </a:lnTo>
                  <a:lnTo>
                    <a:pt x="139915" y="443128"/>
                  </a:lnTo>
                  <a:lnTo>
                    <a:pt x="138061" y="441223"/>
                  </a:lnTo>
                  <a:lnTo>
                    <a:pt x="138061" y="399821"/>
                  </a:lnTo>
                  <a:lnTo>
                    <a:pt x="139915" y="397891"/>
                  </a:lnTo>
                  <a:lnTo>
                    <a:pt x="185610" y="397891"/>
                  </a:lnTo>
                  <a:lnTo>
                    <a:pt x="187464" y="399821"/>
                  </a:lnTo>
                  <a:lnTo>
                    <a:pt x="187464" y="358305"/>
                  </a:lnTo>
                  <a:lnTo>
                    <a:pt x="182435" y="358305"/>
                  </a:lnTo>
                  <a:lnTo>
                    <a:pt x="180454" y="356387"/>
                  </a:lnTo>
                  <a:lnTo>
                    <a:pt x="180454" y="314934"/>
                  </a:lnTo>
                  <a:lnTo>
                    <a:pt x="182435" y="313080"/>
                  </a:lnTo>
                  <a:lnTo>
                    <a:pt x="227977" y="313080"/>
                  </a:lnTo>
                  <a:lnTo>
                    <a:pt x="229908" y="314934"/>
                  </a:lnTo>
                  <a:lnTo>
                    <a:pt x="229908" y="273278"/>
                  </a:lnTo>
                  <a:lnTo>
                    <a:pt x="128625" y="273278"/>
                  </a:lnTo>
                  <a:lnTo>
                    <a:pt x="123482" y="278739"/>
                  </a:lnTo>
                  <a:lnTo>
                    <a:pt x="117475" y="283337"/>
                  </a:lnTo>
                  <a:lnTo>
                    <a:pt x="110807" y="286880"/>
                  </a:lnTo>
                  <a:lnTo>
                    <a:pt x="103568" y="289293"/>
                  </a:lnTo>
                  <a:lnTo>
                    <a:pt x="103568" y="313080"/>
                  </a:lnTo>
                  <a:lnTo>
                    <a:pt x="140195" y="313080"/>
                  </a:lnTo>
                  <a:lnTo>
                    <a:pt x="142036" y="314934"/>
                  </a:lnTo>
                  <a:lnTo>
                    <a:pt x="142087" y="356387"/>
                  </a:lnTo>
                  <a:lnTo>
                    <a:pt x="140233" y="358305"/>
                  </a:lnTo>
                  <a:lnTo>
                    <a:pt x="103568" y="358305"/>
                  </a:lnTo>
                  <a:lnTo>
                    <a:pt x="103568" y="440829"/>
                  </a:lnTo>
                  <a:lnTo>
                    <a:pt x="124485" y="474281"/>
                  </a:lnTo>
                  <a:lnTo>
                    <a:pt x="187121" y="474281"/>
                  </a:lnTo>
                  <a:lnTo>
                    <a:pt x="189014" y="476186"/>
                  </a:lnTo>
                  <a:lnTo>
                    <a:pt x="189014" y="517664"/>
                  </a:lnTo>
                  <a:lnTo>
                    <a:pt x="187159" y="519531"/>
                  </a:lnTo>
                  <a:lnTo>
                    <a:pt x="117411" y="519531"/>
                  </a:lnTo>
                  <a:lnTo>
                    <a:pt x="110515" y="553643"/>
                  </a:lnTo>
                  <a:lnTo>
                    <a:pt x="343217" y="553643"/>
                  </a:lnTo>
                  <a:lnTo>
                    <a:pt x="350469" y="552183"/>
                  </a:lnTo>
                  <a:lnTo>
                    <a:pt x="356374" y="548195"/>
                  </a:lnTo>
                  <a:lnTo>
                    <a:pt x="360362" y="542277"/>
                  </a:lnTo>
                  <a:lnTo>
                    <a:pt x="361823" y="535038"/>
                  </a:lnTo>
                  <a:lnTo>
                    <a:pt x="361823" y="397891"/>
                  </a:lnTo>
                  <a:lnTo>
                    <a:pt x="361823" y="291909"/>
                  </a:lnTo>
                  <a:close/>
                </a:path>
              </a:pathLst>
            </a:custGeom>
            <a:solidFill>
              <a:srgbClr val="FF904D"/>
            </a:solidFill>
          </p:spPr>
          <p:txBody>
            <a:bodyPr wrap="square" lIns="0" tIns="0" rIns="0" bIns="0" rtlCol="0"/>
            <a:lstStyle/>
            <a:p>
              <a:endParaRPr sz="1588"/>
            </a:p>
          </p:txBody>
        </p:sp>
      </p:grpSp>
      <p:sp>
        <p:nvSpPr>
          <p:cNvPr id="39" name="object 39"/>
          <p:cNvSpPr/>
          <p:nvPr/>
        </p:nvSpPr>
        <p:spPr>
          <a:xfrm>
            <a:off x="4152895" y="1827068"/>
            <a:ext cx="568699" cy="624168"/>
          </a:xfrm>
          <a:custGeom>
            <a:avLst/>
            <a:gdLst/>
            <a:ahLst/>
            <a:cxnLst/>
            <a:rect l="l" t="t" r="r" b="b"/>
            <a:pathLst>
              <a:path w="644525" h="707389">
                <a:moveTo>
                  <a:pt x="89659" y="157480"/>
                </a:moveTo>
                <a:lnTo>
                  <a:pt x="64611" y="157480"/>
                </a:lnTo>
                <a:lnTo>
                  <a:pt x="99093" y="119380"/>
                </a:lnTo>
                <a:lnTo>
                  <a:pt x="138862" y="86360"/>
                </a:lnTo>
                <a:lnTo>
                  <a:pt x="183053" y="60960"/>
                </a:lnTo>
                <a:lnTo>
                  <a:pt x="230800" y="43180"/>
                </a:lnTo>
                <a:lnTo>
                  <a:pt x="281238" y="33020"/>
                </a:lnTo>
                <a:lnTo>
                  <a:pt x="286475" y="19050"/>
                </a:lnTo>
                <a:lnTo>
                  <a:pt x="295637" y="8890"/>
                </a:lnTo>
                <a:lnTo>
                  <a:pt x="307828" y="1270"/>
                </a:lnTo>
                <a:lnTo>
                  <a:pt x="322154" y="0"/>
                </a:lnTo>
                <a:lnTo>
                  <a:pt x="336479" y="1270"/>
                </a:lnTo>
                <a:lnTo>
                  <a:pt x="348670" y="8890"/>
                </a:lnTo>
                <a:lnTo>
                  <a:pt x="356687" y="17780"/>
                </a:lnTo>
                <a:lnTo>
                  <a:pt x="322154" y="17780"/>
                </a:lnTo>
                <a:lnTo>
                  <a:pt x="313009" y="19050"/>
                </a:lnTo>
                <a:lnTo>
                  <a:pt x="305535" y="24130"/>
                </a:lnTo>
                <a:lnTo>
                  <a:pt x="300493" y="31750"/>
                </a:lnTo>
                <a:lnTo>
                  <a:pt x="298643" y="40640"/>
                </a:lnTo>
                <a:lnTo>
                  <a:pt x="300493" y="50800"/>
                </a:lnTo>
                <a:lnTo>
                  <a:pt x="281640" y="50800"/>
                </a:lnTo>
                <a:lnTo>
                  <a:pt x="234906" y="60960"/>
                </a:lnTo>
                <a:lnTo>
                  <a:pt x="190646" y="77470"/>
                </a:lnTo>
                <a:lnTo>
                  <a:pt x="149636" y="101600"/>
                </a:lnTo>
                <a:lnTo>
                  <a:pt x="112650" y="132080"/>
                </a:lnTo>
                <a:lnTo>
                  <a:pt x="89659" y="157480"/>
                </a:lnTo>
                <a:close/>
              </a:path>
              <a:path w="644525" h="707389">
                <a:moveTo>
                  <a:pt x="356098" y="64770"/>
                </a:moveTo>
                <a:lnTo>
                  <a:pt x="322154" y="64770"/>
                </a:lnTo>
                <a:lnTo>
                  <a:pt x="331298" y="62230"/>
                </a:lnTo>
                <a:lnTo>
                  <a:pt x="338772" y="57150"/>
                </a:lnTo>
                <a:lnTo>
                  <a:pt x="343814" y="50800"/>
                </a:lnTo>
                <a:lnTo>
                  <a:pt x="345664" y="40640"/>
                </a:lnTo>
                <a:lnTo>
                  <a:pt x="343814" y="31750"/>
                </a:lnTo>
                <a:lnTo>
                  <a:pt x="338772" y="24130"/>
                </a:lnTo>
                <a:lnTo>
                  <a:pt x="331298" y="19050"/>
                </a:lnTo>
                <a:lnTo>
                  <a:pt x="322154" y="17780"/>
                </a:lnTo>
                <a:lnTo>
                  <a:pt x="356687" y="17780"/>
                </a:lnTo>
                <a:lnTo>
                  <a:pt x="357832" y="19050"/>
                </a:lnTo>
                <a:lnTo>
                  <a:pt x="363070" y="33020"/>
                </a:lnTo>
                <a:lnTo>
                  <a:pt x="413507" y="43180"/>
                </a:lnTo>
                <a:lnTo>
                  <a:pt x="433969" y="50800"/>
                </a:lnTo>
                <a:lnTo>
                  <a:pt x="362683" y="50800"/>
                </a:lnTo>
                <a:lnTo>
                  <a:pt x="357237" y="63500"/>
                </a:lnTo>
                <a:lnTo>
                  <a:pt x="356098" y="64770"/>
                </a:lnTo>
                <a:close/>
              </a:path>
              <a:path w="644525" h="707389">
                <a:moveTo>
                  <a:pt x="322162" y="82550"/>
                </a:moveTo>
                <a:lnTo>
                  <a:pt x="308164" y="80010"/>
                </a:lnTo>
                <a:lnTo>
                  <a:pt x="296200" y="73660"/>
                </a:lnTo>
                <a:lnTo>
                  <a:pt x="287087" y="63500"/>
                </a:lnTo>
                <a:lnTo>
                  <a:pt x="281640" y="50800"/>
                </a:lnTo>
                <a:lnTo>
                  <a:pt x="300493" y="50800"/>
                </a:lnTo>
                <a:lnTo>
                  <a:pt x="305535" y="57150"/>
                </a:lnTo>
                <a:lnTo>
                  <a:pt x="313009" y="62230"/>
                </a:lnTo>
                <a:lnTo>
                  <a:pt x="322154" y="64770"/>
                </a:lnTo>
                <a:lnTo>
                  <a:pt x="356098" y="64770"/>
                </a:lnTo>
                <a:lnTo>
                  <a:pt x="348124" y="73660"/>
                </a:lnTo>
                <a:lnTo>
                  <a:pt x="336160" y="80010"/>
                </a:lnTo>
                <a:lnTo>
                  <a:pt x="322162" y="82550"/>
                </a:lnTo>
                <a:close/>
              </a:path>
              <a:path w="644525" h="707389">
                <a:moveTo>
                  <a:pt x="600643" y="238760"/>
                </a:moveTo>
                <a:lnTo>
                  <a:pt x="592631" y="238760"/>
                </a:lnTo>
                <a:lnTo>
                  <a:pt x="576399" y="236220"/>
                </a:lnTo>
                <a:lnTo>
                  <a:pt x="563131" y="227330"/>
                </a:lnTo>
                <a:lnTo>
                  <a:pt x="554178" y="213360"/>
                </a:lnTo>
                <a:lnTo>
                  <a:pt x="550893" y="196850"/>
                </a:lnTo>
                <a:lnTo>
                  <a:pt x="551801" y="189230"/>
                </a:lnTo>
                <a:lnTo>
                  <a:pt x="554394" y="180340"/>
                </a:lnTo>
                <a:lnTo>
                  <a:pt x="558479" y="173990"/>
                </a:lnTo>
                <a:lnTo>
                  <a:pt x="563861" y="167640"/>
                </a:lnTo>
                <a:lnTo>
                  <a:pt x="531673" y="132080"/>
                </a:lnTo>
                <a:lnTo>
                  <a:pt x="494685" y="101600"/>
                </a:lnTo>
                <a:lnTo>
                  <a:pt x="453674" y="77470"/>
                </a:lnTo>
                <a:lnTo>
                  <a:pt x="409415" y="60960"/>
                </a:lnTo>
                <a:lnTo>
                  <a:pt x="362683" y="50800"/>
                </a:lnTo>
                <a:lnTo>
                  <a:pt x="433969" y="50800"/>
                </a:lnTo>
                <a:lnTo>
                  <a:pt x="461252" y="60960"/>
                </a:lnTo>
                <a:lnTo>
                  <a:pt x="505440" y="86360"/>
                </a:lnTo>
                <a:lnTo>
                  <a:pt x="545207" y="119380"/>
                </a:lnTo>
                <a:lnTo>
                  <a:pt x="579688" y="157480"/>
                </a:lnTo>
                <a:lnTo>
                  <a:pt x="603452" y="157480"/>
                </a:lnTo>
                <a:lnTo>
                  <a:pt x="608871" y="158750"/>
                </a:lnTo>
                <a:lnTo>
                  <a:pt x="622161" y="167640"/>
                </a:lnTo>
                <a:lnTo>
                  <a:pt x="626237" y="173990"/>
                </a:lnTo>
                <a:lnTo>
                  <a:pt x="592615" y="173990"/>
                </a:lnTo>
                <a:lnTo>
                  <a:pt x="583495" y="175260"/>
                </a:lnTo>
                <a:lnTo>
                  <a:pt x="576042" y="180340"/>
                </a:lnTo>
                <a:lnTo>
                  <a:pt x="571014" y="187960"/>
                </a:lnTo>
                <a:lnTo>
                  <a:pt x="569170" y="196850"/>
                </a:lnTo>
                <a:lnTo>
                  <a:pt x="571011" y="207010"/>
                </a:lnTo>
                <a:lnTo>
                  <a:pt x="576032" y="213360"/>
                </a:lnTo>
                <a:lnTo>
                  <a:pt x="583484" y="218440"/>
                </a:lnTo>
                <a:lnTo>
                  <a:pt x="592615" y="220980"/>
                </a:lnTo>
                <a:lnTo>
                  <a:pt x="626969" y="220980"/>
                </a:lnTo>
                <a:lnTo>
                  <a:pt x="626236" y="222250"/>
                </a:lnTo>
                <a:lnTo>
                  <a:pt x="620473" y="228600"/>
                </a:lnTo>
                <a:lnTo>
                  <a:pt x="623399" y="237490"/>
                </a:lnTo>
                <a:lnTo>
                  <a:pt x="604407" y="237490"/>
                </a:lnTo>
                <a:lnTo>
                  <a:pt x="600643" y="238760"/>
                </a:lnTo>
                <a:close/>
              </a:path>
              <a:path w="644525" h="707389">
                <a:moveTo>
                  <a:pt x="325317" y="577850"/>
                </a:moveTo>
                <a:lnTo>
                  <a:pt x="318990" y="577850"/>
                </a:lnTo>
                <a:lnTo>
                  <a:pt x="128035" y="467360"/>
                </a:lnTo>
                <a:lnTo>
                  <a:pt x="126293" y="464820"/>
                </a:lnTo>
                <a:lnTo>
                  <a:pt x="126293" y="242570"/>
                </a:lnTo>
                <a:lnTo>
                  <a:pt x="128035" y="240030"/>
                </a:lnTo>
                <a:lnTo>
                  <a:pt x="320395" y="128270"/>
                </a:lnTo>
                <a:lnTo>
                  <a:pt x="323896" y="128270"/>
                </a:lnTo>
                <a:lnTo>
                  <a:pt x="359158" y="148590"/>
                </a:lnTo>
                <a:lnTo>
                  <a:pt x="322154" y="148590"/>
                </a:lnTo>
                <a:lnTo>
                  <a:pt x="153740" y="245110"/>
                </a:lnTo>
                <a:lnTo>
                  <a:pt x="181314" y="261620"/>
                </a:lnTo>
                <a:lnTo>
                  <a:pt x="144602" y="261620"/>
                </a:lnTo>
                <a:lnTo>
                  <a:pt x="144602" y="455930"/>
                </a:lnTo>
                <a:lnTo>
                  <a:pt x="313007" y="553720"/>
                </a:lnTo>
                <a:lnTo>
                  <a:pt x="367020" y="553720"/>
                </a:lnTo>
                <a:lnTo>
                  <a:pt x="325317" y="577850"/>
                </a:lnTo>
                <a:close/>
              </a:path>
              <a:path w="644525" h="707389">
                <a:moveTo>
                  <a:pt x="247177" y="279400"/>
                </a:moveTo>
                <a:lnTo>
                  <a:pt x="211009" y="279400"/>
                </a:lnTo>
                <a:lnTo>
                  <a:pt x="380351" y="181610"/>
                </a:lnTo>
                <a:lnTo>
                  <a:pt x="322145" y="148590"/>
                </a:lnTo>
                <a:lnTo>
                  <a:pt x="359158" y="148590"/>
                </a:lnTo>
                <a:lnTo>
                  <a:pt x="436293" y="193040"/>
                </a:lnTo>
                <a:lnTo>
                  <a:pt x="398702" y="193040"/>
                </a:lnTo>
                <a:lnTo>
                  <a:pt x="247177" y="279400"/>
                </a:lnTo>
                <a:close/>
              </a:path>
              <a:path w="644525" h="707389">
                <a:moveTo>
                  <a:pt x="60518" y="551180"/>
                </a:moveTo>
                <a:lnTo>
                  <a:pt x="51684" y="551180"/>
                </a:lnTo>
                <a:lnTo>
                  <a:pt x="35428" y="548640"/>
                </a:lnTo>
                <a:lnTo>
                  <a:pt x="22139" y="539750"/>
                </a:lnTo>
                <a:lnTo>
                  <a:pt x="13171" y="525780"/>
                </a:lnTo>
                <a:lnTo>
                  <a:pt x="9881" y="509270"/>
                </a:lnTo>
                <a:lnTo>
                  <a:pt x="10865" y="500380"/>
                </a:lnTo>
                <a:lnTo>
                  <a:pt x="13667" y="492760"/>
                </a:lnTo>
                <a:lnTo>
                  <a:pt x="18063" y="485140"/>
                </a:lnTo>
                <a:lnTo>
                  <a:pt x="23826" y="478790"/>
                </a:lnTo>
                <a:lnTo>
                  <a:pt x="7942" y="430530"/>
                </a:lnTo>
                <a:lnTo>
                  <a:pt x="0" y="379730"/>
                </a:lnTo>
                <a:lnTo>
                  <a:pt x="0" y="327660"/>
                </a:lnTo>
                <a:lnTo>
                  <a:pt x="7942" y="276860"/>
                </a:lnTo>
                <a:lnTo>
                  <a:pt x="23826" y="228600"/>
                </a:lnTo>
                <a:lnTo>
                  <a:pt x="18063" y="222250"/>
                </a:lnTo>
                <a:lnTo>
                  <a:pt x="13667" y="214630"/>
                </a:lnTo>
                <a:lnTo>
                  <a:pt x="10865" y="205740"/>
                </a:lnTo>
                <a:lnTo>
                  <a:pt x="9881" y="196850"/>
                </a:lnTo>
                <a:lnTo>
                  <a:pt x="13171" y="181610"/>
                </a:lnTo>
                <a:lnTo>
                  <a:pt x="22139" y="167640"/>
                </a:lnTo>
                <a:lnTo>
                  <a:pt x="35428" y="158750"/>
                </a:lnTo>
                <a:lnTo>
                  <a:pt x="51684" y="154940"/>
                </a:lnTo>
                <a:lnTo>
                  <a:pt x="56220" y="154940"/>
                </a:lnTo>
                <a:lnTo>
                  <a:pt x="60518" y="156210"/>
                </a:lnTo>
                <a:lnTo>
                  <a:pt x="64611" y="157480"/>
                </a:lnTo>
                <a:lnTo>
                  <a:pt x="89659" y="157480"/>
                </a:lnTo>
                <a:lnTo>
                  <a:pt x="80463" y="167640"/>
                </a:lnTo>
                <a:lnTo>
                  <a:pt x="85845" y="173990"/>
                </a:lnTo>
                <a:lnTo>
                  <a:pt x="51692" y="173990"/>
                </a:lnTo>
                <a:lnTo>
                  <a:pt x="42553" y="175260"/>
                </a:lnTo>
                <a:lnTo>
                  <a:pt x="35081" y="180340"/>
                </a:lnTo>
                <a:lnTo>
                  <a:pt x="30040" y="187960"/>
                </a:lnTo>
                <a:lnTo>
                  <a:pt x="28190" y="196850"/>
                </a:lnTo>
                <a:lnTo>
                  <a:pt x="30043" y="207010"/>
                </a:lnTo>
                <a:lnTo>
                  <a:pt x="35091" y="213360"/>
                </a:lnTo>
                <a:lnTo>
                  <a:pt x="42563" y="218440"/>
                </a:lnTo>
                <a:lnTo>
                  <a:pt x="51692" y="220980"/>
                </a:lnTo>
                <a:lnTo>
                  <a:pt x="85262" y="220980"/>
                </a:lnTo>
                <a:lnTo>
                  <a:pt x="81193" y="227330"/>
                </a:lnTo>
                <a:lnTo>
                  <a:pt x="67925" y="236220"/>
                </a:lnTo>
                <a:lnTo>
                  <a:pt x="59809" y="237490"/>
                </a:lnTo>
                <a:lnTo>
                  <a:pt x="39916" y="237490"/>
                </a:lnTo>
                <a:lnTo>
                  <a:pt x="25428" y="281940"/>
                </a:lnTo>
                <a:lnTo>
                  <a:pt x="18184" y="330200"/>
                </a:lnTo>
                <a:lnTo>
                  <a:pt x="18184" y="377190"/>
                </a:lnTo>
                <a:lnTo>
                  <a:pt x="25428" y="424180"/>
                </a:lnTo>
                <a:lnTo>
                  <a:pt x="39916" y="469900"/>
                </a:lnTo>
                <a:lnTo>
                  <a:pt x="62514" y="469900"/>
                </a:lnTo>
                <a:lnTo>
                  <a:pt x="67925" y="471170"/>
                </a:lnTo>
                <a:lnTo>
                  <a:pt x="81193" y="480060"/>
                </a:lnTo>
                <a:lnTo>
                  <a:pt x="85262" y="486410"/>
                </a:lnTo>
                <a:lnTo>
                  <a:pt x="51692" y="486410"/>
                </a:lnTo>
                <a:lnTo>
                  <a:pt x="42553" y="487680"/>
                </a:lnTo>
                <a:lnTo>
                  <a:pt x="35081" y="492760"/>
                </a:lnTo>
                <a:lnTo>
                  <a:pt x="30040" y="500380"/>
                </a:lnTo>
                <a:lnTo>
                  <a:pt x="28190" y="509270"/>
                </a:lnTo>
                <a:lnTo>
                  <a:pt x="30043" y="519430"/>
                </a:lnTo>
                <a:lnTo>
                  <a:pt x="35091" y="525780"/>
                </a:lnTo>
                <a:lnTo>
                  <a:pt x="42563" y="530860"/>
                </a:lnTo>
                <a:lnTo>
                  <a:pt x="51692" y="533400"/>
                </a:lnTo>
                <a:lnTo>
                  <a:pt x="85845" y="533400"/>
                </a:lnTo>
                <a:lnTo>
                  <a:pt x="80463" y="539750"/>
                </a:lnTo>
                <a:lnTo>
                  <a:pt x="88509" y="548640"/>
                </a:lnTo>
                <a:lnTo>
                  <a:pt x="64611" y="548640"/>
                </a:lnTo>
                <a:lnTo>
                  <a:pt x="60518" y="551180"/>
                </a:lnTo>
                <a:close/>
              </a:path>
              <a:path w="644525" h="707389">
                <a:moveTo>
                  <a:pt x="603452" y="157480"/>
                </a:moveTo>
                <a:lnTo>
                  <a:pt x="579688" y="157480"/>
                </a:lnTo>
                <a:lnTo>
                  <a:pt x="583781" y="156210"/>
                </a:lnTo>
                <a:lnTo>
                  <a:pt x="588079" y="154940"/>
                </a:lnTo>
                <a:lnTo>
                  <a:pt x="592615" y="154940"/>
                </a:lnTo>
                <a:lnTo>
                  <a:pt x="603452" y="157480"/>
                </a:lnTo>
                <a:close/>
              </a:path>
              <a:path w="644525" h="707389">
                <a:moveTo>
                  <a:pt x="85262" y="220980"/>
                </a:moveTo>
                <a:lnTo>
                  <a:pt x="51692" y="220980"/>
                </a:lnTo>
                <a:lnTo>
                  <a:pt x="60813" y="218440"/>
                </a:lnTo>
                <a:lnTo>
                  <a:pt x="68266" y="213360"/>
                </a:lnTo>
                <a:lnTo>
                  <a:pt x="73293" y="207010"/>
                </a:lnTo>
                <a:lnTo>
                  <a:pt x="75138" y="196850"/>
                </a:lnTo>
                <a:lnTo>
                  <a:pt x="73292" y="187960"/>
                </a:lnTo>
                <a:lnTo>
                  <a:pt x="68262" y="180340"/>
                </a:lnTo>
                <a:lnTo>
                  <a:pt x="60809" y="175260"/>
                </a:lnTo>
                <a:lnTo>
                  <a:pt x="51692" y="173990"/>
                </a:lnTo>
                <a:lnTo>
                  <a:pt x="85845" y="173990"/>
                </a:lnTo>
                <a:lnTo>
                  <a:pt x="89929" y="180340"/>
                </a:lnTo>
                <a:lnTo>
                  <a:pt x="92523" y="189230"/>
                </a:lnTo>
                <a:lnTo>
                  <a:pt x="93430" y="196850"/>
                </a:lnTo>
                <a:lnTo>
                  <a:pt x="90146" y="213360"/>
                </a:lnTo>
                <a:lnTo>
                  <a:pt x="85262" y="220980"/>
                </a:lnTo>
                <a:close/>
              </a:path>
              <a:path w="644525" h="707389">
                <a:moveTo>
                  <a:pt x="626969" y="220980"/>
                </a:moveTo>
                <a:lnTo>
                  <a:pt x="592615" y="220980"/>
                </a:lnTo>
                <a:lnTo>
                  <a:pt x="601754" y="218440"/>
                </a:lnTo>
                <a:lnTo>
                  <a:pt x="609226" y="213360"/>
                </a:lnTo>
                <a:lnTo>
                  <a:pt x="614268" y="207010"/>
                </a:lnTo>
                <a:lnTo>
                  <a:pt x="616117" y="196850"/>
                </a:lnTo>
                <a:lnTo>
                  <a:pt x="614264" y="187960"/>
                </a:lnTo>
                <a:lnTo>
                  <a:pt x="609217" y="180340"/>
                </a:lnTo>
                <a:lnTo>
                  <a:pt x="601744" y="175260"/>
                </a:lnTo>
                <a:lnTo>
                  <a:pt x="592615" y="173990"/>
                </a:lnTo>
                <a:lnTo>
                  <a:pt x="626237" y="173990"/>
                </a:lnTo>
                <a:lnTo>
                  <a:pt x="631128" y="181610"/>
                </a:lnTo>
                <a:lnTo>
                  <a:pt x="634418" y="196850"/>
                </a:lnTo>
                <a:lnTo>
                  <a:pt x="633434" y="205740"/>
                </a:lnTo>
                <a:lnTo>
                  <a:pt x="630632" y="214630"/>
                </a:lnTo>
                <a:lnTo>
                  <a:pt x="626969" y="220980"/>
                </a:lnTo>
                <a:close/>
              </a:path>
              <a:path w="644525" h="707389">
                <a:moveTo>
                  <a:pt x="282165" y="297180"/>
                </a:moveTo>
                <a:lnTo>
                  <a:pt x="243592" y="297180"/>
                </a:lnTo>
                <a:lnTo>
                  <a:pt x="413863" y="201930"/>
                </a:lnTo>
                <a:lnTo>
                  <a:pt x="398702" y="193040"/>
                </a:lnTo>
                <a:lnTo>
                  <a:pt x="436293" y="193040"/>
                </a:lnTo>
                <a:lnTo>
                  <a:pt x="469351" y="212090"/>
                </a:lnTo>
                <a:lnTo>
                  <a:pt x="432279" y="212090"/>
                </a:lnTo>
                <a:lnTo>
                  <a:pt x="282165" y="297180"/>
                </a:lnTo>
                <a:close/>
              </a:path>
              <a:path w="644525" h="707389">
                <a:moveTo>
                  <a:pt x="359732" y="342900"/>
                </a:moveTo>
                <a:lnTo>
                  <a:pt x="322162" y="342900"/>
                </a:lnTo>
                <a:lnTo>
                  <a:pt x="490576" y="245110"/>
                </a:lnTo>
                <a:lnTo>
                  <a:pt x="432279" y="212090"/>
                </a:lnTo>
                <a:lnTo>
                  <a:pt x="469351" y="212090"/>
                </a:lnTo>
                <a:lnTo>
                  <a:pt x="513429" y="237490"/>
                </a:lnTo>
                <a:lnTo>
                  <a:pt x="516272" y="240030"/>
                </a:lnTo>
                <a:lnTo>
                  <a:pt x="518014" y="242570"/>
                </a:lnTo>
                <a:lnTo>
                  <a:pt x="518014" y="261620"/>
                </a:lnTo>
                <a:lnTo>
                  <a:pt x="499705" y="261620"/>
                </a:lnTo>
                <a:lnTo>
                  <a:pt x="359732" y="342900"/>
                </a:lnTo>
                <a:close/>
              </a:path>
              <a:path w="644525" h="707389">
                <a:moveTo>
                  <a:pt x="51692" y="238760"/>
                </a:moveTo>
                <a:lnTo>
                  <a:pt x="43680" y="238760"/>
                </a:lnTo>
                <a:lnTo>
                  <a:pt x="39916" y="237490"/>
                </a:lnTo>
                <a:lnTo>
                  <a:pt x="59809" y="237490"/>
                </a:lnTo>
                <a:lnTo>
                  <a:pt x="51692" y="238760"/>
                </a:lnTo>
                <a:close/>
              </a:path>
              <a:path w="644525" h="707389">
                <a:moveTo>
                  <a:pt x="623399" y="469900"/>
                </a:moveTo>
                <a:lnTo>
                  <a:pt x="604407" y="469900"/>
                </a:lnTo>
                <a:lnTo>
                  <a:pt x="618895" y="424180"/>
                </a:lnTo>
                <a:lnTo>
                  <a:pt x="626139" y="377190"/>
                </a:lnTo>
                <a:lnTo>
                  <a:pt x="626139" y="330200"/>
                </a:lnTo>
                <a:lnTo>
                  <a:pt x="618895" y="281940"/>
                </a:lnTo>
                <a:lnTo>
                  <a:pt x="604407" y="237490"/>
                </a:lnTo>
                <a:lnTo>
                  <a:pt x="623399" y="237490"/>
                </a:lnTo>
                <a:lnTo>
                  <a:pt x="636357" y="276860"/>
                </a:lnTo>
                <a:lnTo>
                  <a:pt x="644300" y="327660"/>
                </a:lnTo>
                <a:lnTo>
                  <a:pt x="644300" y="379730"/>
                </a:lnTo>
                <a:lnTo>
                  <a:pt x="636357" y="430530"/>
                </a:lnTo>
                <a:lnTo>
                  <a:pt x="623399" y="469900"/>
                </a:lnTo>
                <a:close/>
              </a:path>
              <a:path w="644525" h="707389">
                <a:moveTo>
                  <a:pt x="244562" y="397510"/>
                </a:moveTo>
                <a:lnTo>
                  <a:pt x="238317" y="397510"/>
                </a:lnTo>
                <a:lnTo>
                  <a:pt x="200466" y="374650"/>
                </a:lnTo>
                <a:lnTo>
                  <a:pt x="198715" y="372110"/>
                </a:lnTo>
                <a:lnTo>
                  <a:pt x="200599" y="297180"/>
                </a:lnTo>
                <a:lnTo>
                  <a:pt x="200696" y="293370"/>
                </a:lnTo>
                <a:lnTo>
                  <a:pt x="144594" y="261620"/>
                </a:lnTo>
                <a:lnTo>
                  <a:pt x="181314" y="261620"/>
                </a:lnTo>
                <a:lnTo>
                  <a:pt x="211009" y="279400"/>
                </a:lnTo>
                <a:lnTo>
                  <a:pt x="247177" y="279400"/>
                </a:lnTo>
                <a:lnTo>
                  <a:pt x="229351" y="289560"/>
                </a:lnTo>
                <a:lnTo>
                  <a:pt x="243592" y="297180"/>
                </a:lnTo>
                <a:lnTo>
                  <a:pt x="282165" y="297180"/>
                </a:lnTo>
                <a:lnTo>
                  <a:pt x="268722" y="304800"/>
                </a:lnTo>
                <a:lnTo>
                  <a:pt x="218734" y="304800"/>
                </a:lnTo>
                <a:lnTo>
                  <a:pt x="217361" y="358140"/>
                </a:lnTo>
                <a:lnTo>
                  <a:pt x="217328" y="359410"/>
                </a:lnTo>
                <a:lnTo>
                  <a:pt x="217230" y="363220"/>
                </a:lnTo>
                <a:lnTo>
                  <a:pt x="232729" y="372110"/>
                </a:lnTo>
                <a:lnTo>
                  <a:pt x="251042" y="372110"/>
                </a:lnTo>
                <a:lnTo>
                  <a:pt x="250544" y="391160"/>
                </a:lnTo>
                <a:lnTo>
                  <a:pt x="248769" y="394970"/>
                </a:lnTo>
                <a:lnTo>
                  <a:pt x="244562" y="397510"/>
                </a:lnTo>
                <a:close/>
              </a:path>
              <a:path w="644525" h="707389">
                <a:moveTo>
                  <a:pt x="367020" y="553720"/>
                </a:moveTo>
                <a:lnTo>
                  <a:pt x="331300" y="553720"/>
                </a:lnTo>
                <a:lnTo>
                  <a:pt x="499705" y="455930"/>
                </a:lnTo>
                <a:lnTo>
                  <a:pt x="499705" y="261620"/>
                </a:lnTo>
                <a:lnTo>
                  <a:pt x="518014" y="261620"/>
                </a:lnTo>
                <a:lnTo>
                  <a:pt x="518014" y="464820"/>
                </a:lnTo>
                <a:lnTo>
                  <a:pt x="516272" y="467360"/>
                </a:lnTo>
                <a:lnTo>
                  <a:pt x="367020" y="553720"/>
                </a:lnTo>
                <a:close/>
              </a:path>
              <a:path w="644525" h="707389">
                <a:moveTo>
                  <a:pt x="251042" y="372110"/>
                </a:moveTo>
                <a:lnTo>
                  <a:pt x="232729" y="372110"/>
                </a:lnTo>
                <a:lnTo>
                  <a:pt x="234265" y="313690"/>
                </a:lnTo>
                <a:lnTo>
                  <a:pt x="218734" y="304800"/>
                </a:lnTo>
                <a:lnTo>
                  <a:pt x="268722" y="304800"/>
                </a:lnTo>
                <a:lnTo>
                  <a:pt x="262000" y="308610"/>
                </a:lnTo>
                <a:lnTo>
                  <a:pt x="288735" y="323850"/>
                </a:lnTo>
                <a:lnTo>
                  <a:pt x="252303" y="323850"/>
                </a:lnTo>
                <a:lnTo>
                  <a:pt x="251142" y="368300"/>
                </a:lnTo>
                <a:lnTo>
                  <a:pt x="251042" y="372110"/>
                </a:lnTo>
                <a:close/>
              </a:path>
              <a:path w="644525" h="707389">
                <a:moveTo>
                  <a:pt x="331300" y="553720"/>
                </a:moveTo>
                <a:lnTo>
                  <a:pt x="313007" y="553720"/>
                </a:lnTo>
                <a:lnTo>
                  <a:pt x="313007" y="358140"/>
                </a:lnTo>
                <a:lnTo>
                  <a:pt x="252303" y="323850"/>
                </a:lnTo>
                <a:lnTo>
                  <a:pt x="288735" y="323850"/>
                </a:lnTo>
                <a:lnTo>
                  <a:pt x="322154" y="342900"/>
                </a:lnTo>
                <a:lnTo>
                  <a:pt x="359732" y="342900"/>
                </a:lnTo>
                <a:lnTo>
                  <a:pt x="331300" y="359410"/>
                </a:lnTo>
                <a:lnTo>
                  <a:pt x="331300" y="553720"/>
                </a:lnTo>
                <a:close/>
              </a:path>
              <a:path w="644525" h="707389">
                <a:moveTo>
                  <a:pt x="62514" y="469900"/>
                </a:moveTo>
                <a:lnTo>
                  <a:pt x="39916" y="469900"/>
                </a:lnTo>
                <a:lnTo>
                  <a:pt x="43680" y="468630"/>
                </a:lnTo>
                <a:lnTo>
                  <a:pt x="47575" y="467360"/>
                </a:lnTo>
                <a:lnTo>
                  <a:pt x="51692" y="467360"/>
                </a:lnTo>
                <a:lnTo>
                  <a:pt x="62514" y="469900"/>
                </a:lnTo>
                <a:close/>
              </a:path>
              <a:path w="644525" h="707389">
                <a:moveTo>
                  <a:pt x="432590" y="656590"/>
                </a:moveTo>
                <a:lnTo>
                  <a:pt x="362692" y="656590"/>
                </a:lnTo>
                <a:lnTo>
                  <a:pt x="409426" y="646430"/>
                </a:lnTo>
                <a:lnTo>
                  <a:pt x="453686" y="628650"/>
                </a:lnTo>
                <a:lnTo>
                  <a:pt x="494696" y="605790"/>
                </a:lnTo>
                <a:lnTo>
                  <a:pt x="531682" y="575310"/>
                </a:lnTo>
                <a:lnTo>
                  <a:pt x="563869" y="539750"/>
                </a:lnTo>
                <a:lnTo>
                  <a:pt x="558482" y="533400"/>
                </a:lnTo>
                <a:lnTo>
                  <a:pt x="554395" y="525780"/>
                </a:lnTo>
                <a:lnTo>
                  <a:pt x="551801" y="518160"/>
                </a:lnTo>
                <a:lnTo>
                  <a:pt x="550893" y="509270"/>
                </a:lnTo>
                <a:lnTo>
                  <a:pt x="554178" y="494030"/>
                </a:lnTo>
                <a:lnTo>
                  <a:pt x="563131" y="480060"/>
                </a:lnTo>
                <a:lnTo>
                  <a:pt x="576399" y="471170"/>
                </a:lnTo>
                <a:lnTo>
                  <a:pt x="592631" y="467360"/>
                </a:lnTo>
                <a:lnTo>
                  <a:pt x="596748" y="467360"/>
                </a:lnTo>
                <a:lnTo>
                  <a:pt x="600643" y="468630"/>
                </a:lnTo>
                <a:lnTo>
                  <a:pt x="604407" y="469900"/>
                </a:lnTo>
                <a:lnTo>
                  <a:pt x="623399" y="469900"/>
                </a:lnTo>
                <a:lnTo>
                  <a:pt x="620473" y="478790"/>
                </a:lnTo>
                <a:lnTo>
                  <a:pt x="626220" y="485140"/>
                </a:lnTo>
                <a:lnTo>
                  <a:pt x="626953" y="486410"/>
                </a:lnTo>
                <a:lnTo>
                  <a:pt x="592615" y="486410"/>
                </a:lnTo>
                <a:lnTo>
                  <a:pt x="583495" y="487680"/>
                </a:lnTo>
                <a:lnTo>
                  <a:pt x="576042" y="492760"/>
                </a:lnTo>
                <a:lnTo>
                  <a:pt x="571014" y="500380"/>
                </a:lnTo>
                <a:lnTo>
                  <a:pt x="569170" y="509270"/>
                </a:lnTo>
                <a:lnTo>
                  <a:pt x="571015" y="519430"/>
                </a:lnTo>
                <a:lnTo>
                  <a:pt x="576045" y="525780"/>
                </a:lnTo>
                <a:lnTo>
                  <a:pt x="583498" y="530860"/>
                </a:lnTo>
                <a:lnTo>
                  <a:pt x="592615" y="533400"/>
                </a:lnTo>
                <a:lnTo>
                  <a:pt x="626220" y="533400"/>
                </a:lnTo>
                <a:lnTo>
                  <a:pt x="622144" y="539750"/>
                </a:lnTo>
                <a:lnTo>
                  <a:pt x="608855" y="548640"/>
                </a:lnTo>
                <a:lnTo>
                  <a:pt x="579680" y="548640"/>
                </a:lnTo>
                <a:lnTo>
                  <a:pt x="545198" y="588010"/>
                </a:lnTo>
                <a:lnTo>
                  <a:pt x="505428" y="619760"/>
                </a:lnTo>
                <a:lnTo>
                  <a:pt x="461238" y="645160"/>
                </a:lnTo>
                <a:lnTo>
                  <a:pt x="432590" y="656590"/>
                </a:lnTo>
                <a:close/>
              </a:path>
              <a:path w="644525" h="707389">
                <a:moveTo>
                  <a:pt x="85845" y="533400"/>
                </a:moveTo>
                <a:lnTo>
                  <a:pt x="51692" y="533400"/>
                </a:lnTo>
                <a:lnTo>
                  <a:pt x="60813" y="530860"/>
                </a:lnTo>
                <a:lnTo>
                  <a:pt x="68266" y="525780"/>
                </a:lnTo>
                <a:lnTo>
                  <a:pt x="73293" y="519430"/>
                </a:lnTo>
                <a:lnTo>
                  <a:pt x="75138" y="509270"/>
                </a:lnTo>
                <a:lnTo>
                  <a:pt x="73297" y="500380"/>
                </a:lnTo>
                <a:lnTo>
                  <a:pt x="68275" y="492760"/>
                </a:lnTo>
                <a:lnTo>
                  <a:pt x="60823" y="487680"/>
                </a:lnTo>
                <a:lnTo>
                  <a:pt x="51692" y="486410"/>
                </a:lnTo>
                <a:lnTo>
                  <a:pt x="85262" y="486410"/>
                </a:lnTo>
                <a:lnTo>
                  <a:pt x="90146" y="494030"/>
                </a:lnTo>
                <a:lnTo>
                  <a:pt x="93430" y="509270"/>
                </a:lnTo>
                <a:lnTo>
                  <a:pt x="92523" y="518160"/>
                </a:lnTo>
                <a:lnTo>
                  <a:pt x="89929" y="525780"/>
                </a:lnTo>
                <a:lnTo>
                  <a:pt x="85845" y="533400"/>
                </a:lnTo>
                <a:close/>
              </a:path>
              <a:path w="644525" h="707389">
                <a:moveTo>
                  <a:pt x="626220" y="533400"/>
                </a:moveTo>
                <a:lnTo>
                  <a:pt x="592615" y="533400"/>
                </a:lnTo>
                <a:lnTo>
                  <a:pt x="601754" y="530860"/>
                </a:lnTo>
                <a:lnTo>
                  <a:pt x="609226" y="525780"/>
                </a:lnTo>
                <a:lnTo>
                  <a:pt x="614268" y="519430"/>
                </a:lnTo>
                <a:lnTo>
                  <a:pt x="616117" y="509270"/>
                </a:lnTo>
                <a:lnTo>
                  <a:pt x="614264" y="500380"/>
                </a:lnTo>
                <a:lnTo>
                  <a:pt x="609217" y="492760"/>
                </a:lnTo>
                <a:lnTo>
                  <a:pt x="601744" y="487680"/>
                </a:lnTo>
                <a:lnTo>
                  <a:pt x="592615" y="486410"/>
                </a:lnTo>
                <a:lnTo>
                  <a:pt x="626953" y="486410"/>
                </a:lnTo>
                <a:lnTo>
                  <a:pt x="630616" y="492760"/>
                </a:lnTo>
                <a:lnTo>
                  <a:pt x="633418" y="500380"/>
                </a:lnTo>
                <a:lnTo>
                  <a:pt x="634402" y="509270"/>
                </a:lnTo>
                <a:lnTo>
                  <a:pt x="631112" y="525780"/>
                </a:lnTo>
                <a:lnTo>
                  <a:pt x="626220" y="533400"/>
                </a:lnTo>
                <a:close/>
              </a:path>
              <a:path w="644525" h="707389">
                <a:moveTo>
                  <a:pt x="322145" y="707390"/>
                </a:moveTo>
                <a:lnTo>
                  <a:pt x="307828" y="704850"/>
                </a:lnTo>
                <a:lnTo>
                  <a:pt x="295639" y="698500"/>
                </a:lnTo>
                <a:lnTo>
                  <a:pt x="286476" y="687070"/>
                </a:lnTo>
                <a:lnTo>
                  <a:pt x="281238" y="674370"/>
                </a:lnTo>
                <a:lnTo>
                  <a:pt x="230800" y="664210"/>
                </a:lnTo>
                <a:lnTo>
                  <a:pt x="183055" y="645160"/>
                </a:lnTo>
                <a:lnTo>
                  <a:pt x="138866" y="619760"/>
                </a:lnTo>
                <a:lnTo>
                  <a:pt x="99096" y="588010"/>
                </a:lnTo>
                <a:lnTo>
                  <a:pt x="64611" y="548640"/>
                </a:lnTo>
                <a:lnTo>
                  <a:pt x="88509" y="548640"/>
                </a:lnTo>
                <a:lnTo>
                  <a:pt x="112647" y="575310"/>
                </a:lnTo>
                <a:lnTo>
                  <a:pt x="149632" y="605790"/>
                </a:lnTo>
                <a:lnTo>
                  <a:pt x="190642" y="628650"/>
                </a:lnTo>
                <a:lnTo>
                  <a:pt x="234901" y="646430"/>
                </a:lnTo>
                <a:lnTo>
                  <a:pt x="281632" y="656590"/>
                </a:lnTo>
                <a:lnTo>
                  <a:pt x="300493" y="656590"/>
                </a:lnTo>
                <a:lnTo>
                  <a:pt x="298643" y="665480"/>
                </a:lnTo>
                <a:lnTo>
                  <a:pt x="300493" y="674370"/>
                </a:lnTo>
                <a:lnTo>
                  <a:pt x="305535" y="681990"/>
                </a:lnTo>
                <a:lnTo>
                  <a:pt x="313009" y="687070"/>
                </a:lnTo>
                <a:lnTo>
                  <a:pt x="322154" y="689610"/>
                </a:lnTo>
                <a:lnTo>
                  <a:pt x="355778" y="689610"/>
                </a:lnTo>
                <a:lnTo>
                  <a:pt x="348652" y="698500"/>
                </a:lnTo>
                <a:lnTo>
                  <a:pt x="336462" y="704850"/>
                </a:lnTo>
                <a:lnTo>
                  <a:pt x="322145" y="707390"/>
                </a:lnTo>
                <a:close/>
              </a:path>
              <a:path w="644525" h="707389">
                <a:moveTo>
                  <a:pt x="592598" y="551180"/>
                </a:moveTo>
                <a:lnTo>
                  <a:pt x="583773" y="551180"/>
                </a:lnTo>
                <a:lnTo>
                  <a:pt x="579680" y="548640"/>
                </a:lnTo>
                <a:lnTo>
                  <a:pt x="608855" y="548640"/>
                </a:lnTo>
                <a:lnTo>
                  <a:pt x="592598" y="551180"/>
                </a:lnTo>
                <a:close/>
              </a:path>
              <a:path w="644525" h="707389">
                <a:moveTo>
                  <a:pt x="300493" y="656590"/>
                </a:moveTo>
                <a:lnTo>
                  <a:pt x="281632" y="656590"/>
                </a:lnTo>
                <a:lnTo>
                  <a:pt x="287075" y="643890"/>
                </a:lnTo>
                <a:lnTo>
                  <a:pt x="296189" y="633730"/>
                </a:lnTo>
                <a:lnTo>
                  <a:pt x="308155" y="626110"/>
                </a:lnTo>
                <a:lnTo>
                  <a:pt x="322154" y="623570"/>
                </a:lnTo>
                <a:lnTo>
                  <a:pt x="336153" y="626110"/>
                </a:lnTo>
                <a:lnTo>
                  <a:pt x="348118" y="633730"/>
                </a:lnTo>
                <a:lnTo>
                  <a:pt x="356093" y="642620"/>
                </a:lnTo>
                <a:lnTo>
                  <a:pt x="322154" y="642620"/>
                </a:lnTo>
                <a:lnTo>
                  <a:pt x="313009" y="643890"/>
                </a:lnTo>
                <a:lnTo>
                  <a:pt x="305535" y="648970"/>
                </a:lnTo>
                <a:lnTo>
                  <a:pt x="300493" y="656590"/>
                </a:lnTo>
                <a:close/>
              </a:path>
              <a:path w="644525" h="707389">
                <a:moveTo>
                  <a:pt x="355778" y="689610"/>
                </a:moveTo>
                <a:lnTo>
                  <a:pt x="322154" y="689610"/>
                </a:lnTo>
                <a:lnTo>
                  <a:pt x="331298" y="687070"/>
                </a:lnTo>
                <a:lnTo>
                  <a:pt x="338772" y="681990"/>
                </a:lnTo>
                <a:lnTo>
                  <a:pt x="343814" y="674370"/>
                </a:lnTo>
                <a:lnTo>
                  <a:pt x="345664" y="665480"/>
                </a:lnTo>
                <a:lnTo>
                  <a:pt x="343814" y="656590"/>
                </a:lnTo>
                <a:lnTo>
                  <a:pt x="338772" y="648970"/>
                </a:lnTo>
                <a:lnTo>
                  <a:pt x="331298" y="643890"/>
                </a:lnTo>
                <a:lnTo>
                  <a:pt x="322154" y="642620"/>
                </a:lnTo>
                <a:lnTo>
                  <a:pt x="356093" y="642620"/>
                </a:lnTo>
                <a:lnTo>
                  <a:pt x="357232" y="643890"/>
                </a:lnTo>
                <a:lnTo>
                  <a:pt x="362675" y="656590"/>
                </a:lnTo>
                <a:lnTo>
                  <a:pt x="432590" y="656590"/>
                </a:lnTo>
                <a:lnTo>
                  <a:pt x="413491" y="664210"/>
                </a:lnTo>
                <a:lnTo>
                  <a:pt x="363053" y="674370"/>
                </a:lnTo>
                <a:lnTo>
                  <a:pt x="357815" y="687070"/>
                </a:lnTo>
                <a:lnTo>
                  <a:pt x="355778" y="689610"/>
                </a:lnTo>
                <a:close/>
              </a:path>
            </a:pathLst>
          </a:custGeom>
          <a:solidFill>
            <a:srgbClr val="00A589"/>
          </a:solidFill>
        </p:spPr>
        <p:txBody>
          <a:bodyPr wrap="square" lIns="0" tIns="0" rIns="0" bIns="0" rtlCol="0"/>
          <a:lstStyle/>
          <a:p>
            <a:endParaRPr sz="1588"/>
          </a:p>
        </p:txBody>
      </p:sp>
      <p:sp>
        <p:nvSpPr>
          <p:cNvPr id="40" name="object 40"/>
          <p:cNvSpPr/>
          <p:nvPr/>
        </p:nvSpPr>
        <p:spPr>
          <a:xfrm>
            <a:off x="9222651" y="1881296"/>
            <a:ext cx="375956" cy="512669"/>
          </a:xfrm>
          <a:custGeom>
            <a:avLst/>
            <a:gdLst/>
            <a:ahLst/>
            <a:cxnLst/>
            <a:rect l="l" t="t" r="r" b="b"/>
            <a:pathLst>
              <a:path w="426084" h="581025">
                <a:moveTo>
                  <a:pt x="179564" y="58048"/>
                </a:moveTo>
                <a:lnTo>
                  <a:pt x="138156" y="58048"/>
                </a:lnTo>
                <a:lnTo>
                  <a:pt x="148438" y="34938"/>
                </a:lnTo>
                <a:lnTo>
                  <a:pt x="165269" y="16543"/>
                </a:lnTo>
                <a:lnTo>
                  <a:pt x="187216" y="4389"/>
                </a:lnTo>
                <a:lnTo>
                  <a:pt x="212845" y="0"/>
                </a:lnTo>
                <a:lnTo>
                  <a:pt x="238474" y="4389"/>
                </a:lnTo>
                <a:lnTo>
                  <a:pt x="260421" y="16543"/>
                </a:lnTo>
                <a:lnTo>
                  <a:pt x="277252" y="34938"/>
                </a:lnTo>
                <a:lnTo>
                  <a:pt x="278925" y="38699"/>
                </a:lnTo>
                <a:lnTo>
                  <a:pt x="212845" y="38699"/>
                </a:lnTo>
                <a:lnTo>
                  <a:pt x="202638" y="40117"/>
                </a:lnTo>
                <a:lnTo>
                  <a:pt x="193447" y="44092"/>
                </a:lnTo>
                <a:lnTo>
                  <a:pt x="185635" y="50209"/>
                </a:lnTo>
                <a:lnTo>
                  <a:pt x="179564" y="58048"/>
                </a:lnTo>
                <a:close/>
              </a:path>
              <a:path w="426084" h="581025">
                <a:moveTo>
                  <a:pt x="287535" y="58048"/>
                </a:moveTo>
                <a:lnTo>
                  <a:pt x="246126" y="58048"/>
                </a:lnTo>
                <a:lnTo>
                  <a:pt x="240083" y="50209"/>
                </a:lnTo>
                <a:lnTo>
                  <a:pt x="232316" y="44092"/>
                </a:lnTo>
                <a:lnTo>
                  <a:pt x="223134" y="40117"/>
                </a:lnTo>
                <a:lnTo>
                  <a:pt x="212845" y="38699"/>
                </a:lnTo>
                <a:lnTo>
                  <a:pt x="278925" y="38699"/>
                </a:lnTo>
                <a:lnTo>
                  <a:pt x="287535" y="58048"/>
                </a:lnTo>
                <a:close/>
              </a:path>
              <a:path w="426084" h="581025">
                <a:moveTo>
                  <a:pt x="348292" y="77398"/>
                </a:moveTo>
                <a:lnTo>
                  <a:pt x="77398" y="77398"/>
                </a:lnTo>
                <a:lnTo>
                  <a:pt x="78925" y="69885"/>
                </a:lnTo>
                <a:lnTo>
                  <a:pt x="83082" y="63732"/>
                </a:lnTo>
                <a:lnTo>
                  <a:pt x="89234" y="59575"/>
                </a:lnTo>
                <a:lnTo>
                  <a:pt x="96748" y="58048"/>
                </a:lnTo>
                <a:lnTo>
                  <a:pt x="328943" y="58048"/>
                </a:lnTo>
                <a:lnTo>
                  <a:pt x="336456" y="59575"/>
                </a:lnTo>
                <a:lnTo>
                  <a:pt x="342608" y="63732"/>
                </a:lnTo>
                <a:lnTo>
                  <a:pt x="346766" y="69885"/>
                </a:lnTo>
                <a:lnTo>
                  <a:pt x="348292" y="77398"/>
                </a:lnTo>
                <a:close/>
              </a:path>
              <a:path w="426084" h="581025">
                <a:moveTo>
                  <a:pt x="406341" y="580488"/>
                </a:moveTo>
                <a:lnTo>
                  <a:pt x="19349" y="580488"/>
                </a:lnTo>
                <a:lnTo>
                  <a:pt x="11836" y="578961"/>
                </a:lnTo>
                <a:lnTo>
                  <a:pt x="5683" y="574804"/>
                </a:lnTo>
                <a:lnTo>
                  <a:pt x="1526" y="568651"/>
                </a:lnTo>
                <a:lnTo>
                  <a:pt x="0" y="561138"/>
                </a:lnTo>
                <a:lnTo>
                  <a:pt x="0" y="96748"/>
                </a:lnTo>
                <a:lnTo>
                  <a:pt x="1526" y="89234"/>
                </a:lnTo>
                <a:lnTo>
                  <a:pt x="5683" y="83082"/>
                </a:lnTo>
                <a:lnTo>
                  <a:pt x="11836" y="78925"/>
                </a:lnTo>
                <a:lnTo>
                  <a:pt x="19349" y="77398"/>
                </a:lnTo>
                <a:lnTo>
                  <a:pt x="406341" y="77398"/>
                </a:lnTo>
                <a:lnTo>
                  <a:pt x="413854" y="78925"/>
                </a:lnTo>
                <a:lnTo>
                  <a:pt x="420007" y="83082"/>
                </a:lnTo>
                <a:lnTo>
                  <a:pt x="424164" y="89234"/>
                </a:lnTo>
                <a:lnTo>
                  <a:pt x="425691" y="96748"/>
                </a:lnTo>
                <a:lnTo>
                  <a:pt x="116097" y="96748"/>
                </a:lnTo>
                <a:lnTo>
                  <a:pt x="116097" y="116097"/>
                </a:lnTo>
                <a:lnTo>
                  <a:pt x="58048" y="116097"/>
                </a:lnTo>
                <a:lnTo>
                  <a:pt x="50535" y="117624"/>
                </a:lnTo>
                <a:lnTo>
                  <a:pt x="44383" y="121781"/>
                </a:lnTo>
                <a:lnTo>
                  <a:pt x="40226" y="127934"/>
                </a:lnTo>
                <a:lnTo>
                  <a:pt x="38699" y="135447"/>
                </a:lnTo>
                <a:lnTo>
                  <a:pt x="38699" y="522439"/>
                </a:lnTo>
                <a:lnTo>
                  <a:pt x="40226" y="529952"/>
                </a:lnTo>
                <a:lnTo>
                  <a:pt x="44383" y="536104"/>
                </a:lnTo>
                <a:lnTo>
                  <a:pt x="50535" y="540262"/>
                </a:lnTo>
                <a:lnTo>
                  <a:pt x="58048" y="541788"/>
                </a:lnTo>
                <a:lnTo>
                  <a:pt x="425691" y="541788"/>
                </a:lnTo>
                <a:lnTo>
                  <a:pt x="425691" y="561138"/>
                </a:lnTo>
                <a:lnTo>
                  <a:pt x="424164" y="568651"/>
                </a:lnTo>
                <a:lnTo>
                  <a:pt x="420007" y="574804"/>
                </a:lnTo>
                <a:lnTo>
                  <a:pt x="413854" y="578961"/>
                </a:lnTo>
                <a:lnTo>
                  <a:pt x="406341" y="580488"/>
                </a:lnTo>
                <a:close/>
              </a:path>
              <a:path w="426084" h="581025">
                <a:moveTo>
                  <a:pt x="425691" y="541788"/>
                </a:moveTo>
                <a:lnTo>
                  <a:pt x="367642" y="541788"/>
                </a:lnTo>
                <a:lnTo>
                  <a:pt x="375155" y="540262"/>
                </a:lnTo>
                <a:lnTo>
                  <a:pt x="381308" y="536104"/>
                </a:lnTo>
                <a:lnTo>
                  <a:pt x="385465" y="529952"/>
                </a:lnTo>
                <a:lnTo>
                  <a:pt x="386992" y="522439"/>
                </a:lnTo>
                <a:lnTo>
                  <a:pt x="386992" y="135447"/>
                </a:lnTo>
                <a:lnTo>
                  <a:pt x="385465" y="127934"/>
                </a:lnTo>
                <a:lnTo>
                  <a:pt x="381308" y="121781"/>
                </a:lnTo>
                <a:lnTo>
                  <a:pt x="375155" y="117624"/>
                </a:lnTo>
                <a:lnTo>
                  <a:pt x="367642" y="116097"/>
                </a:lnTo>
                <a:lnTo>
                  <a:pt x="309593" y="116097"/>
                </a:lnTo>
                <a:lnTo>
                  <a:pt x="309593" y="96748"/>
                </a:lnTo>
                <a:lnTo>
                  <a:pt x="425691" y="96748"/>
                </a:lnTo>
                <a:lnTo>
                  <a:pt x="425691" y="541788"/>
                </a:lnTo>
                <a:close/>
              </a:path>
              <a:path w="426084" h="581025">
                <a:moveTo>
                  <a:pt x="328943" y="154796"/>
                </a:moveTo>
                <a:lnTo>
                  <a:pt x="96748" y="154796"/>
                </a:lnTo>
                <a:lnTo>
                  <a:pt x="89234" y="153270"/>
                </a:lnTo>
                <a:lnTo>
                  <a:pt x="83082" y="149112"/>
                </a:lnTo>
                <a:lnTo>
                  <a:pt x="78925" y="142960"/>
                </a:lnTo>
                <a:lnTo>
                  <a:pt x="77398" y="135447"/>
                </a:lnTo>
                <a:lnTo>
                  <a:pt x="77398" y="116097"/>
                </a:lnTo>
                <a:lnTo>
                  <a:pt x="348292" y="116097"/>
                </a:lnTo>
                <a:lnTo>
                  <a:pt x="348292" y="135447"/>
                </a:lnTo>
                <a:lnTo>
                  <a:pt x="346766" y="142960"/>
                </a:lnTo>
                <a:lnTo>
                  <a:pt x="342608" y="149112"/>
                </a:lnTo>
                <a:lnTo>
                  <a:pt x="336456" y="153270"/>
                </a:lnTo>
                <a:lnTo>
                  <a:pt x="328943" y="154796"/>
                </a:lnTo>
                <a:close/>
              </a:path>
              <a:path w="426084" h="581025">
                <a:moveTo>
                  <a:pt x="169755" y="243611"/>
                </a:moveTo>
                <a:lnTo>
                  <a:pt x="115710" y="243611"/>
                </a:lnTo>
                <a:lnTo>
                  <a:pt x="140284" y="219037"/>
                </a:lnTo>
                <a:lnTo>
                  <a:pt x="146669" y="214792"/>
                </a:lnTo>
                <a:lnTo>
                  <a:pt x="153926" y="213377"/>
                </a:lnTo>
                <a:lnTo>
                  <a:pt x="161182" y="214792"/>
                </a:lnTo>
                <a:lnTo>
                  <a:pt x="167567" y="219037"/>
                </a:lnTo>
                <a:lnTo>
                  <a:pt x="167954" y="219037"/>
                </a:lnTo>
                <a:lnTo>
                  <a:pt x="172199" y="225422"/>
                </a:lnTo>
                <a:lnTo>
                  <a:pt x="173519" y="232195"/>
                </a:lnTo>
                <a:lnTo>
                  <a:pt x="173614" y="232678"/>
                </a:lnTo>
                <a:lnTo>
                  <a:pt x="172199" y="239935"/>
                </a:lnTo>
                <a:lnTo>
                  <a:pt x="169755" y="243611"/>
                </a:lnTo>
                <a:close/>
              </a:path>
              <a:path w="426084" h="581025">
                <a:moveTo>
                  <a:pt x="328943" y="270894"/>
                </a:moveTo>
                <a:lnTo>
                  <a:pt x="232195" y="270894"/>
                </a:lnTo>
                <a:lnTo>
                  <a:pt x="224682" y="269367"/>
                </a:lnTo>
                <a:lnTo>
                  <a:pt x="218529" y="265210"/>
                </a:lnTo>
                <a:lnTo>
                  <a:pt x="214372" y="259057"/>
                </a:lnTo>
                <a:lnTo>
                  <a:pt x="212845" y="251544"/>
                </a:lnTo>
                <a:lnTo>
                  <a:pt x="214300" y="244385"/>
                </a:lnTo>
                <a:lnTo>
                  <a:pt x="214372" y="244031"/>
                </a:lnTo>
                <a:lnTo>
                  <a:pt x="218529" y="237879"/>
                </a:lnTo>
                <a:lnTo>
                  <a:pt x="224682" y="233722"/>
                </a:lnTo>
                <a:lnTo>
                  <a:pt x="232195" y="232195"/>
                </a:lnTo>
                <a:lnTo>
                  <a:pt x="328943" y="232195"/>
                </a:lnTo>
                <a:lnTo>
                  <a:pt x="336456" y="233722"/>
                </a:lnTo>
                <a:lnTo>
                  <a:pt x="342608" y="237879"/>
                </a:lnTo>
                <a:lnTo>
                  <a:pt x="346766" y="244031"/>
                </a:lnTo>
                <a:lnTo>
                  <a:pt x="348292" y="251544"/>
                </a:lnTo>
                <a:lnTo>
                  <a:pt x="346798" y="258897"/>
                </a:lnTo>
                <a:lnTo>
                  <a:pt x="346766" y="259057"/>
                </a:lnTo>
                <a:lnTo>
                  <a:pt x="342608" y="265210"/>
                </a:lnTo>
                <a:lnTo>
                  <a:pt x="336456" y="269367"/>
                </a:lnTo>
                <a:lnTo>
                  <a:pt x="328943" y="270894"/>
                </a:lnTo>
                <a:close/>
              </a:path>
              <a:path w="426084" h="581025">
                <a:moveTo>
                  <a:pt x="120935" y="290243"/>
                </a:moveTo>
                <a:lnTo>
                  <a:pt x="110873" y="290243"/>
                </a:lnTo>
                <a:lnTo>
                  <a:pt x="106035" y="288309"/>
                </a:lnTo>
                <a:lnTo>
                  <a:pt x="102165" y="284632"/>
                </a:lnTo>
                <a:lnTo>
                  <a:pt x="82768" y="265210"/>
                </a:lnTo>
                <a:lnTo>
                  <a:pt x="78678" y="259057"/>
                </a:lnTo>
                <a:lnTo>
                  <a:pt x="78571" y="258897"/>
                </a:lnTo>
                <a:lnTo>
                  <a:pt x="77175" y="251544"/>
                </a:lnTo>
                <a:lnTo>
                  <a:pt x="78571" y="244385"/>
                </a:lnTo>
                <a:lnTo>
                  <a:pt x="81529" y="239935"/>
                </a:lnTo>
                <a:lnTo>
                  <a:pt x="82998" y="237879"/>
                </a:lnTo>
                <a:lnTo>
                  <a:pt x="89372" y="233722"/>
                </a:lnTo>
                <a:lnTo>
                  <a:pt x="96457" y="232340"/>
                </a:lnTo>
                <a:lnTo>
                  <a:pt x="103543" y="233722"/>
                </a:lnTo>
                <a:lnTo>
                  <a:pt x="109917" y="237879"/>
                </a:lnTo>
                <a:lnTo>
                  <a:pt x="112034" y="239935"/>
                </a:lnTo>
                <a:lnTo>
                  <a:pt x="115710" y="243611"/>
                </a:lnTo>
                <a:lnTo>
                  <a:pt x="169755" y="243611"/>
                </a:lnTo>
                <a:lnTo>
                  <a:pt x="167954" y="246320"/>
                </a:lnTo>
                <a:lnTo>
                  <a:pt x="125772" y="288502"/>
                </a:lnTo>
                <a:lnTo>
                  <a:pt x="120935" y="290243"/>
                </a:lnTo>
                <a:close/>
              </a:path>
              <a:path w="426084" h="581025">
                <a:moveTo>
                  <a:pt x="169755" y="340359"/>
                </a:moveTo>
                <a:lnTo>
                  <a:pt x="115710" y="340359"/>
                </a:lnTo>
                <a:lnTo>
                  <a:pt x="140284" y="315785"/>
                </a:lnTo>
                <a:lnTo>
                  <a:pt x="146669" y="311540"/>
                </a:lnTo>
                <a:lnTo>
                  <a:pt x="153926" y="310125"/>
                </a:lnTo>
                <a:lnTo>
                  <a:pt x="161182" y="311540"/>
                </a:lnTo>
                <a:lnTo>
                  <a:pt x="167567" y="315785"/>
                </a:lnTo>
                <a:lnTo>
                  <a:pt x="167954" y="315785"/>
                </a:lnTo>
                <a:lnTo>
                  <a:pt x="172199" y="322170"/>
                </a:lnTo>
                <a:lnTo>
                  <a:pt x="173519" y="328943"/>
                </a:lnTo>
                <a:lnTo>
                  <a:pt x="173614" y="329426"/>
                </a:lnTo>
                <a:lnTo>
                  <a:pt x="172199" y="336683"/>
                </a:lnTo>
                <a:lnTo>
                  <a:pt x="169755" y="340359"/>
                </a:lnTo>
                <a:close/>
              </a:path>
              <a:path w="426084" h="581025">
                <a:moveTo>
                  <a:pt x="328943" y="367642"/>
                </a:moveTo>
                <a:lnTo>
                  <a:pt x="232195" y="367642"/>
                </a:lnTo>
                <a:lnTo>
                  <a:pt x="224682" y="366115"/>
                </a:lnTo>
                <a:lnTo>
                  <a:pt x="218529" y="361958"/>
                </a:lnTo>
                <a:lnTo>
                  <a:pt x="214372" y="355805"/>
                </a:lnTo>
                <a:lnTo>
                  <a:pt x="212845" y="348292"/>
                </a:lnTo>
                <a:lnTo>
                  <a:pt x="214300" y="341133"/>
                </a:lnTo>
                <a:lnTo>
                  <a:pt x="214372" y="340779"/>
                </a:lnTo>
                <a:lnTo>
                  <a:pt x="218529" y="334627"/>
                </a:lnTo>
                <a:lnTo>
                  <a:pt x="224682" y="330470"/>
                </a:lnTo>
                <a:lnTo>
                  <a:pt x="232195" y="328943"/>
                </a:lnTo>
                <a:lnTo>
                  <a:pt x="328943" y="328943"/>
                </a:lnTo>
                <a:lnTo>
                  <a:pt x="336456" y="330470"/>
                </a:lnTo>
                <a:lnTo>
                  <a:pt x="342608" y="334627"/>
                </a:lnTo>
                <a:lnTo>
                  <a:pt x="346766" y="340779"/>
                </a:lnTo>
                <a:lnTo>
                  <a:pt x="348292" y="348292"/>
                </a:lnTo>
                <a:lnTo>
                  <a:pt x="346798" y="355645"/>
                </a:lnTo>
                <a:lnTo>
                  <a:pt x="346766" y="355805"/>
                </a:lnTo>
                <a:lnTo>
                  <a:pt x="342608" y="361958"/>
                </a:lnTo>
                <a:lnTo>
                  <a:pt x="336456" y="366115"/>
                </a:lnTo>
                <a:lnTo>
                  <a:pt x="328943" y="367642"/>
                </a:lnTo>
                <a:close/>
              </a:path>
              <a:path w="426084" h="581025">
                <a:moveTo>
                  <a:pt x="120935" y="386992"/>
                </a:moveTo>
                <a:lnTo>
                  <a:pt x="110873" y="386992"/>
                </a:lnTo>
                <a:lnTo>
                  <a:pt x="106035" y="385057"/>
                </a:lnTo>
                <a:lnTo>
                  <a:pt x="78678" y="355805"/>
                </a:lnTo>
                <a:lnTo>
                  <a:pt x="77175" y="348292"/>
                </a:lnTo>
                <a:lnTo>
                  <a:pt x="78571" y="341133"/>
                </a:lnTo>
                <a:lnTo>
                  <a:pt x="81529" y="336683"/>
                </a:lnTo>
                <a:lnTo>
                  <a:pt x="82998" y="334627"/>
                </a:lnTo>
                <a:lnTo>
                  <a:pt x="89372" y="330470"/>
                </a:lnTo>
                <a:lnTo>
                  <a:pt x="96457" y="329088"/>
                </a:lnTo>
                <a:lnTo>
                  <a:pt x="103543" y="330470"/>
                </a:lnTo>
                <a:lnTo>
                  <a:pt x="109917" y="334627"/>
                </a:lnTo>
                <a:lnTo>
                  <a:pt x="112034" y="336683"/>
                </a:lnTo>
                <a:lnTo>
                  <a:pt x="115710" y="340359"/>
                </a:lnTo>
                <a:lnTo>
                  <a:pt x="169755" y="340359"/>
                </a:lnTo>
                <a:lnTo>
                  <a:pt x="167954" y="343068"/>
                </a:lnTo>
                <a:lnTo>
                  <a:pt x="125772" y="385250"/>
                </a:lnTo>
                <a:lnTo>
                  <a:pt x="120935" y="386992"/>
                </a:lnTo>
                <a:close/>
              </a:path>
              <a:path w="426084" h="581025">
                <a:moveTo>
                  <a:pt x="169755" y="437107"/>
                </a:moveTo>
                <a:lnTo>
                  <a:pt x="115710" y="437107"/>
                </a:lnTo>
                <a:lnTo>
                  <a:pt x="140284" y="412533"/>
                </a:lnTo>
                <a:lnTo>
                  <a:pt x="146669" y="408288"/>
                </a:lnTo>
                <a:lnTo>
                  <a:pt x="153926" y="406873"/>
                </a:lnTo>
                <a:lnTo>
                  <a:pt x="161182" y="408288"/>
                </a:lnTo>
                <a:lnTo>
                  <a:pt x="167567" y="412533"/>
                </a:lnTo>
                <a:lnTo>
                  <a:pt x="167954" y="412533"/>
                </a:lnTo>
                <a:lnTo>
                  <a:pt x="172199" y="418918"/>
                </a:lnTo>
                <a:lnTo>
                  <a:pt x="173519" y="425691"/>
                </a:lnTo>
                <a:lnTo>
                  <a:pt x="173614" y="426174"/>
                </a:lnTo>
                <a:lnTo>
                  <a:pt x="172199" y="433431"/>
                </a:lnTo>
                <a:lnTo>
                  <a:pt x="169755" y="437107"/>
                </a:lnTo>
                <a:close/>
              </a:path>
              <a:path w="426084" h="581025">
                <a:moveTo>
                  <a:pt x="328943" y="464390"/>
                </a:moveTo>
                <a:lnTo>
                  <a:pt x="232195" y="464390"/>
                </a:lnTo>
                <a:lnTo>
                  <a:pt x="224682" y="462863"/>
                </a:lnTo>
                <a:lnTo>
                  <a:pt x="218529" y="458706"/>
                </a:lnTo>
                <a:lnTo>
                  <a:pt x="214372" y="452553"/>
                </a:lnTo>
                <a:lnTo>
                  <a:pt x="212845" y="445040"/>
                </a:lnTo>
                <a:lnTo>
                  <a:pt x="214300" y="437881"/>
                </a:lnTo>
                <a:lnTo>
                  <a:pt x="214372" y="437527"/>
                </a:lnTo>
                <a:lnTo>
                  <a:pt x="218529" y="431375"/>
                </a:lnTo>
                <a:lnTo>
                  <a:pt x="224682" y="427218"/>
                </a:lnTo>
                <a:lnTo>
                  <a:pt x="232195" y="425691"/>
                </a:lnTo>
                <a:lnTo>
                  <a:pt x="328943" y="425691"/>
                </a:lnTo>
                <a:lnTo>
                  <a:pt x="336456" y="427218"/>
                </a:lnTo>
                <a:lnTo>
                  <a:pt x="342608" y="431375"/>
                </a:lnTo>
                <a:lnTo>
                  <a:pt x="346766" y="437527"/>
                </a:lnTo>
                <a:lnTo>
                  <a:pt x="348292" y="445040"/>
                </a:lnTo>
                <a:lnTo>
                  <a:pt x="346798" y="452393"/>
                </a:lnTo>
                <a:lnTo>
                  <a:pt x="346766" y="452553"/>
                </a:lnTo>
                <a:lnTo>
                  <a:pt x="342608" y="458706"/>
                </a:lnTo>
                <a:lnTo>
                  <a:pt x="336456" y="462863"/>
                </a:lnTo>
                <a:lnTo>
                  <a:pt x="328943" y="464390"/>
                </a:lnTo>
                <a:close/>
              </a:path>
              <a:path w="426084" h="581025">
                <a:moveTo>
                  <a:pt x="120935" y="483740"/>
                </a:moveTo>
                <a:lnTo>
                  <a:pt x="110873" y="483740"/>
                </a:lnTo>
                <a:lnTo>
                  <a:pt x="106035" y="481805"/>
                </a:lnTo>
                <a:lnTo>
                  <a:pt x="78678" y="452553"/>
                </a:lnTo>
                <a:lnTo>
                  <a:pt x="77175" y="445040"/>
                </a:lnTo>
                <a:lnTo>
                  <a:pt x="78571" y="437881"/>
                </a:lnTo>
                <a:lnTo>
                  <a:pt x="81529" y="433431"/>
                </a:lnTo>
                <a:lnTo>
                  <a:pt x="82998" y="431375"/>
                </a:lnTo>
                <a:lnTo>
                  <a:pt x="89372" y="427218"/>
                </a:lnTo>
                <a:lnTo>
                  <a:pt x="96457" y="425836"/>
                </a:lnTo>
                <a:lnTo>
                  <a:pt x="103543" y="427218"/>
                </a:lnTo>
                <a:lnTo>
                  <a:pt x="109917" y="431375"/>
                </a:lnTo>
                <a:lnTo>
                  <a:pt x="112034" y="433431"/>
                </a:lnTo>
                <a:lnTo>
                  <a:pt x="115710" y="437107"/>
                </a:lnTo>
                <a:lnTo>
                  <a:pt x="169755" y="437107"/>
                </a:lnTo>
                <a:lnTo>
                  <a:pt x="167954" y="439816"/>
                </a:lnTo>
                <a:lnTo>
                  <a:pt x="125772" y="481998"/>
                </a:lnTo>
                <a:lnTo>
                  <a:pt x="120935" y="483740"/>
                </a:lnTo>
                <a:close/>
              </a:path>
            </a:pathLst>
          </a:custGeom>
          <a:solidFill>
            <a:srgbClr val="FAC440"/>
          </a:solidFill>
        </p:spPr>
        <p:txBody>
          <a:bodyPr wrap="square" lIns="0" tIns="0" rIns="0" bIns="0" rtlCol="0"/>
          <a:lstStyle/>
          <a:p>
            <a:endParaRPr sz="1588"/>
          </a:p>
        </p:txBody>
      </p:sp>
      <p:sp>
        <p:nvSpPr>
          <p:cNvPr id="41" name="object 41"/>
          <p:cNvSpPr txBox="1">
            <a:spLocks noGrp="1"/>
          </p:cNvSpPr>
          <p:nvPr>
            <p:ph type="title"/>
          </p:nvPr>
        </p:nvSpPr>
        <p:spPr>
          <a:xfrm>
            <a:off x="2398059" y="406237"/>
            <a:ext cx="9278471" cy="1001480"/>
          </a:xfrm>
          <a:prstGeom prst="rect">
            <a:avLst/>
          </a:prstGeom>
        </p:spPr>
        <p:txBody>
          <a:bodyPr vert="horz" wrap="square" lIns="0" tIns="67235" rIns="0" bIns="0" rtlCol="0" anchor="ctr">
            <a:spAutoFit/>
          </a:bodyPr>
          <a:lstStyle/>
          <a:p>
            <a:pPr marL="11206">
              <a:lnSpc>
                <a:spcPct val="100000"/>
              </a:lnSpc>
              <a:spcBef>
                <a:spcPts val="529"/>
              </a:spcBef>
            </a:pPr>
            <a:r>
              <a:rPr spc="163" dirty="0"/>
              <a:t>UNITED</a:t>
            </a:r>
            <a:r>
              <a:rPr spc="-260" dirty="0"/>
              <a:t> </a:t>
            </a:r>
            <a:r>
              <a:rPr spc="229" dirty="0"/>
              <a:t>WAY</a:t>
            </a:r>
            <a:r>
              <a:rPr spc="-260" dirty="0"/>
              <a:t> </a:t>
            </a:r>
            <a:r>
              <a:rPr spc="176" dirty="0"/>
              <a:t>CHARLOTTE</a:t>
            </a:r>
            <a:r>
              <a:rPr spc="-260" dirty="0"/>
              <a:t> </a:t>
            </a:r>
            <a:r>
              <a:rPr spc="180" dirty="0"/>
              <a:t>COUNTY</a:t>
            </a:r>
          </a:p>
          <a:p>
            <a:pPr marL="1647353">
              <a:lnSpc>
                <a:spcPct val="100000"/>
              </a:lnSpc>
              <a:spcBef>
                <a:spcPts val="216"/>
              </a:spcBef>
              <a:tabLst>
                <a:tab pos="2966355" algn="l"/>
                <a:tab pos="4374449" algn="l"/>
              </a:tabLst>
            </a:pPr>
            <a:r>
              <a:rPr sz="1500" spc="-97" dirty="0">
                <a:solidFill>
                  <a:srgbClr val="004AAC"/>
                </a:solidFill>
                <a:latin typeface="Lucida Sans"/>
                <a:cs typeface="Lucida Sans"/>
              </a:rPr>
              <a:t>D</a:t>
            </a:r>
            <a:r>
              <a:rPr sz="1500" spc="-176" dirty="0">
                <a:solidFill>
                  <a:srgbClr val="004AAC"/>
                </a:solidFill>
                <a:latin typeface="Lucida Sans"/>
                <a:cs typeface="Lucida Sans"/>
              </a:rPr>
              <a:t> </a:t>
            </a:r>
            <a:r>
              <a:rPr sz="1500" spc="-9" dirty="0">
                <a:solidFill>
                  <a:srgbClr val="004AAC"/>
                </a:solidFill>
                <a:latin typeface="Lucida Sans"/>
                <a:cs typeface="Lucida Sans"/>
              </a:rPr>
              <a:t>I</a:t>
            </a:r>
            <a:r>
              <a:rPr sz="1500" spc="-176" dirty="0">
                <a:solidFill>
                  <a:srgbClr val="004AAC"/>
                </a:solidFill>
                <a:latin typeface="Lucida Sans"/>
                <a:cs typeface="Lucida Sans"/>
              </a:rPr>
              <a:t> </a:t>
            </a:r>
            <a:r>
              <a:rPr sz="1500" spc="199" dirty="0">
                <a:solidFill>
                  <a:srgbClr val="004AAC"/>
                </a:solidFill>
                <a:latin typeface="Lucida Sans"/>
                <a:cs typeface="Lucida Sans"/>
              </a:rPr>
              <a:t>S</a:t>
            </a:r>
            <a:r>
              <a:rPr sz="1500" spc="-172" dirty="0">
                <a:solidFill>
                  <a:srgbClr val="004AAC"/>
                </a:solidFill>
                <a:latin typeface="Lucida Sans"/>
                <a:cs typeface="Lucida Sans"/>
              </a:rPr>
              <a:t> </a:t>
            </a:r>
            <a:r>
              <a:rPr sz="1500" dirty="0">
                <a:solidFill>
                  <a:srgbClr val="004AAC"/>
                </a:solidFill>
                <a:latin typeface="Lucida Sans"/>
                <a:cs typeface="Lucida Sans"/>
              </a:rPr>
              <a:t>A</a:t>
            </a:r>
            <a:r>
              <a:rPr sz="1500" spc="-176" dirty="0">
                <a:solidFill>
                  <a:srgbClr val="004AAC"/>
                </a:solidFill>
                <a:latin typeface="Lucida Sans"/>
                <a:cs typeface="Lucida Sans"/>
              </a:rPr>
              <a:t> </a:t>
            </a:r>
            <a:r>
              <a:rPr sz="1500" spc="199" dirty="0">
                <a:solidFill>
                  <a:srgbClr val="004AAC"/>
                </a:solidFill>
                <a:latin typeface="Lucida Sans"/>
                <a:cs typeface="Lucida Sans"/>
              </a:rPr>
              <a:t>S</a:t>
            </a:r>
            <a:r>
              <a:rPr sz="1500" spc="-172" dirty="0">
                <a:solidFill>
                  <a:srgbClr val="004AAC"/>
                </a:solidFill>
                <a:latin typeface="Lucida Sans"/>
                <a:cs typeface="Lucida Sans"/>
              </a:rPr>
              <a:t> </a:t>
            </a:r>
            <a:r>
              <a:rPr sz="1500" spc="-75" dirty="0">
                <a:solidFill>
                  <a:srgbClr val="004AAC"/>
                </a:solidFill>
                <a:latin typeface="Lucida Sans"/>
                <a:cs typeface="Lucida Sans"/>
              </a:rPr>
              <a:t>T</a:t>
            </a:r>
            <a:r>
              <a:rPr sz="1500" spc="-176" dirty="0">
                <a:solidFill>
                  <a:srgbClr val="004AAC"/>
                </a:solidFill>
                <a:latin typeface="Lucida Sans"/>
                <a:cs typeface="Lucida Sans"/>
              </a:rPr>
              <a:t> </a:t>
            </a:r>
            <a:r>
              <a:rPr sz="1500" spc="110" dirty="0">
                <a:solidFill>
                  <a:srgbClr val="004AAC"/>
                </a:solidFill>
                <a:latin typeface="Lucida Sans"/>
                <a:cs typeface="Lucida Sans"/>
              </a:rPr>
              <a:t>E</a:t>
            </a:r>
            <a:r>
              <a:rPr sz="1500" spc="-172" dirty="0">
                <a:solidFill>
                  <a:srgbClr val="004AAC"/>
                </a:solidFill>
                <a:latin typeface="Lucida Sans"/>
                <a:cs typeface="Lucida Sans"/>
              </a:rPr>
              <a:t> </a:t>
            </a:r>
            <a:r>
              <a:rPr sz="1500" spc="9" dirty="0">
                <a:solidFill>
                  <a:srgbClr val="004AAC"/>
                </a:solidFill>
                <a:latin typeface="Lucida Sans"/>
                <a:cs typeface="Lucida Sans"/>
              </a:rPr>
              <a:t>R</a:t>
            </a:r>
            <a:r>
              <a:rPr sz="1500" dirty="0">
                <a:solidFill>
                  <a:srgbClr val="004AAC"/>
                </a:solidFill>
                <a:latin typeface="Lucida Sans"/>
                <a:cs typeface="Lucida Sans"/>
              </a:rPr>
              <a:t>	</a:t>
            </a:r>
            <a:r>
              <a:rPr sz="1500" spc="53" dirty="0">
                <a:solidFill>
                  <a:srgbClr val="004AAC"/>
                </a:solidFill>
                <a:latin typeface="Lucida Sans"/>
                <a:cs typeface="Lucida Sans"/>
              </a:rPr>
              <a:t>R</a:t>
            </a:r>
            <a:r>
              <a:rPr sz="1500" spc="-176" dirty="0">
                <a:solidFill>
                  <a:srgbClr val="004AAC"/>
                </a:solidFill>
                <a:latin typeface="Lucida Sans"/>
                <a:cs typeface="Lucida Sans"/>
              </a:rPr>
              <a:t> </a:t>
            </a:r>
            <a:r>
              <a:rPr sz="1500" spc="110" dirty="0">
                <a:solidFill>
                  <a:srgbClr val="004AAC"/>
                </a:solidFill>
                <a:latin typeface="Lucida Sans"/>
                <a:cs typeface="Lucida Sans"/>
              </a:rPr>
              <a:t>E</a:t>
            </a:r>
            <a:r>
              <a:rPr sz="1500" spc="-176" dirty="0">
                <a:solidFill>
                  <a:srgbClr val="004AAC"/>
                </a:solidFill>
                <a:latin typeface="Lucida Sans"/>
                <a:cs typeface="Lucida Sans"/>
              </a:rPr>
              <a:t> </a:t>
            </a:r>
            <a:r>
              <a:rPr sz="1500" spc="199" dirty="0">
                <a:solidFill>
                  <a:srgbClr val="004AAC"/>
                </a:solidFill>
                <a:latin typeface="Lucida Sans"/>
                <a:cs typeface="Lucida Sans"/>
              </a:rPr>
              <a:t>S</a:t>
            </a:r>
            <a:r>
              <a:rPr sz="1500" spc="-176" dirty="0">
                <a:solidFill>
                  <a:srgbClr val="004AAC"/>
                </a:solidFill>
                <a:latin typeface="Lucida Sans"/>
                <a:cs typeface="Lucida Sans"/>
              </a:rPr>
              <a:t> </a:t>
            </a:r>
            <a:r>
              <a:rPr sz="1500" spc="124" dirty="0">
                <a:solidFill>
                  <a:srgbClr val="004AAC"/>
                </a:solidFill>
                <a:latin typeface="Lucida Sans"/>
                <a:cs typeface="Lucida Sans"/>
              </a:rPr>
              <a:t>P</a:t>
            </a:r>
            <a:r>
              <a:rPr sz="1500" spc="-172" dirty="0">
                <a:solidFill>
                  <a:srgbClr val="004AAC"/>
                </a:solidFill>
                <a:latin typeface="Lucida Sans"/>
                <a:cs typeface="Lucida Sans"/>
              </a:rPr>
              <a:t> </a:t>
            </a:r>
            <a:r>
              <a:rPr sz="1500" spc="-75" dirty="0">
                <a:solidFill>
                  <a:srgbClr val="004AAC"/>
                </a:solidFill>
                <a:latin typeface="Lucida Sans"/>
                <a:cs typeface="Lucida Sans"/>
              </a:rPr>
              <a:t>O</a:t>
            </a:r>
            <a:r>
              <a:rPr sz="1500" spc="-176" dirty="0">
                <a:solidFill>
                  <a:srgbClr val="004AAC"/>
                </a:solidFill>
                <a:latin typeface="Lucida Sans"/>
                <a:cs typeface="Lucida Sans"/>
              </a:rPr>
              <a:t> </a:t>
            </a:r>
            <a:r>
              <a:rPr sz="1500" dirty="0">
                <a:solidFill>
                  <a:srgbClr val="004AAC"/>
                </a:solidFill>
                <a:latin typeface="Lucida Sans"/>
                <a:cs typeface="Lucida Sans"/>
              </a:rPr>
              <a:t>N</a:t>
            </a:r>
            <a:r>
              <a:rPr sz="1500" spc="-176" dirty="0">
                <a:solidFill>
                  <a:srgbClr val="004AAC"/>
                </a:solidFill>
                <a:latin typeface="Lucida Sans"/>
                <a:cs typeface="Lucida Sans"/>
              </a:rPr>
              <a:t> </a:t>
            </a:r>
            <a:r>
              <a:rPr sz="1500" spc="199" dirty="0">
                <a:solidFill>
                  <a:srgbClr val="004AAC"/>
                </a:solidFill>
                <a:latin typeface="Lucida Sans"/>
                <a:cs typeface="Lucida Sans"/>
              </a:rPr>
              <a:t>S</a:t>
            </a:r>
            <a:r>
              <a:rPr sz="1500" spc="-172" dirty="0">
                <a:solidFill>
                  <a:srgbClr val="004AAC"/>
                </a:solidFill>
                <a:latin typeface="Lucida Sans"/>
                <a:cs typeface="Lucida Sans"/>
              </a:rPr>
              <a:t> </a:t>
            </a:r>
            <a:r>
              <a:rPr sz="1500" spc="66" dirty="0">
                <a:solidFill>
                  <a:srgbClr val="004AAC"/>
                </a:solidFill>
                <a:latin typeface="Lucida Sans"/>
                <a:cs typeface="Lucida Sans"/>
              </a:rPr>
              <a:t>E</a:t>
            </a:r>
            <a:r>
              <a:rPr sz="1500" dirty="0">
                <a:solidFill>
                  <a:srgbClr val="004AAC"/>
                </a:solidFill>
                <a:latin typeface="Lucida Sans"/>
                <a:cs typeface="Lucida Sans"/>
              </a:rPr>
              <a:t>	A</a:t>
            </a:r>
            <a:r>
              <a:rPr sz="1500" spc="-172" dirty="0">
                <a:solidFill>
                  <a:srgbClr val="004AAC"/>
                </a:solidFill>
                <a:latin typeface="Lucida Sans"/>
                <a:cs typeface="Lucida Sans"/>
              </a:rPr>
              <a:t> </a:t>
            </a:r>
            <a:r>
              <a:rPr sz="1500" spc="-18" dirty="0">
                <a:solidFill>
                  <a:srgbClr val="004AAC"/>
                </a:solidFill>
                <a:latin typeface="Lucida Sans"/>
                <a:cs typeface="Lucida Sans"/>
              </a:rPr>
              <a:t>C</a:t>
            </a:r>
            <a:r>
              <a:rPr sz="1500" spc="-172" dirty="0">
                <a:solidFill>
                  <a:srgbClr val="004AAC"/>
                </a:solidFill>
                <a:latin typeface="Lucida Sans"/>
                <a:cs typeface="Lucida Sans"/>
              </a:rPr>
              <a:t> </a:t>
            </a:r>
            <a:r>
              <a:rPr sz="1500" spc="-75" dirty="0">
                <a:solidFill>
                  <a:srgbClr val="004AAC"/>
                </a:solidFill>
                <a:latin typeface="Lucida Sans"/>
                <a:cs typeface="Lucida Sans"/>
              </a:rPr>
              <a:t>T</a:t>
            </a:r>
            <a:r>
              <a:rPr sz="1500" spc="-168" dirty="0">
                <a:solidFill>
                  <a:srgbClr val="004AAC"/>
                </a:solidFill>
                <a:latin typeface="Lucida Sans"/>
                <a:cs typeface="Lucida Sans"/>
              </a:rPr>
              <a:t> </a:t>
            </a:r>
            <a:r>
              <a:rPr sz="1500" spc="-9" dirty="0">
                <a:solidFill>
                  <a:srgbClr val="004AAC"/>
                </a:solidFill>
                <a:latin typeface="Lucida Sans"/>
                <a:cs typeface="Lucida Sans"/>
              </a:rPr>
              <a:t>I</a:t>
            </a:r>
            <a:r>
              <a:rPr sz="1500" spc="-172" dirty="0">
                <a:solidFill>
                  <a:srgbClr val="004AAC"/>
                </a:solidFill>
                <a:latin typeface="Lucida Sans"/>
                <a:cs typeface="Lucida Sans"/>
              </a:rPr>
              <a:t> </a:t>
            </a:r>
            <a:r>
              <a:rPr sz="1500" spc="-75" dirty="0">
                <a:solidFill>
                  <a:srgbClr val="004AAC"/>
                </a:solidFill>
                <a:latin typeface="Lucida Sans"/>
                <a:cs typeface="Lucida Sans"/>
              </a:rPr>
              <a:t>O</a:t>
            </a:r>
            <a:r>
              <a:rPr sz="1500" spc="-168" dirty="0">
                <a:solidFill>
                  <a:srgbClr val="004AAC"/>
                </a:solidFill>
                <a:latin typeface="Lucida Sans"/>
                <a:cs typeface="Lucida Sans"/>
              </a:rPr>
              <a:t> </a:t>
            </a:r>
            <a:r>
              <a:rPr sz="1500" dirty="0">
                <a:solidFill>
                  <a:srgbClr val="004AAC"/>
                </a:solidFill>
                <a:latin typeface="Lucida Sans"/>
                <a:cs typeface="Lucida Sans"/>
              </a:rPr>
              <a:t>N</a:t>
            </a:r>
            <a:r>
              <a:rPr sz="1500" spc="-172" dirty="0">
                <a:solidFill>
                  <a:srgbClr val="004AAC"/>
                </a:solidFill>
                <a:latin typeface="Lucida Sans"/>
                <a:cs typeface="Lucida Sans"/>
              </a:rPr>
              <a:t> </a:t>
            </a:r>
            <a:r>
              <a:rPr sz="1500" spc="154" dirty="0">
                <a:solidFill>
                  <a:srgbClr val="004AAC"/>
                </a:solidFill>
                <a:latin typeface="Lucida Sans"/>
                <a:cs typeface="Lucida Sans"/>
              </a:rPr>
              <a:t>S</a:t>
            </a:r>
            <a:endParaRPr sz="1500">
              <a:latin typeface="Lucida Sans"/>
              <a:cs typeface="Lucida Sans"/>
            </a:endParaRPr>
          </a:p>
        </p:txBody>
      </p:sp>
      <p:sp>
        <p:nvSpPr>
          <p:cNvPr id="42" name="object 42"/>
          <p:cNvSpPr txBox="1"/>
          <p:nvPr/>
        </p:nvSpPr>
        <p:spPr>
          <a:xfrm>
            <a:off x="2236312" y="2608661"/>
            <a:ext cx="1066800" cy="280899"/>
          </a:xfrm>
          <a:prstGeom prst="rect">
            <a:avLst/>
          </a:prstGeom>
        </p:spPr>
        <p:txBody>
          <a:bodyPr vert="horz" wrap="square" lIns="0" tIns="10085" rIns="0" bIns="0" rtlCol="0">
            <a:spAutoFit/>
          </a:bodyPr>
          <a:lstStyle/>
          <a:p>
            <a:pPr marL="11206" marR="4483" indent="353004">
              <a:lnSpc>
                <a:spcPct val="103099"/>
              </a:lnSpc>
              <a:spcBef>
                <a:spcPts val="79"/>
              </a:spcBef>
            </a:pPr>
            <a:r>
              <a:rPr sz="882" b="1" spc="71" dirty="0">
                <a:solidFill>
                  <a:srgbClr val="FFFFFF"/>
                </a:solidFill>
                <a:latin typeface="Trebuchet MS"/>
                <a:cs typeface="Trebuchet MS"/>
              </a:rPr>
              <a:t>UWCC </a:t>
            </a:r>
            <a:r>
              <a:rPr sz="882" b="1" spc="79" dirty="0">
                <a:solidFill>
                  <a:srgbClr val="FFFFFF"/>
                </a:solidFill>
                <a:latin typeface="Trebuchet MS"/>
                <a:cs typeface="Trebuchet MS"/>
              </a:rPr>
              <a:t>COMMUNICATION</a:t>
            </a:r>
            <a:endParaRPr sz="882">
              <a:latin typeface="Trebuchet MS"/>
              <a:cs typeface="Trebuchet MS"/>
            </a:endParaRPr>
          </a:p>
        </p:txBody>
      </p:sp>
      <p:sp>
        <p:nvSpPr>
          <p:cNvPr id="43" name="object 43"/>
          <p:cNvSpPr txBox="1"/>
          <p:nvPr/>
        </p:nvSpPr>
        <p:spPr>
          <a:xfrm>
            <a:off x="4072534" y="2608661"/>
            <a:ext cx="732865" cy="280899"/>
          </a:xfrm>
          <a:prstGeom prst="rect">
            <a:avLst/>
          </a:prstGeom>
        </p:spPr>
        <p:txBody>
          <a:bodyPr vert="horz" wrap="square" lIns="0" tIns="10085" rIns="0" bIns="0" rtlCol="0">
            <a:spAutoFit/>
          </a:bodyPr>
          <a:lstStyle/>
          <a:p>
            <a:pPr marL="11206" marR="4483" indent="12327">
              <a:lnSpc>
                <a:spcPct val="103099"/>
              </a:lnSpc>
              <a:spcBef>
                <a:spcPts val="79"/>
              </a:spcBef>
            </a:pPr>
            <a:r>
              <a:rPr sz="882" b="1" spc="84" dirty="0">
                <a:solidFill>
                  <a:srgbClr val="FFFFFF"/>
                </a:solidFill>
                <a:latin typeface="Trebuchet MS"/>
                <a:cs typeface="Trebuchet MS"/>
              </a:rPr>
              <a:t>SUPPLIES</a:t>
            </a:r>
            <a:r>
              <a:rPr sz="882" b="1" spc="-75" dirty="0">
                <a:solidFill>
                  <a:srgbClr val="FFFFFF"/>
                </a:solidFill>
                <a:latin typeface="Trebuchet MS"/>
                <a:cs typeface="Trebuchet MS"/>
              </a:rPr>
              <a:t> </a:t>
            </a:r>
            <a:r>
              <a:rPr sz="882" b="1" spc="49" dirty="0">
                <a:solidFill>
                  <a:srgbClr val="FFFFFF"/>
                </a:solidFill>
                <a:latin typeface="Trebuchet MS"/>
                <a:cs typeface="Trebuchet MS"/>
              </a:rPr>
              <a:t>&amp; </a:t>
            </a:r>
            <a:r>
              <a:rPr sz="882" b="1" spc="75" dirty="0">
                <a:solidFill>
                  <a:srgbClr val="FFFFFF"/>
                </a:solidFill>
                <a:latin typeface="Trebuchet MS"/>
                <a:cs typeface="Trebuchet MS"/>
              </a:rPr>
              <a:t>DONATIONS</a:t>
            </a:r>
            <a:endParaRPr sz="882">
              <a:latin typeface="Trebuchet MS"/>
              <a:cs typeface="Trebuchet MS"/>
            </a:endParaRPr>
          </a:p>
        </p:txBody>
      </p:sp>
      <p:sp>
        <p:nvSpPr>
          <p:cNvPr id="44" name="object 44"/>
          <p:cNvSpPr txBox="1"/>
          <p:nvPr/>
        </p:nvSpPr>
        <p:spPr>
          <a:xfrm>
            <a:off x="5766623" y="2608661"/>
            <a:ext cx="658906" cy="280899"/>
          </a:xfrm>
          <a:prstGeom prst="rect">
            <a:avLst/>
          </a:prstGeom>
        </p:spPr>
        <p:txBody>
          <a:bodyPr vert="horz" wrap="square" lIns="0" tIns="10085" rIns="0" bIns="0" rtlCol="0">
            <a:spAutoFit/>
          </a:bodyPr>
          <a:lstStyle/>
          <a:p>
            <a:pPr marL="61636" marR="4483" indent="-50989">
              <a:lnSpc>
                <a:spcPct val="103099"/>
              </a:lnSpc>
              <a:spcBef>
                <a:spcPts val="79"/>
              </a:spcBef>
            </a:pPr>
            <a:r>
              <a:rPr sz="882" b="1" spc="66" dirty="0">
                <a:solidFill>
                  <a:srgbClr val="FFFFFF"/>
                </a:solidFill>
                <a:latin typeface="Trebuchet MS"/>
                <a:cs typeface="Trebuchet MS"/>
              </a:rPr>
              <a:t>RECOVERY </a:t>
            </a:r>
            <a:r>
              <a:rPr sz="882" b="1" spc="57" dirty="0">
                <a:solidFill>
                  <a:srgbClr val="FFFFFF"/>
                </a:solidFill>
                <a:latin typeface="Trebuchet MS"/>
                <a:cs typeface="Trebuchet MS"/>
              </a:rPr>
              <a:t>EFFORTS</a:t>
            </a:r>
            <a:endParaRPr sz="882">
              <a:latin typeface="Trebuchet MS"/>
              <a:cs typeface="Trebuchet MS"/>
            </a:endParaRPr>
          </a:p>
        </p:txBody>
      </p:sp>
      <p:sp>
        <p:nvSpPr>
          <p:cNvPr id="45" name="object 45"/>
          <p:cNvSpPr txBox="1"/>
          <p:nvPr/>
        </p:nvSpPr>
        <p:spPr>
          <a:xfrm>
            <a:off x="7371543" y="2608661"/>
            <a:ext cx="763120" cy="280899"/>
          </a:xfrm>
          <a:prstGeom prst="rect">
            <a:avLst/>
          </a:prstGeom>
        </p:spPr>
        <p:txBody>
          <a:bodyPr vert="horz" wrap="square" lIns="0" tIns="10085" rIns="0" bIns="0" rtlCol="0">
            <a:spAutoFit/>
          </a:bodyPr>
          <a:lstStyle/>
          <a:p>
            <a:pPr marL="63877" marR="4483" indent="-53231">
              <a:lnSpc>
                <a:spcPct val="103099"/>
              </a:lnSpc>
              <a:spcBef>
                <a:spcPts val="79"/>
              </a:spcBef>
            </a:pPr>
            <a:r>
              <a:rPr sz="882" b="1" spc="79" dirty="0">
                <a:solidFill>
                  <a:srgbClr val="FFFFFF"/>
                </a:solidFill>
                <a:latin typeface="Trebuchet MS"/>
                <a:cs typeface="Trebuchet MS"/>
              </a:rPr>
              <a:t>COMMUNITY </a:t>
            </a:r>
            <a:r>
              <a:rPr sz="882" b="1" spc="75" dirty="0">
                <a:solidFill>
                  <a:srgbClr val="FFFFFF"/>
                </a:solidFill>
                <a:latin typeface="Trebuchet MS"/>
                <a:cs typeface="Trebuchet MS"/>
              </a:rPr>
              <a:t>PARTNERS</a:t>
            </a:r>
            <a:endParaRPr sz="882">
              <a:latin typeface="Trebuchet MS"/>
              <a:cs typeface="Trebuchet MS"/>
            </a:endParaRPr>
          </a:p>
        </p:txBody>
      </p:sp>
      <p:sp>
        <p:nvSpPr>
          <p:cNvPr id="46" name="object 46"/>
          <p:cNvSpPr txBox="1"/>
          <p:nvPr/>
        </p:nvSpPr>
        <p:spPr>
          <a:xfrm>
            <a:off x="9037871" y="2608661"/>
            <a:ext cx="744631" cy="280899"/>
          </a:xfrm>
          <a:prstGeom prst="rect">
            <a:avLst/>
          </a:prstGeom>
        </p:spPr>
        <p:txBody>
          <a:bodyPr vert="horz" wrap="square" lIns="0" tIns="10085" rIns="0" bIns="0" rtlCol="0">
            <a:spAutoFit/>
          </a:bodyPr>
          <a:lstStyle/>
          <a:p>
            <a:pPr marL="11206" marR="4483">
              <a:lnSpc>
                <a:spcPct val="103099"/>
              </a:lnSpc>
              <a:spcBef>
                <a:spcPts val="79"/>
              </a:spcBef>
            </a:pPr>
            <a:r>
              <a:rPr sz="882" b="1" spc="57" dirty="0">
                <a:solidFill>
                  <a:srgbClr val="FFFFFF"/>
                </a:solidFill>
                <a:latin typeface="Trebuchet MS"/>
                <a:cs typeface="Trebuchet MS"/>
              </a:rPr>
              <a:t>ADDITIONAL </a:t>
            </a:r>
            <a:r>
              <a:rPr sz="882" b="1" spc="88" dirty="0">
                <a:solidFill>
                  <a:srgbClr val="FFFFFF"/>
                </a:solidFill>
                <a:latin typeface="Trebuchet MS"/>
                <a:cs typeface="Trebuchet MS"/>
              </a:rPr>
              <a:t>RESOURCES</a:t>
            </a:r>
            <a:endParaRPr sz="882">
              <a:latin typeface="Trebuchet MS"/>
              <a:cs typeface="Trebuchet MS"/>
            </a:endParaRPr>
          </a:p>
        </p:txBody>
      </p:sp>
      <p:sp>
        <p:nvSpPr>
          <p:cNvPr id="47" name="object 47"/>
          <p:cNvSpPr txBox="1"/>
          <p:nvPr/>
        </p:nvSpPr>
        <p:spPr>
          <a:xfrm>
            <a:off x="2176981" y="3398464"/>
            <a:ext cx="1209675" cy="570673"/>
          </a:xfrm>
          <a:prstGeom prst="rect">
            <a:avLst/>
          </a:prstGeom>
        </p:spPr>
        <p:txBody>
          <a:bodyPr vert="horz" wrap="square" lIns="0" tIns="6163" rIns="0" bIns="0" rtlCol="0">
            <a:spAutoFit/>
          </a:bodyPr>
          <a:lstStyle/>
          <a:p>
            <a:pPr marL="11206" marR="4483" algn="ctr">
              <a:lnSpc>
                <a:spcPct val="106300"/>
              </a:lnSpc>
              <a:spcBef>
                <a:spcPts val="49"/>
              </a:spcBef>
            </a:pPr>
            <a:r>
              <a:rPr sz="882" spc="44" dirty="0">
                <a:latin typeface="Lucida Sans"/>
                <a:cs typeface="Lucida Sans"/>
              </a:rPr>
              <a:t>UWCC</a:t>
            </a:r>
            <a:r>
              <a:rPr sz="882" spc="-4" dirty="0">
                <a:latin typeface="Lucida Sans"/>
                <a:cs typeface="Lucida Sans"/>
              </a:rPr>
              <a:t> </a:t>
            </a:r>
            <a:r>
              <a:rPr sz="882" dirty="0">
                <a:latin typeface="Lucida Sans"/>
                <a:cs typeface="Lucida Sans"/>
              </a:rPr>
              <a:t>actively</a:t>
            </a:r>
            <a:r>
              <a:rPr sz="882" spc="-4" dirty="0">
                <a:latin typeface="Lucida Sans"/>
                <a:cs typeface="Lucida Sans"/>
              </a:rPr>
              <a:t> </a:t>
            </a:r>
            <a:r>
              <a:rPr sz="882" spc="-9" dirty="0">
                <a:latin typeface="Lucida Sans"/>
                <a:cs typeface="Lucida Sans"/>
              </a:rPr>
              <a:t>shares </a:t>
            </a:r>
            <a:r>
              <a:rPr sz="882" dirty="0">
                <a:latin typeface="Lucida Sans"/>
                <a:cs typeface="Lucida Sans"/>
              </a:rPr>
              <a:t>any</a:t>
            </a:r>
            <a:r>
              <a:rPr sz="882" spc="-57" dirty="0">
                <a:latin typeface="Lucida Sans"/>
                <a:cs typeface="Lucida Sans"/>
              </a:rPr>
              <a:t> </a:t>
            </a:r>
            <a:r>
              <a:rPr sz="882" spc="-9" dirty="0">
                <a:latin typeface="Lucida Sans"/>
                <a:cs typeface="Lucida Sans"/>
              </a:rPr>
              <a:t>community </a:t>
            </a:r>
            <a:r>
              <a:rPr sz="882" spc="-18" dirty="0">
                <a:latin typeface="Lucida Sans"/>
                <a:cs typeface="Lucida Sans"/>
              </a:rPr>
              <a:t>information</a:t>
            </a:r>
            <a:r>
              <a:rPr sz="882" spc="13" dirty="0">
                <a:latin typeface="Lucida Sans"/>
                <a:cs typeface="Lucida Sans"/>
              </a:rPr>
              <a:t> </a:t>
            </a:r>
            <a:r>
              <a:rPr sz="882" dirty="0">
                <a:latin typeface="Lucida Sans"/>
                <a:cs typeface="Lucida Sans"/>
              </a:rPr>
              <a:t>related</a:t>
            </a:r>
            <a:r>
              <a:rPr sz="882" spc="13" dirty="0">
                <a:latin typeface="Lucida Sans"/>
                <a:cs typeface="Lucida Sans"/>
              </a:rPr>
              <a:t> </a:t>
            </a:r>
            <a:r>
              <a:rPr sz="882" spc="-22" dirty="0">
                <a:latin typeface="Lucida Sans"/>
                <a:cs typeface="Lucida Sans"/>
              </a:rPr>
              <a:t>to </a:t>
            </a:r>
            <a:r>
              <a:rPr sz="882" spc="-9" dirty="0">
                <a:latin typeface="Lucida Sans"/>
                <a:cs typeface="Lucida Sans"/>
              </a:rPr>
              <a:t>disaster.</a:t>
            </a:r>
            <a:endParaRPr sz="882">
              <a:latin typeface="Lucida Sans"/>
              <a:cs typeface="Lucida Sans"/>
            </a:endParaRPr>
          </a:p>
        </p:txBody>
      </p:sp>
      <p:sp>
        <p:nvSpPr>
          <p:cNvPr id="48" name="object 48"/>
          <p:cNvSpPr txBox="1"/>
          <p:nvPr/>
        </p:nvSpPr>
        <p:spPr>
          <a:xfrm>
            <a:off x="2357939" y="4262017"/>
            <a:ext cx="847725" cy="332436"/>
          </a:xfrm>
          <a:prstGeom prst="rect">
            <a:avLst/>
          </a:prstGeom>
        </p:spPr>
        <p:txBody>
          <a:bodyPr vert="horz" wrap="square" lIns="0" tIns="4482" rIns="0" bIns="0" rtlCol="0">
            <a:spAutoFit/>
          </a:bodyPr>
          <a:lstStyle/>
          <a:p>
            <a:pPr marL="70041" marR="4483" indent="-59394">
              <a:lnSpc>
                <a:spcPct val="104200"/>
              </a:lnSpc>
              <a:spcBef>
                <a:spcPts val="35"/>
              </a:spcBef>
            </a:pPr>
            <a:r>
              <a:rPr sz="1059" b="1" spc="44" dirty="0">
                <a:latin typeface="Trebuchet MS"/>
                <a:cs typeface="Trebuchet MS"/>
              </a:rPr>
              <a:t>Social</a:t>
            </a:r>
            <a:r>
              <a:rPr sz="1059" b="1" spc="-93" dirty="0">
                <a:latin typeface="Trebuchet MS"/>
                <a:cs typeface="Trebuchet MS"/>
              </a:rPr>
              <a:t> </a:t>
            </a:r>
            <a:r>
              <a:rPr sz="1059" b="1" spc="-18" dirty="0">
                <a:latin typeface="Trebuchet MS"/>
                <a:cs typeface="Trebuchet MS"/>
              </a:rPr>
              <a:t>Media </a:t>
            </a:r>
            <a:r>
              <a:rPr sz="1059" b="1" spc="-9" dirty="0">
                <a:latin typeface="Trebuchet MS"/>
                <a:cs typeface="Trebuchet MS"/>
              </a:rPr>
              <a:t>Resources:</a:t>
            </a:r>
            <a:endParaRPr sz="1059">
              <a:latin typeface="Trebuchet MS"/>
              <a:cs typeface="Trebuchet MS"/>
            </a:endParaRPr>
          </a:p>
        </p:txBody>
      </p:sp>
      <p:sp>
        <p:nvSpPr>
          <p:cNvPr id="49" name="object 49"/>
          <p:cNvSpPr txBox="1"/>
          <p:nvPr/>
        </p:nvSpPr>
        <p:spPr>
          <a:xfrm>
            <a:off x="2356888" y="4734765"/>
            <a:ext cx="849965" cy="282902"/>
          </a:xfrm>
          <a:prstGeom prst="rect">
            <a:avLst/>
          </a:prstGeom>
        </p:spPr>
        <p:txBody>
          <a:bodyPr vert="horz" wrap="square" lIns="0" tIns="6163" rIns="0" bIns="0" rtlCol="0">
            <a:spAutoFit/>
          </a:bodyPr>
          <a:lstStyle/>
          <a:p>
            <a:pPr marL="142322" marR="4483" indent="-131676">
              <a:lnSpc>
                <a:spcPct val="106300"/>
              </a:lnSpc>
              <a:spcBef>
                <a:spcPts val="49"/>
              </a:spcBef>
            </a:pPr>
            <a:r>
              <a:rPr sz="882" u="sng" spc="44" dirty="0">
                <a:uFill>
                  <a:solidFill>
                    <a:srgbClr val="000000"/>
                  </a:solidFill>
                </a:uFill>
                <a:latin typeface="Lucida Sans"/>
                <a:cs typeface="Lucida Sans"/>
                <a:hlinkClick r:id="rId3"/>
              </a:rPr>
              <a:t>UWCC</a:t>
            </a:r>
            <a:r>
              <a:rPr sz="882" u="sng" spc="-71" dirty="0">
                <a:uFill>
                  <a:solidFill>
                    <a:srgbClr val="000000"/>
                  </a:solidFill>
                </a:uFill>
                <a:latin typeface="Lucida Sans"/>
                <a:cs typeface="Lucida Sans"/>
                <a:hlinkClick r:id="rId3"/>
              </a:rPr>
              <a:t> </a:t>
            </a:r>
            <a:r>
              <a:rPr sz="882" u="sng" spc="-9" dirty="0">
                <a:uFill>
                  <a:solidFill>
                    <a:srgbClr val="000000"/>
                  </a:solidFill>
                </a:uFill>
                <a:latin typeface="Lucida Sans"/>
                <a:cs typeface="Lucida Sans"/>
                <a:hlinkClick r:id="rId3"/>
              </a:rPr>
              <a:t>Disaster</a:t>
            </a:r>
            <a:r>
              <a:rPr sz="882" spc="-9" dirty="0">
                <a:latin typeface="Lucida Sans"/>
                <a:cs typeface="Lucida Sans"/>
              </a:rPr>
              <a:t> </a:t>
            </a:r>
            <a:r>
              <a:rPr sz="882" u="sng" spc="-9" dirty="0">
                <a:uFill>
                  <a:solidFill>
                    <a:srgbClr val="000000"/>
                  </a:solidFill>
                </a:uFill>
                <a:latin typeface="Lucida Sans"/>
                <a:cs typeface="Lucida Sans"/>
                <a:hlinkClick r:id="rId3"/>
              </a:rPr>
              <a:t>Resources</a:t>
            </a:r>
            <a:endParaRPr sz="882">
              <a:latin typeface="Lucida Sans"/>
              <a:cs typeface="Lucida Sans"/>
            </a:endParaRPr>
          </a:p>
        </p:txBody>
      </p:sp>
      <p:sp>
        <p:nvSpPr>
          <p:cNvPr id="50" name="object 50"/>
          <p:cNvSpPr txBox="1"/>
          <p:nvPr/>
        </p:nvSpPr>
        <p:spPr>
          <a:xfrm>
            <a:off x="2319593" y="5163390"/>
            <a:ext cx="924485" cy="150453"/>
          </a:xfrm>
          <a:prstGeom prst="rect">
            <a:avLst/>
          </a:prstGeom>
        </p:spPr>
        <p:txBody>
          <a:bodyPr vert="horz" wrap="square" lIns="0" tIns="14568" rIns="0" bIns="0" rtlCol="0">
            <a:spAutoFit/>
          </a:bodyPr>
          <a:lstStyle/>
          <a:p>
            <a:pPr marL="11206">
              <a:spcBef>
                <a:spcPts val="115"/>
              </a:spcBef>
            </a:pPr>
            <a:r>
              <a:rPr sz="882" u="sng" spc="44" dirty="0">
                <a:uFill>
                  <a:solidFill>
                    <a:srgbClr val="000000"/>
                  </a:solidFill>
                </a:uFill>
                <a:latin typeface="Lucida Sans"/>
                <a:cs typeface="Lucida Sans"/>
                <a:hlinkClick r:id="rId4"/>
              </a:rPr>
              <a:t>UWCC</a:t>
            </a:r>
            <a:r>
              <a:rPr sz="882" u="sng" spc="-71" dirty="0">
                <a:uFill>
                  <a:solidFill>
                    <a:srgbClr val="000000"/>
                  </a:solidFill>
                </a:uFill>
                <a:latin typeface="Lucida Sans"/>
                <a:cs typeface="Lucida Sans"/>
                <a:hlinkClick r:id="rId4"/>
              </a:rPr>
              <a:t> </a:t>
            </a:r>
            <a:r>
              <a:rPr sz="882" u="sng" spc="-9" dirty="0">
                <a:uFill>
                  <a:solidFill>
                    <a:srgbClr val="000000"/>
                  </a:solidFill>
                </a:uFill>
                <a:latin typeface="Lucida Sans"/>
                <a:cs typeface="Lucida Sans"/>
                <a:hlinkClick r:id="rId4"/>
              </a:rPr>
              <a:t>Facebook</a:t>
            </a:r>
            <a:endParaRPr sz="882">
              <a:latin typeface="Lucida Sans"/>
              <a:cs typeface="Lucida Sans"/>
            </a:endParaRPr>
          </a:p>
        </p:txBody>
      </p:sp>
      <p:sp>
        <p:nvSpPr>
          <p:cNvPr id="51" name="object 51"/>
          <p:cNvSpPr txBox="1"/>
          <p:nvPr/>
        </p:nvSpPr>
        <p:spPr>
          <a:xfrm>
            <a:off x="3787556" y="3398464"/>
            <a:ext cx="1303244" cy="426788"/>
          </a:xfrm>
          <a:prstGeom prst="rect">
            <a:avLst/>
          </a:prstGeom>
        </p:spPr>
        <p:txBody>
          <a:bodyPr vert="horz" wrap="square" lIns="0" tIns="6163" rIns="0" bIns="0" rtlCol="0">
            <a:spAutoFit/>
          </a:bodyPr>
          <a:lstStyle/>
          <a:p>
            <a:pPr marL="11206" marR="4483" indent="-560" algn="ctr">
              <a:lnSpc>
                <a:spcPct val="106300"/>
              </a:lnSpc>
              <a:spcBef>
                <a:spcPts val="49"/>
              </a:spcBef>
            </a:pPr>
            <a:r>
              <a:rPr sz="882" spc="-18" dirty="0">
                <a:latin typeface="Lucida Sans"/>
                <a:cs typeface="Lucida Sans"/>
                <a:hlinkClick r:id="rId5"/>
              </a:rPr>
              <a:t>Supply/Donation</a:t>
            </a:r>
            <a:r>
              <a:rPr sz="882" spc="57" dirty="0">
                <a:latin typeface="Lucida Sans"/>
                <a:cs typeface="Lucida Sans"/>
                <a:hlinkClick r:id="rId5"/>
              </a:rPr>
              <a:t> </a:t>
            </a:r>
            <a:r>
              <a:rPr sz="882" spc="-18" dirty="0">
                <a:latin typeface="Lucida Sans"/>
                <a:cs typeface="Lucida Sans"/>
                <a:hlinkClick r:id="rId5"/>
              </a:rPr>
              <a:t>sites</a:t>
            </a:r>
            <a:r>
              <a:rPr sz="882" spc="-18" dirty="0">
                <a:latin typeface="Lucida Sans"/>
                <a:cs typeface="Lucida Sans"/>
              </a:rPr>
              <a:t> </a:t>
            </a:r>
            <a:r>
              <a:rPr sz="882" dirty="0">
                <a:latin typeface="Lucida Sans"/>
                <a:cs typeface="Lucida Sans"/>
                <a:hlinkClick r:id="rId5"/>
              </a:rPr>
              <a:t>will</a:t>
            </a:r>
            <a:r>
              <a:rPr sz="882" spc="-49" dirty="0">
                <a:latin typeface="Lucida Sans"/>
                <a:cs typeface="Lucida Sans"/>
                <a:hlinkClick r:id="rId5"/>
              </a:rPr>
              <a:t> </a:t>
            </a:r>
            <a:r>
              <a:rPr sz="882" dirty="0">
                <a:latin typeface="Lucida Sans"/>
                <a:cs typeface="Lucida Sans"/>
                <a:hlinkClick r:id="rId5"/>
              </a:rPr>
              <a:t>be</a:t>
            </a:r>
            <a:r>
              <a:rPr sz="882" spc="-44" dirty="0">
                <a:latin typeface="Lucida Sans"/>
                <a:cs typeface="Lucida Sans"/>
                <a:hlinkClick r:id="rId5"/>
              </a:rPr>
              <a:t> </a:t>
            </a:r>
            <a:r>
              <a:rPr sz="882" spc="-9" dirty="0">
                <a:latin typeface="Lucida Sans"/>
                <a:cs typeface="Lucida Sans"/>
                <a:hlinkClick r:id="rId5"/>
              </a:rPr>
              <a:t>shared</a:t>
            </a:r>
            <a:r>
              <a:rPr sz="882" spc="-44" dirty="0">
                <a:latin typeface="Lucida Sans"/>
                <a:cs typeface="Lucida Sans"/>
                <a:hlinkClick r:id="rId5"/>
              </a:rPr>
              <a:t> </a:t>
            </a:r>
            <a:r>
              <a:rPr sz="882" dirty="0">
                <a:latin typeface="Lucida Sans"/>
                <a:cs typeface="Lucida Sans"/>
                <a:hlinkClick r:id="rId5"/>
              </a:rPr>
              <a:t>by</a:t>
            </a:r>
            <a:r>
              <a:rPr sz="882" spc="-44" dirty="0">
                <a:latin typeface="Lucida Sans"/>
                <a:cs typeface="Lucida Sans"/>
                <a:hlinkClick r:id="rId5"/>
              </a:rPr>
              <a:t> </a:t>
            </a:r>
            <a:r>
              <a:rPr sz="882" spc="26" dirty="0">
                <a:latin typeface="Lucida Sans"/>
                <a:cs typeface="Lucida Sans"/>
                <a:hlinkClick r:id="rId5"/>
              </a:rPr>
              <a:t>UWCC</a:t>
            </a:r>
            <a:r>
              <a:rPr sz="882" spc="26" dirty="0">
                <a:latin typeface="Lucida Sans"/>
                <a:cs typeface="Lucida Sans"/>
              </a:rPr>
              <a:t> </a:t>
            </a:r>
            <a:r>
              <a:rPr sz="882" dirty="0">
                <a:latin typeface="Lucida Sans"/>
                <a:cs typeface="Lucida Sans"/>
                <a:hlinkClick r:id="rId5"/>
              </a:rPr>
              <a:t>as</a:t>
            </a:r>
            <a:r>
              <a:rPr sz="882" spc="-40" dirty="0">
                <a:latin typeface="Lucida Sans"/>
                <a:cs typeface="Lucida Sans"/>
                <a:hlinkClick r:id="rId5"/>
              </a:rPr>
              <a:t> </a:t>
            </a:r>
            <a:r>
              <a:rPr sz="882" dirty="0">
                <a:latin typeface="Lucida Sans"/>
                <a:cs typeface="Lucida Sans"/>
                <a:hlinkClick r:id="rId5"/>
              </a:rPr>
              <a:t>they</a:t>
            </a:r>
            <a:r>
              <a:rPr sz="882" spc="-40" dirty="0">
                <a:latin typeface="Lucida Sans"/>
                <a:cs typeface="Lucida Sans"/>
                <a:hlinkClick r:id="rId5"/>
              </a:rPr>
              <a:t> </a:t>
            </a:r>
            <a:r>
              <a:rPr sz="882" dirty="0">
                <a:latin typeface="Lucida Sans"/>
                <a:cs typeface="Lucida Sans"/>
                <a:hlinkClick r:id="rId5"/>
              </a:rPr>
              <a:t>are</a:t>
            </a:r>
            <a:r>
              <a:rPr sz="882" spc="-40" dirty="0">
                <a:latin typeface="Lucida Sans"/>
                <a:cs typeface="Lucida Sans"/>
                <a:hlinkClick r:id="rId5"/>
              </a:rPr>
              <a:t> </a:t>
            </a:r>
            <a:r>
              <a:rPr sz="882" spc="-9" dirty="0">
                <a:latin typeface="Lucida Sans"/>
                <a:cs typeface="Lucida Sans"/>
                <a:hlinkClick r:id="rId5"/>
              </a:rPr>
              <a:t>announced.</a:t>
            </a:r>
            <a:endParaRPr sz="882">
              <a:latin typeface="Lucida Sans"/>
              <a:cs typeface="Lucida Sans"/>
            </a:endParaRPr>
          </a:p>
        </p:txBody>
      </p:sp>
      <p:sp>
        <p:nvSpPr>
          <p:cNvPr id="52" name="object 52"/>
          <p:cNvSpPr txBox="1"/>
          <p:nvPr/>
        </p:nvSpPr>
        <p:spPr>
          <a:xfrm>
            <a:off x="3790839" y="3969964"/>
            <a:ext cx="1296521" cy="714559"/>
          </a:xfrm>
          <a:prstGeom prst="rect">
            <a:avLst/>
          </a:prstGeom>
        </p:spPr>
        <p:txBody>
          <a:bodyPr vert="horz" wrap="square" lIns="0" tIns="6163" rIns="0" bIns="0" rtlCol="0">
            <a:spAutoFit/>
          </a:bodyPr>
          <a:lstStyle/>
          <a:p>
            <a:pPr marL="10646" marR="4483" indent="-560" algn="ctr">
              <a:lnSpc>
                <a:spcPct val="106200"/>
              </a:lnSpc>
              <a:spcBef>
                <a:spcPts val="49"/>
              </a:spcBef>
            </a:pPr>
            <a:r>
              <a:rPr sz="882" dirty="0">
                <a:latin typeface="Lucida Sans"/>
                <a:cs typeface="Lucida Sans"/>
                <a:hlinkClick r:id="rId5"/>
              </a:rPr>
              <a:t>Limited</a:t>
            </a:r>
            <a:r>
              <a:rPr sz="882" spc="-40" dirty="0">
                <a:latin typeface="Lucida Sans"/>
                <a:cs typeface="Lucida Sans"/>
                <a:hlinkClick r:id="rId5"/>
              </a:rPr>
              <a:t> </a:t>
            </a:r>
            <a:r>
              <a:rPr sz="882" dirty="0">
                <a:latin typeface="Lucida Sans"/>
                <a:cs typeface="Lucida Sans"/>
                <a:hlinkClick r:id="rId5"/>
              </a:rPr>
              <a:t>large</a:t>
            </a:r>
            <a:r>
              <a:rPr sz="882" spc="-40" dirty="0">
                <a:latin typeface="Lucida Sans"/>
                <a:cs typeface="Lucida Sans"/>
                <a:hlinkClick r:id="rId5"/>
              </a:rPr>
              <a:t> </a:t>
            </a:r>
            <a:r>
              <a:rPr sz="882" spc="-18" dirty="0">
                <a:latin typeface="Lucida Sans"/>
                <a:cs typeface="Lucida Sans"/>
                <a:hlinkClick r:id="rId5"/>
              </a:rPr>
              <a:t>item</a:t>
            </a:r>
            <a:r>
              <a:rPr sz="882" spc="-18" dirty="0">
                <a:latin typeface="Lucida Sans"/>
                <a:cs typeface="Lucida Sans"/>
              </a:rPr>
              <a:t> </a:t>
            </a:r>
            <a:r>
              <a:rPr sz="882" spc="-18" dirty="0">
                <a:latin typeface="Lucida Sans"/>
                <a:cs typeface="Lucida Sans"/>
                <a:hlinkClick r:id="rId5"/>
              </a:rPr>
              <a:t>donations</a:t>
            </a:r>
            <a:r>
              <a:rPr sz="882" spc="-26" dirty="0">
                <a:latin typeface="Lucida Sans"/>
                <a:cs typeface="Lucida Sans"/>
                <a:hlinkClick r:id="rId5"/>
              </a:rPr>
              <a:t> </a:t>
            </a:r>
            <a:r>
              <a:rPr sz="882" dirty="0">
                <a:latin typeface="Lucida Sans"/>
                <a:cs typeface="Lucida Sans"/>
                <a:hlinkClick r:id="rId5"/>
              </a:rPr>
              <a:t>(water,</a:t>
            </a:r>
            <a:r>
              <a:rPr sz="882" spc="-26" dirty="0">
                <a:latin typeface="Lucida Sans"/>
                <a:cs typeface="Lucida Sans"/>
                <a:hlinkClick r:id="rId5"/>
              </a:rPr>
              <a:t> </a:t>
            </a:r>
            <a:r>
              <a:rPr sz="882" spc="-9" dirty="0">
                <a:latin typeface="Lucida Sans"/>
                <a:cs typeface="Lucida Sans"/>
                <a:hlinkClick r:id="rId5"/>
              </a:rPr>
              <a:t>tarps,</a:t>
            </a:r>
            <a:r>
              <a:rPr sz="882" spc="-9" dirty="0">
                <a:latin typeface="Lucida Sans"/>
                <a:cs typeface="Lucida Sans"/>
              </a:rPr>
              <a:t> </a:t>
            </a:r>
            <a:r>
              <a:rPr sz="882" spc="-9" dirty="0">
                <a:latin typeface="Lucida Sans"/>
                <a:cs typeface="Lucida Sans"/>
                <a:hlinkClick r:id="rId5"/>
              </a:rPr>
              <a:t>diapers,</a:t>
            </a:r>
            <a:r>
              <a:rPr sz="882" spc="-53" dirty="0">
                <a:latin typeface="Lucida Sans"/>
                <a:cs typeface="Lucida Sans"/>
                <a:hlinkClick r:id="rId5"/>
              </a:rPr>
              <a:t> </a:t>
            </a:r>
            <a:r>
              <a:rPr sz="882" dirty="0">
                <a:latin typeface="Lucida Sans"/>
                <a:cs typeface="Lucida Sans"/>
                <a:hlinkClick r:id="rId5"/>
              </a:rPr>
              <a:t>etc.)</a:t>
            </a:r>
            <a:r>
              <a:rPr sz="882" spc="-53" dirty="0">
                <a:latin typeface="Lucida Sans"/>
                <a:cs typeface="Lucida Sans"/>
                <a:hlinkClick r:id="rId5"/>
              </a:rPr>
              <a:t> </a:t>
            </a:r>
            <a:r>
              <a:rPr sz="882" dirty="0">
                <a:latin typeface="Lucida Sans"/>
                <a:cs typeface="Lucida Sans"/>
                <a:hlinkClick r:id="rId5"/>
              </a:rPr>
              <a:t>will</a:t>
            </a:r>
            <a:r>
              <a:rPr sz="882" spc="-49" dirty="0">
                <a:latin typeface="Lucida Sans"/>
                <a:cs typeface="Lucida Sans"/>
                <a:hlinkClick r:id="rId5"/>
              </a:rPr>
              <a:t> </a:t>
            </a:r>
            <a:r>
              <a:rPr sz="882" spc="-22" dirty="0">
                <a:latin typeface="Lucida Sans"/>
                <a:cs typeface="Lucida Sans"/>
                <a:hlinkClick r:id="rId5"/>
              </a:rPr>
              <a:t>be</a:t>
            </a:r>
            <a:r>
              <a:rPr sz="882" spc="-22" dirty="0">
                <a:latin typeface="Lucida Sans"/>
                <a:cs typeface="Lucida Sans"/>
              </a:rPr>
              <a:t> </a:t>
            </a:r>
            <a:r>
              <a:rPr sz="882" dirty="0">
                <a:latin typeface="Lucida Sans"/>
                <a:cs typeface="Lucida Sans"/>
                <a:hlinkClick r:id="rId5"/>
              </a:rPr>
              <a:t>accepted</a:t>
            </a:r>
            <a:r>
              <a:rPr sz="882" spc="26" dirty="0">
                <a:latin typeface="Lucida Sans"/>
                <a:cs typeface="Lucida Sans"/>
                <a:hlinkClick r:id="rId5"/>
              </a:rPr>
              <a:t> </a:t>
            </a:r>
            <a:r>
              <a:rPr sz="882" dirty="0">
                <a:latin typeface="Lucida Sans"/>
                <a:cs typeface="Lucida Sans"/>
                <a:hlinkClick r:id="rId5"/>
              </a:rPr>
              <a:t>at</a:t>
            </a:r>
            <a:r>
              <a:rPr sz="882" spc="26" dirty="0">
                <a:latin typeface="Lucida Sans"/>
                <a:cs typeface="Lucida Sans"/>
                <a:hlinkClick r:id="rId5"/>
              </a:rPr>
              <a:t> UWCC</a:t>
            </a:r>
            <a:r>
              <a:rPr sz="882" spc="26" dirty="0">
                <a:latin typeface="Lucida Sans"/>
                <a:cs typeface="Lucida Sans"/>
              </a:rPr>
              <a:t> </a:t>
            </a:r>
            <a:r>
              <a:rPr sz="882" dirty="0">
                <a:latin typeface="Lucida Sans"/>
                <a:cs typeface="Lucida Sans"/>
                <a:hlinkClick r:id="rId5"/>
              </a:rPr>
              <a:t>central</a:t>
            </a:r>
            <a:r>
              <a:rPr sz="882" spc="9" dirty="0">
                <a:latin typeface="Lucida Sans"/>
                <a:cs typeface="Lucida Sans"/>
                <a:hlinkClick r:id="rId5"/>
              </a:rPr>
              <a:t> </a:t>
            </a:r>
            <a:r>
              <a:rPr sz="882" spc="-9" dirty="0">
                <a:latin typeface="Lucida Sans"/>
                <a:cs typeface="Lucida Sans"/>
                <a:hlinkClick r:id="rId5"/>
              </a:rPr>
              <a:t>location.</a:t>
            </a:r>
            <a:endParaRPr sz="882">
              <a:latin typeface="Lucida Sans"/>
              <a:cs typeface="Lucida Sans"/>
            </a:endParaRPr>
          </a:p>
        </p:txBody>
      </p:sp>
      <p:sp>
        <p:nvSpPr>
          <p:cNvPr id="53" name="object 53"/>
          <p:cNvSpPr txBox="1"/>
          <p:nvPr/>
        </p:nvSpPr>
        <p:spPr>
          <a:xfrm>
            <a:off x="3766019" y="4827214"/>
            <a:ext cx="1346387" cy="571763"/>
          </a:xfrm>
          <a:prstGeom prst="rect">
            <a:avLst/>
          </a:prstGeom>
        </p:spPr>
        <p:txBody>
          <a:bodyPr vert="horz" wrap="square" lIns="0" tIns="6163" rIns="0" bIns="0" rtlCol="0">
            <a:spAutoFit/>
          </a:bodyPr>
          <a:lstStyle/>
          <a:p>
            <a:pPr marL="11206" marR="4483" algn="ctr">
              <a:lnSpc>
                <a:spcPct val="106300"/>
              </a:lnSpc>
              <a:spcBef>
                <a:spcPts val="49"/>
              </a:spcBef>
            </a:pPr>
            <a:r>
              <a:rPr sz="882" b="1" spc="9" dirty="0">
                <a:latin typeface="Trebuchet MS"/>
                <a:cs typeface="Trebuchet MS"/>
                <a:hlinkClick r:id="rId5"/>
              </a:rPr>
              <a:t>Gift</a:t>
            </a:r>
            <a:r>
              <a:rPr sz="882" b="1" spc="22" dirty="0">
                <a:latin typeface="Trebuchet MS"/>
                <a:cs typeface="Trebuchet MS"/>
                <a:hlinkClick r:id="rId5"/>
              </a:rPr>
              <a:t> </a:t>
            </a:r>
            <a:r>
              <a:rPr sz="882" b="1" spc="9" dirty="0">
                <a:latin typeface="Trebuchet MS"/>
                <a:cs typeface="Trebuchet MS"/>
                <a:hlinkClick r:id="rId5"/>
              </a:rPr>
              <a:t>cards</a:t>
            </a:r>
            <a:r>
              <a:rPr sz="882" b="1" spc="22" dirty="0">
                <a:latin typeface="Trebuchet MS"/>
                <a:cs typeface="Trebuchet MS"/>
                <a:hlinkClick r:id="rId5"/>
              </a:rPr>
              <a:t> </a:t>
            </a:r>
            <a:r>
              <a:rPr sz="882" b="1" spc="9" dirty="0">
                <a:latin typeface="Trebuchet MS"/>
                <a:cs typeface="Trebuchet MS"/>
                <a:hlinkClick r:id="rId5"/>
              </a:rPr>
              <a:t>preferred</a:t>
            </a:r>
            <a:r>
              <a:rPr sz="882" b="1" spc="22" dirty="0">
                <a:latin typeface="Trebuchet MS"/>
                <a:cs typeface="Trebuchet MS"/>
                <a:hlinkClick r:id="rId5"/>
              </a:rPr>
              <a:t> </a:t>
            </a:r>
            <a:r>
              <a:rPr sz="882" b="1" spc="-22" dirty="0">
                <a:latin typeface="Trebuchet MS"/>
                <a:cs typeface="Trebuchet MS"/>
                <a:hlinkClick r:id="rId5"/>
              </a:rPr>
              <a:t>and</a:t>
            </a:r>
            <a:r>
              <a:rPr sz="882" b="1" spc="-22" dirty="0">
                <a:latin typeface="Trebuchet MS"/>
                <a:cs typeface="Trebuchet MS"/>
              </a:rPr>
              <a:t> </a:t>
            </a:r>
            <a:r>
              <a:rPr sz="882" b="1" spc="9" dirty="0">
                <a:latin typeface="Trebuchet MS"/>
                <a:cs typeface="Trebuchet MS"/>
                <a:hlinkClick r:id="rId5"/>
              </a:rPr>
              <a:t>accepted</a:t>
            </a:r>
            <a:r>
              <a:rPr sz="882" b="1" spc="75" dirty="0">
                <a:latin typeface="Trebuchet MS"/>
                <a:cs typeface="Trebuchet MS"/>
                <a:hlinkClick r:id="rId5"/>
              </a:rPr>
              <a:t> </a:t>
            </a:r>
            <a:r>
              <a:rPr sz="882" b="1" spc="-18" dirty="0">
                <a:latin typeface="Trebuchet MS"/>
                <a:cs typeface="Trebuchet MS"/>
                <a:hlinkClick r:id="rId5"/>
              </a:rPr>
              <a:t>are:</a:t>
            </a:r>
            <a:endParaRPr sz="882">
              <a:latin typeface="Trebuchet MS"/>
              <a:cs typeface="Trebuchet MS"/>
            </a:endParaRPr>
          </a:p>
          <a:p>
            <a:pPr marL="77885" marR="71161" algn="ctr">
              <a:lnSpc>
                <a:spcPct val="106300"/>
              </a:lnSpc>
            </a:pPr>
            <a:r>
              <a:rPr sz="882" b="1" spc="9" dirty="0">
                <a:latin typeface="Trebuchet MS"/>
                <a:cs typeface="Trebuchet MS"/>
                <a:hlinkClick r:id="rId5"/>
              </a:rPr>
              <a:t>Publix,</a:t>
            </a:r>
            <a:r>
              <a:rPr sz="882" b="1" spc="26" dirty="0">
                <a:latin typeface="Trebuchet MS"/>
                <a:cs typeface="Trebuchet MS"/>
                <a:hlinkClick r:id="rId5"/>
              </a:rPr>
              <a:t> </a:t>
            </a:r>
            <a:r>
              <a:rPr sz="882" b="1" spc="9" dirty="0">
                <a:latin typeface="Trebuchet MS"/>
                <a:cs typeface="Trebuchet MS"/>
                <a:hlinkClick r:id="rId5"/>
              </a:rPr>
              <a:t>Walmart,</a:t>
            </a:r>
            <a:r>
              <a:rPr sz="882" b="1" spc="26" dirty="0">
                <a:latin typeface="Trebuchet MS"/>
                <a:cs typeface="Trebuchet MS"/>
                <a:hlinkClick r:id="rId5"/>
              </a:rPr>
              <a:t> </a:t>
            </a:r>
            <a:r>
              <a:rPr sz="882" b="1" spc="53" dirty="0">
                <a:latin typeface="Trebuchet MS"/>
                <a:cs typeface="Trebuchet MS"/>
                <a:hlinkClick r:id="rId5"/>
              </a:rPr>
              <a:t>Gas</a:t>
            </a:r>
            <a:r>
              <a:rPr sz="882" b="1" spc="53" dirty="0">
                <a:latin typeface="Trebuchet MS"/>
                <a:cs typeface="Trebuchet MS"/>
              </a:rPr>
              <a:t> </a:t>
            </a:r>
            <a:r>
              <a:rPr sz="882" b="1" spc="9" dirty="0">
                <a:latin typeface="Trebuchet MS"/>
                <a:cs typeface="Trebuchet MS"/>
                <a:hlinkClick r:id="rId5"/>
              </a:rPr>
              <a:t>stations,</a:t>
            </a:r>
            <a:r>
              <a:rPr sz="882" b="1" spc="84" dirty="0">
                <a:latin typeface="Trebuchet MS"/>
                <a:cs typeface="Trebuchet MS"/>
                <a:hlinkClick r:id="rId5"/>
              </a:rPr>
              <a:t> </a:t>
            </a:r>
            <a:r>
              <a:rPr sz="882" b="1" spc="9" dirty="0">
                <a:latin typeface="Trebuchet MS"/>
                <a:cs typeface="Trebuchet MS"/>
                <a:hlinkClick r:id="rId5"/>
              </a:rPr>
              <a:t>Home</a:t>
            </a:r>
            <a:r>
              <a:rPr sz="882" b="1" spc="84" dirty="0">
                <a:latin typeface="Trebuchet MS"/>
                <a:cs typeface="Trebuchet MS"/>
                <a:hlinkClick r:id="rId5"/>
              </a:rPr>
              <a:t> </a:t>
            </a:r>
            <a:r>
              <a:rPr sz="882" b="1" spc="-18" dirty="0">
                <a:latin typeface="Trebuchet MS"/>
                <a:cs typeface="Trebuchet MS"/>
                <a:hlinkClick r:id="rId5"/>
              </a:rPr>
              <a:t>Depot</a:t>
            </a:r>
            <a:endParaRPr sz="882">
              <a:latin typeface="Trebuchet MS"/>
              <a:cs typeface="Trebuchet MS"/>
            </a:endParaRPr>
          </a:p>
        </p:txBody>
      </p:sp>
      <p:sp>
        <p:nvSpPr>
          <p:cNvPr id="54" name="object 54"/>
          <p:cNvSpPr txBox="1"/>
          <p:nvPr/>
        </p:nvSpPr>
        <p:spPr>
          <a:xfrm>
            <a:off x="5413975" y="3400197"/>
            <a:ext cx="1369359" cy="1002330"/>
          </a:xfrm>
          <a:prstGeom prst="rect">
            <a:avLst/>
          </a:prstGeom>
        </p:spPr>
        <p:txBody>
          <a:bodyPr vert="horz" wrap="square" lIns="0" tIns="6163" rIns="0" bIns="0" rtlCol="0">
            <a:spAutoFit/>
          </a:bodyPr>
          <a:lstStyle/>
          <a:p>
            <a:pPr marL="11206" marR="4483" algn="ctr">
              <a:lnSpc>
                <a:spcPct val="106200"/>
              </a:lnSpc>
              <a:spcBef>
                <a:spcPts val="49"/>
              </a:spcBef>
            </a:pPr>
            <a:r>
              <a:rPr sz="882" dirty="0">
                <a:latin typeface="Lucida Sans"/>
                <a:cs typeface="Lucida Sans"/>
              </a:rPr>
              <a:t>United</a:t>
            </a:r>
            <a:r>
              <a:rPr sz="882" spc="-26" dirty="0">
                <a:latin typeface="Lucida Sans"/>
                <a:cs typeface="Lucida Sans"/>
              </a:rPr>
              <a:t> </a:t>
            </a:r>
            <a:r>
              <a:rPr sz="882" dirty="0">
                <a:latin typeface="Lucida Sans"/>
                <a:cs typeface="Lucida Sans"/>
              </a:rPr>
              <a:t>at</a:t>
            </a:r>
            <a:r>
              <a:rPr sz="882" spc="-26" dirty="0">
                <a:latin typeface="Lucida Sans"/>
                <a:cs typeface="Lucida Sans"/>
              </a:rPr>
              <a:t> </a:t>
            </a:r>
            <a:r>
              <a:rPr sz="882" dirty="0">
                <a:latin typeface="Lucida Sans"/>
                <a:cs typeface="Lucida Sans"/>
              </a:rPr>
              <a:t>Work</a:t>
            </a:r>
            <a:r>
              <a:rPr sz="882" spc="-22" dirty="0">
                <a:latin typeface="Lucida Sans"/>
                <a:cs typeface="Lucida Sans"/>
              </a:rPr>
              <a:t> </a:t>
            </a:r>
            <a:r>
              <a:rPr sz="882" dirty="0">
                <a:latin typeface="Lucida Sans"/>
                <a:cs typeface="Lucida Sans"/>
              </a:rPr>
              <a:t>will</a:t>
            </a:r>
            <a:r>
              <a:rPr sz="882" spc="-26" dirty="0">
                <a:latin typeface="Lucida Sans"/>
                <a:cs typeface="Lucida Sans"/>
              </a:rPr>
              <a:t> </a:t>
            </a:r>
            <a:r>
              <a:rPr sz="882" spc="-22" dirty="0">
                <a:latin typeface="Lucida Sans"/>
                <a:cs typeface="Lucida Sans"/>
              </a:rPr>
              <a:t>be </a:t>
            </a:r>
            <a:r>
              <a:rPr sz="882" dirty="0">
                <a:latin typeface="Lucida Sans"/>
                <a:cs typeface="Lucida Sans"/>
              </a:rPr>
              <a:t>activated for </a:t>
            </a:r>
            <a:r>
              <a:rPr sz="882" spc="-9" dirty="0">
                <a:latin typeface="Lucida Sans"/>
                <a:cs typeface="Lucida Sans"/>
              </a:rPr>
              <a:t>disaster recovery,</a:t>
            </a:r>
            <a:r>
              <a:rPr sz="882" spc="-22" dirty="0">
                <a:latin typeface="Lucida Sans"/>
                <a:cs typeface="Lucida Sans"/>
              </a:rPr>
              <a:t> </a:t>
            </a:r>
            <a:r>
              <a:rPr sz="882" spc="-9" dirty="0">
                <a:latin typeface="Lucida Sans"/>
                <a:cs typeface="Lucida Sans"/>
              </a:rPr>
              <a:t>providing support</a:t>
            </a:r>
            <a:r>
              <a:rPr sz="882" spc="-57" dirty="0">
                <a:latin typeface="Lucida Sans"/>
                <a:cs typeface="Lucida Sans"/>
              </a:rPr>
              <a:t> </a:t>
            </a:r>
            <a:r>
              <a:rPr sz="882" dirty="0">
                <a:latin typeface="Lucida Sans"/>
                <a:cs typeface="Lucida Sans"/>
              </a:rPr>
              <a:t>to</a:t>
            </a:r>
            <a:r>
              <a:rPr sz="882" spc="-57" dirty="0">
                <a:latin typeface="Lucida Sans"/>
                <a:cs typeface="Lucida Sans"/>
              </a:rPr>
              <a:t> </a:t>
            </a:r>
            <a:r>
              <a:rPr sz="882" spc="-9" dirty="0">
                <a:latin typeface="Lucida Sans"/>
                <a:cs typeface="Lucida Sans"/>
              </a:rPr>
              <a:t>those</a:t>
            </a:r>
            <a:r>
              <a:rPr sz="882" spc="-57" dirty="0">
                <a:latin typeface="Lucida Sans"/>
                <a:cs typeface="Lucida Sans"/>
              </a:rPr>
              <a:t> </a:t>
            </a:r>
            <a:r>
              <a:rPr sz="882" spc="-9" dirty="0">
                <a:latin typeface="Lucida Sans"/>
                <a:cs typeface="Lucida Sans"/>
              </a:rPr>
              <a:t>working </a:t>
            </a:r>
            <a:r>
              <a:rPr sz="882" spc="-26" dirty="0">
                <a:latin typeface="Lucida Sans"/>
                <a:cs typeface="Lucida Sans"/>
              </a:rPr>
              <a:t>in</a:t>
            </a:r>
            <a:r>
              <a:rPr sz="882" spc="-40" dirty="0">
                <a:latin typeface="Lucida Sans"/>
                <a:cs typeface="Lucida Sans"/>
              </a:rPr>
              <a:t> </a:t>
            </a:r>
            <a:r>
              <a:rPr sz="882" dirty="0">
                <a:latin typeface="Lucida Sans"/>
                <a:cs typeface="Lucida Sans"/>
              </a:rPr>
              <a:t>Charlotte</a:t>
            </a:r>
            <a:r>
              <a:rPr sz="882" spc="-35" dirty="0">
                <a:latin typeface="Lucida Sans"/>
                <a:cs typeface="Lucida Sans"/>
              </a:rPr>
              <a:t> </a:t>
            </a:r>
            <a:r>
              <a:rPr sz="882" spc="-9" dirty="0">
                <a:latin typeface="Lucida Sans"/>
                <a:cs typeface="Lucida Sans"/>
              </a:rPr>
              <a:t>County</a:t>
            </a:r>
            <a:r>
              <a:rPr sz="882" spc="-35" dirty="0">
                <a:latin typeface="Lucida Sans"/>
                <a:cs typeface="Lucida Sans"/>
              </a:rPr>
              <a:t> </a:t>
            </a:r>
            <a:r>
              <a:rPr sz="882" spc="-22" dirty="0">
                <a:latin typeface="Lucida Sans"/>
                <a:cs typeface="Lucida Sans"/>
              </a:rPr>
              <a:t>to </a:t>
            </a:r>
            <a:r>
              <a:rPr sz="882" spc="-9" dirty="0">
                <a:latin typeface="Lucida Sans"/>
                <a:cs typeface="Lucida Sans"/>
              </a:rPr>
              <a:t>help</a:t>
            </a:r>
            <a:r>
              <a:rPr sz="882" spc="-57" dirty="0">
                <a:latin typeface="Lucida Sans"/>
                <a:cs typeface="Lucida Sans"/>
              </a:rPr>
              <a:t> </a:t>
            </a:r>
            <a:r>
              <a:rPr sz="882" spc="-9" dirty="0">
                <a:latin typeface="Lucida Sans"/>
                <a:cs typeface="Lucida Sans"/>
              </a:rPr>
              <a:t>them</a:t>
            </a:r>
            <a:r>
              <a:rPr sz="882" spc="-53" dirty="0">
                <a:latin typeface="Lucida Sans"/>
                <a:cs typeface="Lucida Sans"/>
              </a:rPr>
              <a:t> </a:t>
            </a:r>
            <a:r>
              <a:rPr sz="882" dirty="0">
                <a:latin typeface="Lucida Sans"/>
                <a:cs typeface="Lucida Sans"/>
              </a:rPr>
              <a:t>recover</a:t>
            </a:r>
            <a:r>
              <a:rPr sz="882" spc="-53" dirty="0">
                <a:latin typeface="Lucida Sans"/>
                <a:cs typeface="Lucida Sans"/>
              </a:rPr>
              <a:t> </a:t>
            </a:r>
            <a:r>
              <a:rPr sz="882" spc="-22" dirty="0">
                <a:latin typeface="Lucida Sans"/>
                <a:cs typeface="Lucida Sans"/>
              </a:rPr>
              <a:t>and </a:t>
            </a:r>
            <a:r>
              <a:rPr sz="882" spc="-9" dirty="0">
                <a:latin typeface="Lucida Sans"/>
                <a:cs typeface="Lucida Sans"/>
              </a:rPr>
              <a:t>return</a:t>
            </a:r>
            <a:r>
              <a:rPr sz="882" spc="-66" dirty="0">
                <a:latin typeface="Lucida Sans"/>
                <a:cs typeface="Lucida Sans"/>
              </a:rPr>
              <a:t> </a:t>
            </a:r>
            <a:r>
              <a:rPr sz="882" dirty="0">
                <a:latin typeface="Lucida Sans"/>
                <a:cs typeface="Lucida Sans"/>
              </a:rPr>
              <a:t>to</a:t>
            </a:r>
            <a:r>
              <a:rPr sz="882" spc="-62" dirty="0">
                <a:latin typeface="Lucida Sans"/>
                <a:cs typeface="Lucida Sans"/>
              </a:rPr>
              <a:t> </a:t>
            </a:r>
            <a:r>
              <a:rPr sz="882" spc="-9" dirty="0">
                <a:latin typeface="Lucida Sans"/>
                <a:cs typeface="Lucida Sans"/>
              </a:rPr>
              <a:t>work</a:t>
            </a:r>
            <a:r>
              <a:rPr sz="882" spc="-62" dirty="0">
                <a:latin typeface="Lucida Sans"/>
                <a:cs typeface="Lucida Sans"/>
              </a:rPr>
              <a:t> </a:t>
            </a:r>
            <a:r>
              <a:rPr sz="882" spc="-9" dirty="0">
                <a:latin typeface="Lucida Sans"/>
                <a:cs typeface="Lucida Sans"/>
              </a:rPr>
              <a:t>faster.</a:t>
            </a:r>
            <a:endParaRPr sz="882">
              <a:latin typeface="Lucida Sans"/>
              <a:cs typeface="Lucida Sans"/>
            </a:endParaRPr>
          </a:p>
        </p:txBody>
      </p:sp>
      <p:sp>
        <p:nvSpPr>
          <p:cNvPr id="55" name="object 55"/>
          <p:cNvSpPr txBox="1"/>
          <p:nvPr/>
        </p:nvSpPr>
        <p:spPr>
          <a:xfrm>
            <a:off x="5423561" y="4543197"/>
            <a:ext cx="1323415" cy="570673"/>
          </a:xfrm>
          <a:prstGeom prst="rect">
            <a:avLst/>
          </a:prstGeom>
        </p:spPr>
        <p:txBody>
          <a:bodyPr vert="horz" wrap="square" lIns="0" tIns="6163" rIns="0" bIns="0" rtlCol="0">
            <a:spAutoFit/>
          </a:bodyPr>
          <a:lstStyle/>
          <a:p>
            <a:pPr marL="11206" marR="4483" indent="26335" algn="ctr">
              <a:lnSpc>
                <a:spcPct val="106300"/>
              </a:lnSpc>
              <a:spcBef>
                <a:spcPts val="49"/>
              </a:spcBef>
            </a:pPr>
            <a:r>
              <a:rPr sz="882" dirty="0">
                <a:latin typeface="Lucida Sans"/>
                <a:cs typeface="Lucida Sans"/>
              </a:rPr>
              <a:t>Navigators</a:t>
            </a:r>
            <a:r>
              <a:rPr sz="882" spc="-13" dirty="0">
                <a:latin typeface="Lucida Sans"/>
                <a:cs typeface="Lucida Sans"/>
              </a:rPr>
              <a:t> </a:t>
            </a:r>
            <a:r>
              <a:rPr sz="882" dirty="0">
                <a:latin typeface="Lucida Sans"/>
                <a:cs typeface="Lucida Sans"/>
              </a:rPr>
              <a:t>will</a:t>
            </a:r>
            <a:r>
              <a:rPr sz="882" spc="-9" dirty="0">
                <a:latin typeface="Lucida Sans"/>
                <a:cs typeface="Lucida Sans"/>
              </a:rPr>
              <a:t> </a:t>
            </a:r>
            <a:r>
              <a:rPr sz="882" spc="-22" dirty="0">
                <a:latin typeface="Lucida Sans"/>
                <a:cs typeface="Lucida Sans"/>
              </a:rPr>
              <a:t>be </a:t>
            </a:r>
            <a:r>
              <a:rPr sz="882" dirty="0">
                <a:latin typeface="Lucida Sans"/>
                <a:cs typeface="Lucida Sans"/>
              </a:rPr>
              <a:t>available</a:t>
            </a:r>
            <a:r>
              <a:rPr sz="882" spc="-31" dirty="0">
                <a:latin typeface="Lucida Sans"/>
                <a:cs typeface="Lucida Sans"/>
              </a:rPr>
              <a:t> </a:t>
            </a:r>
            <a:r>
              <a:rPr sz="882" dirty="0">
                <a:latin typeface="Lucida Sans"/>
                <a:cs typeface="Lucida Sans"/>
              </a:rPr>
              <a:t>to</a:t>
            </a:r>
            <a:r>
              <a:rPr sz="882" spc="-26" dirty="0">
                <a:latin typeface="Lucida Sans"/>
                <a:cs typeface="Lucida Sans"/>
              </a:rPr>
              <a:t> </a:t>
            </a:r>
            <a:r>
              <a:rPr sz="882" dirty="0">
                <a:latin typeface="Lucida Sans"/>
                <a:cs typeface="Lucida Sans"/>
              </a:rPr>
              <a:t>speak</a:t>
            </a:r>
            <a:r>
              <a:rPr sz="882" spc="-26" dirty="0">
                <a:latin typeface="Lucida Sans"/>
                <a:cs typeface="Lucida Sans"/>
              </a:rPr>
              <a:t> </a:t>
            </a:r>
            <a:r>
              <a:rPr sz="882" spc="-18" dirty="0">
                <a:latin typeface="Lucida Sans"/>
                <a:cs typeface="Lucida Sans"/>
              </a:rPr>
              <a:t>with </a:t>
            </a:r>
            <a:r>
              <a:rPr sz="882" spc="-9" dirty="0">
                <a:latin typeface="Lucida Sans"/>
                <a:cs typeface="Lucida Sans"/>
              </a:rPr>
              <a:t>and</a:t>
            </a:r>
            <a:r>
              <a:rPr sz="882" spc="-40" dirty="0">
                <a:latin typeface="Lucida Sans"/>
                <a:cs typeface="Lucida Sans"/>
              </a:rPr>
              <a:t> </a:t>
            </a:r>
            <a:r>
              <a:rPr sz="882" dirty="0">
                <a:latin typeface="Lucida Sans"/>
                <a:cs typeface="Lucida Sans"/>
              </a:rPr>
              <a:t>assist</a:t>
            </a:r>
            <a:r>
              <a:rPr sz="882" spc="-40" dirty="0">
                <a:latin typeface="Lucida Sans"/>
                <a:cs typeface="Lucida Sans"/>
              </a:rPr>
              <a:t> </a:t>
            </a:r>
            <a:r>
              <a:rPr sz="882" dirty="0">
                <a:latin typeface="Lucida Sans"/>
                <a:cs typeface="Lucida Sans"/>
              </a:rPr>
              <a:t>with</a:t>
            </a:r>
            <a:r>
              <a:rPr sz="882" spc="-35" dirty="0">
                <a:latin typeface="Lucida Sans"/>
                <a:cs typeface="Lucida Sans"/>
              </a:rPr>
              <a:t> </a:t>
            </a:r>
            <a:r>
              <a:rPr sz="882" spc="-9" dirty="0">
                <a:latin typeface="Lucida Sans"/>
                <a:cs typeface="Lucida Sans"/>
              </a:rPr>
              <a:t>recovery efforts.</a:t>
            </a:r>
            <a:endParaRPr sz="882">
              <a:latin typeface="Lucida Sans"/>
              <a:cs typeface="Lucida Sans"/>
            </a:endParaRPr>
          </a:p>
        </p:txBody>
      </p:sp>
      <p:sp>
        <p:nvSpPr>
          <p:cNvPr id="56" name="object 56"/>
          <p:cNvSpPr txBox="1"/>
          <p:nvPr/>
        </p:nvSpPr>
        <p:spPr>
          <a:xfrm>
            <a:off x="7161337" y="3408517"/>
            <a:ext cx="1261782" cy="570673"/>
          </a:xfrm>
          <a:prstGeom prst="rect">
            <a:avLst/>
          </a:prstGeom>
        </p:spPr>
        <p:txBody>
          <a:bodyPr vert="horz" wrap="square" lIns="0" tIns="6163" rIns="0" bIns="0" rtlCol="0">
            <a:spAutoFit/>
          </a:bodyPr>
          <a:lstStyle/>
          <a:p>
            <a:pPr marL="11206" marR="4483" indent="-560" algn="ctr">
              <a:lnSpc>
                <a:spcPct val="106300"/>
              </a:lnSpc>
              <a:spcBef>
                <a:spcPts val="49"/>
              </a:spcBef>
            </a:pPr>
            <a:r>
              <a:rPr sz="882" spc="44" dirty="0">
                <a:latin typeface="Lucida Sans"/>
                <a:cs typeface="Lucida Sans"/>
              </a:rPr>
              <a:t>UWCC</a:t>
            </a:r>
            <a:r>
              <a:rPr sz="882" spc="-53" dirty="0">
                <a:latin typeface="Lucida Sans"/>
                <a:cs typeface="Lucida Sans"/>
              </a:rPr>
              <a:t> </a:t>
            </a:r>
            <a:r>
              <a:rPr sz="882" spc="-9" dirty="0">
                <a:latin typeface="Lucida Sans"/>
                <a:cs typeface="Lucida Sans"/>
              </a:rPr>
              <a:t>funded</a:t>
            </a:r>
            <a:r>
              <a:rPr sz="882" spc="-53" dirty="0">
                <a:latin typeface="Lucida Sans"/>
                <a:cs typeface="Lucida Sans"/>
              </a:rPr>
              <a:t> </a:t>
            </a:r>
            <a:r>
              <a:rPr sz="882" spc="-9" dirty="0">
                <a:latin typeface="Lucida Sans"/>
                <a:cs typeface="Lucida Sans"/>
              </a:rPr>
              <a:t>partner </a:t>
            </a:r>
            <a:r>
              <a:rPr sz="882" dirty="0">
                <a:latin typeface="Lucida Sans"/>
                <a:cs typeface="Lucida Sans"/>
              </a:rPr>
              <a:t>agencies</a:t>
            </a:r>
            <a:r>
              <a:rPr sz="882" spc="-18" dirty="0">
                <a:latin typeface="Lucida Sans"/>
                <a:cs typeface="Lucida Sans"/>
              </a:rPr>
              <a:t> </a:t>
            </a:r>
            <a:r>
              <a:rPr sz="882" dirty="0">
                <a:latin typeface="Lucida Sans"/>
                <a:cs typeface="Lucida Sans"/>
              </a:rPr>
              <a:t>will</a:t>
            </a:r>
            <a:r>
              <a:rPr sz="882" spc="-18" dirty="0">
                <a:latin typeface="Lucida Sans"/>
                <a:cs typeface="Lucida Sans"/>
              </a:rPr>
              <a:t> </a:t>
            </a:r>
            <a:r>
              <a:rPr sz="882" spc="-9" dirty="0">
                <a:latin typeface="Lucida Sans"/>
                <a:cs typeface="Lucida Sans"/>
              </a:rPr>
              <a:t>report </a:t>
            </a:r>
            <a:r>
              <a:rPr sz="882" dirty="0">
                <a:latin typeface="Lucida Sans"/>
                <a:cs typeface="Lucida Sans"/>
              </a:rPr>
              <a:t>assessed</a:t>
            </a:r>
            <a:r>
              <a:rPr sz="882" spc="-13" dirty="0">
                <a:latin typeface="Lucida Sans"/>
                <a:cs typeface="Lucida Sans"/>
              </a:rPr>
              <a:t> </a:t>
            </a:r>
            <a:r>
              <a:rPr sz="882" dirty="0">
                <a:latin typeface="Lucida Sans"/>
                <a:cs typeface="Lucida Sans"/>
              </a:rPr>
              <a:t>needs</a:t>
            </a:r>
            <a:r>
              <a:rPr sz="882" spc="-9" dirty="0">
                <a:latin typeface="Lucida Sans"/>
                <a:cs typeface="Lucida Sans"/>
              </a:rPr>
              <a:t> </a:t>
            </a:r>
            <a:r>
              <a:rPr sz="882" dirty="0">
                <a:latin typeface="Lucida Sans"/>
                <a:cs typeface="Lucida Sans"/>
              </a:rPr>
              <a:t>after</a:t>
            </a:r>
            <a:r>
              <a:rPr sz="882" spc="-9" dirty="0">
                <a:latin typeface="Lucida Sans"/>
                <a:cs typeface="Lucida Sans"/>
              </a:rPr>
              <a:t> </a:t>
            </a:r>
            <a:r>
              <a:rPr sz="882" spc="-44" dirty="0">
                <a:latin typeface="Lucida Sans"/>
                <a:cs typeface="Lucida Sans"/>
              </a:rPr>
              <a:t>a </a:t>
            </a:r>
            <a:r>
              <a:rPr sz="882" spc="-9" dirty="0">
                <a:latin typeface="Lucida Sans"/>
                <a:cs typeface="Lucida Sans"/>
              </a:rPr>
              <a:t>disaster.</a:t>
            </a:r>
            <a:endParaRPr sz="882">
              <a:latin typeface="Lucida Sans"/>
              <a:cs typeface="Lucida Sans"/>
            </a:endParaRPr>
          </a:p>
        </p:txBody>
      </p:sp>
      <p:sp>
        <p:nvSpPr>
          <p:cNvPr id="57" name="object 57"/>
          <p:cNvSpPr txBox="1"/>
          <p:nvPr/>
        </p:nvSpPr>
        <p:spPr>
          <a:xfrm>
            <a:off x="7097254" y="4122891"/>
            <a:ext cx="1389529" cy="282902"/>
          </a:xfrm>
          <a:prstGeom prst="rect">
            <a:avLst/>
          </a:prstGeom>
        </p:spPr>
        <p:txBody>
          <a:bodyPr vert="horz" wrap="square" lIns="0" tIns="6163" rIns="0" bIns="0" rtlCol="0">
            <a:spAutoFit/>
          </a:bodyPr>
          <a:lstStyle/>
          <a:p>
            <a:pPr marL="20732" marR="4483" indent="-10086">
              <a:lnSpc>
                <a:spcPct val="106300"/>
              </a:lnSpc>
              <a:spcBef>
                <a:spcPts val="49"/>
              </a:spcBef>
            </a:pPr>
            <a:r>
              <a:rPr sz="882" spc="44" dirty="0">
                <a:latin typeface="Lucida Sans"/>
                <a:cs typeface="Lucida Sans"/>
              </a:rPr>
              <a:t>UWCC</a:t>
            </a:r>
            <a:r>
              <a:rPr sz="882" spc="-4" dirty="0">
                <a:latin typeface="Lucida Sans"/>
                <a:cs typeface="Lucida Sans"/>
              </a:rPr>
              <a:t> </a:t>
            </a:r>
            <a:r>
              <a:rPr sz="882" dirty="0">
                <a:latin typeface="Lucida Sans"/>
                <a:cs typeface="Lucida Sans"/>
              </a:rPr>
              <a:t>will</a:t>
            </a:r>
            <a:r>
              <a:rPr sz="882" spc="-4" dirty="0">
                <a:latin typeface="Lucida Sans"/>
                <a:cs typeface="Lucida Sans"/>
              </a:rPr>
              <a:t> </a:t>
            </a:r>
            <a:r>
              <a:rPr sz="882" dirty="0">
                <a:latin typeface="Lucida Sans"/>
                <a:cs typeface="Lucida Sans"/>
              </a:rPr>
              <a:t>activate</a:t>
            </a:r>
            <a:r>
              <a:rPr sz="882" spc="-4" dirty="0">
                <a:latin typeface="Lucida Sans"/>
                <a:cs typeface="Lucida Sans"/>
              </a:rPr>
              <a:t> </a:t>
            </a:r>
            <a:r>
              <a:rPr sz="882" spc="-18" dirty="0">
                <a:latin typeface="Lucida Sans"/>
                <a:cs typeface="Lucida Sans"/>
              </a:rPr>
              <a:t>funds </a:t>
            </a:r>
            <a:r>
              <a:rPr sz="882" dirty="0">
                <a:latin typeface="Lucida Sans"/>
                <a:cs typeface="Lucida Sans"/>
              </a:rPr>
              <a:t>to</a:t>
            </a:r>
            <a:r>
              <a:rPr sz="882" spc="-40" dirty="0">
                <a:latin typeface="Lucida Sans"/>
                <a:cs typeface="Lucida Sans"/>
              </a:rPr>
              <a:t> </a:t>
            </a:r>
            <a:r>
              <a:rPr sz="882" dirty="0">
                <a:latin typeface="Lucida Sans"/>
                <a:cs typeface="Lucida Sans"/>
              </a:rPr>
              <a:t>assist</a:t>
            </a:r>
            <a:r>
              <a:rPr sz="882" spc="-35" dirty="0">
                <a:latin typeface="Lucida Sans"/>
                <a:cs typeface="Lucida Sans"/>
              </a:rPr>
              <a:t> </a:t>
            </a:r>
            <a:r>
              <a:rPr sz="882" dirty="0">
                <a:latin typeface="Lucida Sans"/>
                <a:cs typeface="Lucida Sans"/>
              </a:rPr>
              <a:t>as</a:t>
            </a:r>
            <a:r>
              <a:rPr sz="882" spc="-35" dirty="0">
                <a:latin typeface="Lucida Sans"/>
                <a:cs typeface="Lucida Sans"/>
              </a:rPr>
              <a:t> </a:t>
            </a:r>
            <a:r>
              <a:rPr sz="882" spc="-9" dirty="0">
                <a:latin typeface="Lucida Sans"/>
                <a:cs typeface="Lucida Sans"/>
              </a:rPr>
              <a:t>appropriate.</a:t>
            </a:r>
            <a:endParaRPr sz="882">
              <a:latin typeface="Lucida Sans"/>
              <a:cs typeface="Lucida Sans"/>
            </a:endParaRPr>
          </a:p>
        </p:txBody>
      </p:sp>
      <p:sp>
        <p:nvSpPr>
          <p:cNvPr id="58" name="object 58"/>
          <p:cNvSpPr/>
          <p:nvPr/>
        </p:nvSpPr>
        <p:spPr>
          <a:xfrm>
            <a:off x="9852197" y="3535368"/>
            <a:ext cx="21291" cy="8404"/>
          </a:xfrm>
          <a:custGeom>
            <a:avLst/>
            <a:gdLst/>
            <a:ahLst/>
            <a:cxnLst/>
            <a:rect l="l" t="t" r="r" b="b"/>
            <a:pathLst>
              <a:path w="24129" h="9525">
                <a:moveTo>
                  <a:pt x="23614" y="9524"/>
                </a:moveTo>
                <a:lnTo>
                  <a:pt x="0" y="9524"/>
                </a:lnTo>
                <a:lnTo>
                  <a:pt x="0" y="0"/>
                </a:lnTo>
                <a:lnTo>
                  <a:pt x="23614" y="0"/>
                </a:lnTo>
                <a:lnTo>
                  <a:pt x="23614" y="9524"/>
                </a:lnTo>
                <a:close/>
              </a:path>
            </a:pathLst>
          </a:custGeom>
          <a:solidFill>
            <a:srgbClr val="000000"/>
          </a:solidFill>
        </p:spPr>
        <p:txBody>
          <a:bodyPr wrap="square" lIns="0" tIns="0" rIns="0" bIns="0" rtlCol="0"/>
          <a:lstStyle/>
          <a:p>
            <a:endParaRPr sz="1588"/>
          </a:p>
        </p:txBody>
      </p:sp>
      <p:sp>
        <p:nvSpPr>
          <p:cNvPr id="59" name="object 59"/>
          <p:cNvSpPr txBox="1"/>
          <p:nvPr/>
        </p:nvSpPr>
        <p:spPr>
          <a:xfrm>
            <a:off x="8723817" y="3400197"/>
            <a:ext cx="1372721" cy="282902"/>
          </a:xfrm>
          <a:prstGeom prst="rect">
            <a:avLst/>
          </a:prstGeom>
        </p:spPr>
        <p:txBody>
          <a:bodyPr vert="horz" wrap="square" lIns="0" tIns="6163" rIns="0" bIns="0" rtlCol="0">
            <a:spAutoFit/>
          </a:bodyPr>
          <a:lstStyle/>
          <a:p>
            <a:pPr marL="11206" marR="4483" indent="211802">
              <a:lnSpc>
                <a:spcPct val="106300"/>
              </a:lnSpc>
              <a:spcBef>
                <a:spcPts val="49"/>
              </a:spcBef>
            </a:pPr>
            <a:r>
              <a:rPr sz="882" u="sng" dirty="0">
                <a:uFill>
                  <a:solidFill>
                    <a:srgbClr val="000000"/>
                  </a:solidFill>
                </a:uFill>
                <a:latin typeface="Lucida Sans"/>
                <a:cs typeface="Lucida Sans"/>
                <a:hlinkClick r:id="rId6"/>
              </a:rPr>
              <a:t>Charlotte</a:t>
            </a:r>
            <a:r>
              <a:rPr sz="882" u="sng" spc="-9" dirty="0">
                <a:uFill>
                  <a:solidFill>
                    <a:srgbClr val="000000"/>
                  </a:solidFill>
                </a:uFill>
                <a:latin typeface="Lucida Sans"/>
                <a:cs typeface="Lucida Sans"/>
                <a:hlinkClick r:id="rId6"/>
              </a:rPr>
              <a:t> County</a:t>
            </a:r>
            <a:r>
              <a:rPr sz="882" spc="-9" dirty="0">
                <a:latin typeface="Lucida Sans"/>
                <a:cs typeface="Lucida Sans"/>
              </a:rPr>
              <a:t> </a:t>
            </a:r>
            <a:r>
              <a:rPr sz="882" u="sng" dirty="0">
                <a:uFill>
                  <a:solidFill>
                    <a:srgbClr val="000000"/>
                  </a:solidFill>
                </a:uFill>
                <a:latin typeface="Lucida Sans"/>
                <a:cs typeface="Lucida Sans"/>
                <a:hlinkClick r:id="rId6"/>
              </a:rPr>
              <a:t>Emergency</a:t>
            </a:r>
            <a:r>
              <a:rPr sz="882" u="sng" spc="84" dirty="0">
                <a:uFill>
                  <a:solidFill>
                    <a:srgbClr val="000000"/>
                  </a:solidFill>
                </a:uFill>
                <a:latin typeface="Lucida Sans"/>
                <a:cs typeface="Lucida Sans"/>
                <a:hlinkClick r:id="rId6"/>
              </a:rPr>
              <a:t> </a:t>
            </a:r>
            <a:r>
              <a:rPr sz="882" u="sng" spc="-9" dirty="0">
                <a:uFill>
                  <a:solidFill>
                    <a:srgbClr val="000000"/>
                  </a:solidFill>
                </a:uFill>
                <a:latin typeface="Lucida Sans"/>
                <a:cs typeface="Lucida Sans"/>
                <a:hlinkClick r:id="rId6"/>
              </a:rPr>
              <a:t>Management</a:t>
            </a:r>
            <a:endParaRPr sz="882">
              <a:latin typeface="Lucida Sans"/>
              <a:cs typeface="Lucida Sans"/>
            </a:endParaRPr>
          </a:p>
        </p:txBody>
      </p:sp>
      <p:sp>
        <p:nvSpPr>
          <p:cNvPr id="60" name="object 60"/>
          <p:cNvSpPr txBox="1"/>
          <p:nvPr/>
        </p:nvSpPr>
        <p:spPr>
          <a:xfrm>
            <a:off x="8931827" y="3828822"/>
            <a:ext cx="956982" cy="150453"/>
          </a:xfrm>
          <a:prstGeom prst="rect">
            <a:avLst/>
          </a:prstGeom>
        </p:spPr>
        <p:txBody>
          <a:bodyPr vert="horz" wrap="square" lIns="0" tIns="14568" rIns="0" bIns="0" rtlCol="0">
            <a:spAutoFit/>
          </a:bodyPr>
          <a:lstStyle/>
          <a:p>
            <a:pPr marL="11206">
              <a:spcBef>
                <a:spcPts val="115"/>
              </a:spcBef>
            </a:pPr>
            <a:r>
              <a:rPr sz="882" u="sng" spc="-9" dirty="0">
                <a:uFill>
                  <a:solidFill>
                    <a:srgbClr val="000000"/>
                  </a:solidFill>
                </a:uFill>
                <a:latin typeface="Lucida Sans"/>
                <a:cs typeface="Lucida Sans"/>
                <a:hlinkClick r:id="rId7"/>
              </a:rPr>
              <a:t>Volunteer</a:t>
            </a:r>
            <a:r>
              <a:rPr sz="882" u="sng" spc="4" dirty="0">
                <a:uFill>
                  <a:solidFill>
                    <a:srgbClr val="000000"/>
                  </a:solidFill>
                </a:uFill>
                <a:latin typeface="Lucida Sans"/>
                <a:cs typeface="Lucida Sans"/>
                <a:hlinkClick r:id="rId7"/>
              </a:rPr>
              <a:t> </a:t>
            </a:r>
            <a:r>
              <a:rPr sz="882" u="sng" spc="-9" dirty="0">
                <a:uFill>
                  <a:solidFill>
                    <a:srgbClr val="000000"/>
                  </a:solidFill>
                </a:uFill>
                <a:latin typeface="Lucida Sans"/>
                <a:cs typeface="Lucida Sans"/>
                <a:hlinkClick r:id="rId7"/>
              </a:rPr>
              <a:t>Florida</a:t>
            </a:r>
            <a:endParaRPr sz="882">
              <a:latin typeface="Lucida Sans"/>
              <a:cs typeface="Lucida Sans"/>
            </a:endParaRPr>
          </a:p>
        </p:txBody>
      </p:sp>
      <p:sp>
        <p:nvSpPr>
          <p:cNvPr id="61" name="object 61"/>
          <p:cNvSpPr txBox="1"/>
          <p:nvPr/>
        </p:nvSpPr>
        <p:spPr>
          <a:xfrm>
            <a:off x="8882319" y="4400322"/>
            <a:ext cx="1055594" cy="283992"/>
          </a:xfrm>
          <a:prstGeom prst="rect">
            <a:avLst/>
          </a:prstGeom>
        </p:spPr>
        <p:txBody>
          <a:bodyPr vert="horz" wrap="square" lIns="0" tIns="6163" rIns="0" bIns="0" rtlCol="0">
            <a:spAutoFit/>
          </a:bodyPr>
          <a:lstStyle/>
          <a:p>
            <a:pPr marL="163615" marR="4483" indent="-152968">
              <a:lnSpc>
                <a:spcPct val="106300"/>
              </a:lnSpc>
              <a:spcBef>
                <a:spcPts val="49"/>
              </a:spcBef>
            </a:pPr>
            <a:r>
              <a:rPr sz="882" b="1" dirty="0">
                <a:latin typeface="Trebuchet MS"/>
                <a:cs typeface="Trebuchet MS"/>
              </a:rPr>
              <a:t>List</a:t>
            </a:r>
            <a:r>
              <a:rPr sz="882" b="1" spc="26" dirty="0">
                <a:latin typeface="Trebuchet MS"/>
                <a:cs typeface="Trebuchet MS"/>
              </a:rPr>
              <a:t> </a:t>
            </a:r>
            <a:r>
              <a:rPr sz="882" b="1" dirty="0">
                <a:latin typeface="Trebuchet MS"/>
                <a:cs typeface="Trebuchet MS"/>
              </a:rPr>
              <a:t>of</a:t>
            </a:r>
            <a:r>
              <a:rPr sz="882" b="1" spc="31" dirty="0">
                <a:latin typeface="Trebuchet MS"/>
                <a:cs typeface="Trebuchet MS"/>
              </a:rPr>
              <a:t> </a:t>
            </a:r>
            <a:r>
              <a:rPr sz="882" b="1" spc="-9" dirty="0">
                <a:latin typeface="Trebuchet MS"/>
                <a:cs typeface="Trebuchet MS"/>
              </a:rPr>
              <a:t>neighboring </a:t>
            </a:r>
            <a:r>
              <a:rPr sz="882" b="1" dirty="0">
                <a:latin typeface="Trebuchet MS"/>
                <a:cs typeface="Trebuchet MS"/>
              </a:rPr>
              <a:t>United</a:t>
            </a:r>
            <a:r>
              <a:rPr sz="882" b="1" spc="66" dirty="0">
                <a:latin typeface="Trebuchet MS"/>
                <a:cs typeface="Trebuchet MS"/>
              </a:rPr>
              <a:t> </a:t>
            </a:r>
            <a:r>
              <a:rPr sz="882" b="1" spc="-18" dirty="0">
                <a:latin typeface="Trebuchet MS"/>
                <a:cs typeface="Trebuchet MS"/>
              </a:rPr>
              <a:t>Ways:</a:t>
            </a:r>
            <a:endParaRPr sz="882">
              <a:latin typeface="Trebuchet MS"/>
              <a:cs typeface="Trebuchet MS"/>
            </a:endParaRPr>
          </a:p>
        </p:txBody>
      </p:sp>
      <p:sp>
        <p:nvSpPr>
          <p:cNvPr id="62" name="object 62"/>
          <p:cNvSpPr/>
          <p:nvPr/>
        </p:nvSpPr>
        <p:spPr>
          <a:xfrm>
            <a:off x="10018101" y="4964118"/>
            <a:ext cx="21291" cy="8404"/>
          </a:xfrm>
          <a:custGeom>
            <a:avLst/>
            <a:gdLst/>
            <a:ahLst/>
            <a:cxnLst/>
            <a:rect l="l" t="t" r="r" b="b"/>
            <a:pathLst>
              <a:path w="24129" h="9525">
                <a:moveTo>
                  <a:pt x="23707" y="9524"/>
                </a:moveTo>
                <a:lnTo>
                  <a:pt x="0" y="9524"/>
                </a:lnTo>
                <a:lnTo>
                  <a:pt x="0" y="0"/>
                </a:lnTo>
                <a:lnTo>
                  <a:pt x="23707" y="0"/>
                </a:lnTo>
                <a:lnTo>
                  <a:pt x="23707" y="9524"/>
                </a:lnTo>
                <a:close/>
              </a:path>
            </a:pathLst>
          </a:custGeom>
          <a:solidFill>
            <a:srgbClr val="000000"/>
          </a:solidFill>
        </p:spPr>
        <p:txBody>
          <a:bodyPr wrap="square" lIns="0" tIns="0" rIns="0" bIns="0" rtlCol="0"/>
          <a:lstStyle/>
          <a:p>
            <a:endParaRPr sz="1588"/>
          </a:p>
        </p:txBody>
      </p:sp>
      <p:sp>
        <p:nvSpPr>
          <p:cNvPr id="63" name="object 63"/>
          <p:cNvSpPr txBox="1"/>
          <p:nvPr/>
        </p:nvSpPr>
        <p:spPr>
          <a:xfrm>
            <a:off x="8770042" y="4828947"/>
            <a:ext cx="1280272" cy="150453"/>
          </a:xfrm>
          <a:prstGeom prst="rect">
            <a:avLst/>
          </a:prstGeom>
        </p:spPr>
        <p:txBody>
          <a:bodyPr vert="horz" wrap="square" lIns="0" tIns="14568" rIns="0" bIns="0" rtlCol="0">
            <a:spAutoFit/>
          </a:bodyPr>
          <a:lstStyle/>
          <a:p>
            <a:pPr marL="11206">
              <a:spcBef>
                <a:spcPts val="115"/>
              </a:spcBef>
            </a:pPr>
            <a:r>
              <a:rPr sz="882" u="sng" dirty="0">
                <a:uFill>
                  <a:solidFill>
                    <a:srgbClr val="000000"/>
                  </a:solidFill>
                </a:uFill>
                <a:latin typeface="Lucida Sans"/>
                <a:cs typeface="Lucida Sans"/>
                <a:hlinkClick r:id="rId8"/>
              </a:rPr>
              <a:t>United</a:t>
            </a:r>
            <a:r>
              <a:rPr sz="882" u="sng" spc="-53" dirty="0">
                <a:uFill>
                  <a:solidFill>
                    <a:srgbClr val="000000"/>
                  </a:solidFill>
                </a:uFill>
                <a:latin typeface="Lucida Sans"/>
                <a:cs typeface="Lucida Sans"/>
                <a:hlinkClick r:id="rId8"/>
              </a:rPr>
              <a:t> </a:t>
            </a:r>
            <a:r>
              <a:rPr sz="882" u="sng" dirty="0">
                <a:uFill>
                  <a:solidFill>
                    <a:srgbClr val="000000"/>
                  </a:solidFill>
                </a:uFill>
                <a:latin typeface="Lucida Sans"/>
                <a:cs typeface="Lucida Sans"/>
                <a:hlinkClick r:id="rId8"/>
              </a:rPr>
              <a:t>Way</a:t>
            </a:r>
            <a:r>
              <a:rPr sz="882" u="sng" spc="199" dirty="0">
                <a:uFill>
                  <a:solidFill>
                    <a:srgbClr val="000000"/>
                  </a:solidFill>
                </a:uFill>
                <a:latin typeface="Lucida Sans"/>
                <a:cs typeface="Lucida Sans"/>
                <a:hlinkClick r:id="rId8"/>
              </a:rPr>
              <a:t> </a:t>
            </a:r>
            <a:r>
              <a:rPr sz="882" u="sng" dirty="0">
                <a:uFill>
                  <a:solidFill>
                    <a:srgbClr val="000000"/>
                  </a:solidFill>
                </a:uFill>
                <a:latin typeface="Lucida Sans"/>
                <a:cs typeface="Lucida Sans"/>
                <a:hlinkClick r:id="rId8"/>
              </a:rPr>
              <a:t>Lee</a:t>
            </a:r>
            <a:r>
              <a:rPr sz="882" u="sng" spc="-49" dirty="0">
                <a:uFill>
                  <a:solidFill>
                    <a:srgbClr val="000000"/>
                  </a:solidFill>
                </a:uFill>
                <a:latin typeface="Lucida Sans"/>
                <a:cs typeface="Lucida Sans"/>
                <a:hlinkClick r:id="rId8"/>
              </a:rPr>
              <a:t> </a:t>
            </a:r>
            <a:r>
              <a:rPr sz="882" u="sng" spc="-9" dirty="0">
                <a:uFill>
                  <a:solidFill>
                    <a:srgbClr val="000000"/>
                  </a:solidFill>
                </a:uFill>
                <a:latin typeface="Lucida Sans"/>
                <a:cs typeface="Lucida Sans"/>
                <a:hlinkClick r:id="rId8"/>
              </a:rPr>
              <a:t>County</a:t>
            </a:r>
            <a:endParaRPr sz="882">
              <a:latin typeface="Lucida Sans"/>
              <a:cs typeface="Lucida Sans"/>
            </a:endParaRPr>
          </a:p>
        </p:txBody>
      </p:sp>
      <p:sp>
        <p:nvSpPr>
          <p:cNvPr id="64" name="object 64"/>
          <p:cNvSpPr txBox="1"/>
          <p:nvPr/>
        </p:nvSpPr>
        <p:spPr>
          <a:xfrm>
            <a:off x="8913574" y="5114697"/>
            <a:ext cx="993401" cy="282902"/>
          </a:xfrm>
          <a:prstGeom prst="rect">
            <a:avLst/>
          </a:prstGeom>
        </p:spPr>
        <p:txBody>
          <a:bodyPr vert="horz" wrap="square" lIns="0" tIns="6163" rIns="0" bIns="0" rtlCol="0">
            <a:spAutoFit/>
          </a:bodyPr>
          <a:lstStyle/>
          <a:p>
            <a:pPr marL="252146" marR="4483" indent="-241500">
              <a:lnSpc>
                <a:spcPct val="106300"/>
              </a:lnSpc>
              <a:spcBef>
                <a:spcPts val="49"/>
              </a:spcBef>
            </a:pPr>
            <a:r>
              <a:rPr sz="882" u="sng" dirty="0">
                <a:uFill>
                  <a:solidFill>
                    <a:srgbClr val="000000"/>
                  </a:solidFill>
                </a:uFill>
                <a:latin typeface="Lucida Sans"/>
                <a:cs typeface="Lucida Sans"/>
                <a:hlinkClick r:id="rId9"/>
              </a:rPr>
              <a:t>United</a:t>
            </a:r>
            <a:r>
              <a:rPr sz="882" u="sng" spc="-71" dirty="0">
                <a:uFill>
                  <a:solidFill>
                    <a:srgbClr val="000000"/>
                  </a:solidFill>
                </a:uFill>
                <a:latin typeface="Lucida Sans"/>
                <a:cs typeface="Lucida Sans"/>
                <a:hlinkClick r:id="rId9"/>
              </a:rPr>
              <a:t> </a:t>
            </a:r>
            <a:r>
              <a:rPr sz="882" u="sng" dirty="0">
                <a:uFill>
                  <a:solidFill>
                    <a:srgbClr val="000000"/>
                  </a:solidFill>
                </a:uFill>
                <a:latin typeface="Lucida Sans"/>
                <a:cs typeface="Lucida Sans"/>
                <a:hlinkClick r:id="rId9"/>
              </a:rPr>
              <a:t>Way</a:t>
            </a:r>
            <a:r>
              <a:rPr sz="882" u="sng" spc="159" dirty="0">
                <a:uFill>
                  <a:solidFill>
                    <a:srgbClr val="000000"/>
                  </a:solidFill>
                </a:uFill>
                <a:latin typeface="Lucida Sans"/>
                <a:cs typeface="Lucida Sans"/>
                <a:hlinkClick r:id="rId9"/>
              </a:rPr>
              <a:t> </a:t>
            </a:r>
            <a:r>
              <a:rPr sz="882" u="sng" spc="-18" dirty="0">
                <a:uFill>
                  <a:solidFill>
                    <a:srgbClr val="000000"/>
                  </a:solidFill>
                </a:uFill>
                <a:latin typeface="Lucida Sans"/>
                <a:cs typeface="Lucida Sans"/>
                <a:hlinkClick r:id="rId9"/>
              </a:rPr>
              <a:t>South</a:t>
            </a:r>
            <a:r>
              <a:rPr sz="882" spc="-18" dirty="0">
                <a:latin typeface="Lucida Sans"/>
                <a:cs typeface="Lucida Sans"/>
              </a:rPr>
              <a:t> </a:t>
            </a:r>
            <a:r>
              <a:rPr sz="882" u="sng" spc="-9" dirty="0">
                <a:uFill>
                  <a:solidFill>
                    <a:srgbClr val="000000"/>
                  </a:solidFill>
                </a:uFill>
                <a:latin typeface="Lucida Sans"/>
                <a:cs typeface="Lucida Sans"/>
                <a:hlinkClick r:id="rId9"/>
              </a:rPr>
              <a:t>Sarasota</a:t>
            </a:r>
            <a:endParaRPr sz="882">
              <a:latin typeface="Lucida Sans"/>
              <a:cs typeface="Lucida Sans"/>
            </a:endParaRPr>
          </a:p>
        </p:txBody>
      </p:sp>
      <p:sp>
        <p:nvSpPr>
          <p:cNvPr id="65" name="object 65"/>
          <p:cNvSpPr txBox="1"/>
          <p:nvPr/>
        </p:nvSpPr>
        <p:spPr>
          <a:xfrm>
            <a:off x="8820206" y="5543322"/>
            <a:ext cx="1179979" cy="150453"/>
          </a:xfrm>
          <a:prstGeom prst="rect">
            <a:avLst/>
          </a:prstGeom>
        </p:spPr>
        <p:txBody>
          <a:bodyPr vert="horz" wrap="square" lIns="0" tIns="14568" rIns="0" bIns="0" rtlCol="0">
            <a:spAutoFit/>
          </a:bodyPr>
          <a:lstStyle/>
          <a:p>
            <a:pPr marL="11206">
              <a:spcBef>
                <a:spcPts val="115"/>
              </a:spcBef>
            </a:pPr>
            <a:r>
              <a:rPr sz="882" u="sng" dirty="0">
                <a:uFill>
                  <a:solidFill>
                    <a:srgbClr val="000000"/>
                  </a:solidFill>
                </a:uFill>
                <a:latin typeface="Lucida Sans"/>
                <a:cs typeface="Lucida Sans"/>
                <a:hlinkClick r:id="rId10"/>
              </a:rPr>
              <a:t>United</a:t>
            </a:r>
            <a:r>
              <a:rPr sz="882" u="sng" spc="-71" dirty="0">
                <a:uFill>
                  <a:solidFill>
                    <a:srgbClr val="000000"/>
                  </a:solidFill>
                </a:uFill>
                <a:latin typeface="Lucida Sans"/>
                <a:cs typeface="Lucida Sans"/>
                <a:hlinkClick r:id="rId10"/>
              </a:rPr>
              <a:t> </a:t>
            </a:r>
            <a:r>
              <a:rPr sz="882" u="sng" dirty="0">
                <a:uFill>
                  <a:solidFill>
                    <a:srgbClr val="000000"/>
                  </a:solidFill>
                </a:uFill>
                <a:latin typeface="Lucida Sans"/>
                <a:cs typeface="Lucida Sans"/>
                <a:hlinkClick r:id="rId10"/>
              </a:rPr>
              <a:t>Way</a:t>
            </a:r>
            <a:r>
              <a:rPr sz="882" u="sng" spc="159" dirty="0">
                <a:uFill>
                  <a:solidFill>
                    <a:srgbClr val="000000"/>
                  </a:solidFill>
                </a:uFill>
                <a:latin typeface="Lucida Sans"/>
                <a:cs typeface="Lucida Sans"/>
                <a:hlinkClick r:id="rId10"/>
              </a:rPr>
              <a:t> </a:t>
            </a:r>
            <a:r>
              <a:rPr sz="882" u="sng" spc="-9" dirty="0">
                <a:uFill>
                  <a:solidFill>
                    <a:srgbClr val="000000"/>
                  </a:solidFill>
                </a:uFill>
                <a:latin typeface="Lucida Sans"/>
                <a:cs typeface="Lucida Sans"/>
                <a:hlinkClick r:id="rId10"/>
              </a:rPr>
              <a:t>Suncoast</a:t>
            </a:r>
            <a:endParaRPr sz="882">
              <a:latin typeface="Lucida Sans"/>
              <a:cs typeface="Lucida Sans"/>
            </a:endParaRPr>
          </a:p>
        </p:txBody>
      </p:sp>
      <p:sp>
        <p:nvSpPr>
          <p:cNvPr id="66" name="object 66"/>
          <p:cNvSpPr txBox="1"/>
          <p:nvPr/>
        </p:nvSpPr>
        <p:spPr>
          <a:xfrm>
            <a:off x="5525333" y="5311400"/>
            <a:ext cx="1146922" cy="150453"/>
          </a:xfrm>
          <a:prstGeom prst="rect">
            <a:avLst/>
          </a:prstGeom>
        </p:spPr>
        <p:txBody>
          <a:bodyPr vert="horz" wrap="square" lIns="0" tIns="14568" rIns="0" bIns="0" rtlCol="0">
            <a:spAutoFit/>
          </a:bodyPr>
          <a:lstStyle/>
          <a:p>
            <a:pPr marL="11206">
              <a:spcBef>
                <a:spcPts val="115"/>
              </a:spcBef>
            </a:pPr>
            <a:r>
              <a:rPr sz="882" u="sng" spc="44" dirty="0">
                <a:uFill>
                  <a:solidFill>
                    <a:srgbClr val="000000"/>
                  </a:solidFill>
                </a:uFill>
                <a:latin typeface="Lucida Sans"/>
                <a:cs typeface="Lucida Sans"/>
                <a:hlinkClick r:id="rId5"/>
              </a:rPr>
              <a:t>UWCC</a:t>
            </a:r>
            <a:r>
              <a:rPr sz="882" u="sng" spc="-57" dirty="0">
                <a:uFill>
                  <a:solidFill>
                    <a:srgbClr val="000000"/>
                  </a:solidFill>
                </a:uFill>
                <a:latin typeface="Lucida Sans"/>
                <a:cs typeface="Lucida Sans"/>
                <a:hlinkClick r:id="rId5"/>
              </a:rPr>
              <a:t> </a:t>
            </a:r>
            <a:r>
              <a:rPr sz="882" u="sng" dirty="0">
                <a:uFill>
                  <a:solidFill>
                    <a:srgbClr val="000000"/>
                  </a:solidFill>
                </a:uFill>
                <a:latin typeface="Lucida Sans"/>
                <a:cs typeface="Lucida Sans"/>
                <a:hlinkClick r:id="rId5"/>
              </a:rPr>
              <a:t>Disaster</a:t>
            </a:r>
            <a:r>
              <a:rPr sz="882" u="sng" spc="-57" dirty="0">
                <a:uFill>
                  <a:solidFill>
                    <a:srgbClr val="000000"/>
                  </a:solidFill>
                </a:uFill>
                <a:latin typeface="Lucida Sans"/>
                <a:cs typeface="Lucida Sans"/>
                <a:hlinkClick r:id="rId5"/>
              </a:rPr>
              <a:t> </a:t>
            </a:r>
            <a:r>
              <a:rPr sz="882" u="sng" spc="-18" dirty="0">
                <a:uFill>
                  <a:solidFill>
                    <a:srgbClr val="000000"/>
                  </a:solidFill>
                </a:uFill>
                <a:latin typeface="Lucida Sans"/>
                <a:cs typeface="Lucida Sans"/>
                <a:hlinkClick r:id="rId5"/>
              </a:rPr>
              <a:t>Fund</a:t>
            </a:r>
            <a:endParaRPr sz="882">
              <a:latin typeface="Lucida Sans"/>
              <a:cs typeface="Lucida Sans"/>
            </a:endParaRPr>
          </a:p>
        </p:txBody>
      </p:sp>
      <p:pic>
        <p:nvPicPr>
          <p:cNvPr id="67" name="object 67"/>
          <p:cNvPicPr/>
          <p:nvPr/>
        </p:nvPicPr>
        <p:blipFill>
          <a:blip r:embed="rId11" cstate="print"/>
          <a:stretch>
            <a:fillRect/>
          </a:stretch>
        </p:blipFill>
        <p:spPr>
          <a:xfrm>
            <a:off x="9380252" y="205468"/>
            <a:ext cx="932889" cy="958102"/>
          </a:xfrm>
          <a:prstGeom prst="rect">
            <a:avLst/>
          </a:prstGeom>
        </p:spPr>
      </p:pic>
      <p:sp>
        <p:nvSpPr>
          <p:cNvPr id="68" name="object 68"/>
          <p:cNvSpPr txBox="1"/>
          <p:nvPr/>
        </p:nvSpPr>
        <p:spPr>
          <a:xfrm>
            <a:off x="7581342" y="4831486"/>
            <a:ext cx="349063" cy="150453"/>
          </a:xfrm>
          <a:prstGeom prst="rect">
            <a:avLst/>
          </a:prstGeom>
        </p:spPr>
        <p:txBody>
          <a:bodyPr vert="horz" wrap="square" lIns="0" tIns="14568" rIns="0" bIns="0" rtlCol="0">
            <a:spAutoFit/>
          </a:bodyPr>
          <a:lstStyle/>
          <a:p>
            <a:pPr marL="11206">
              <a:spcBef>
                <a:spcPts val="115"/>
              </a:spcBef>
            </a:pPr>
            <a:r>
              <a:rPr sz="882" u="sng" spc="-18" dirty="0">
                <a:uFill>
                  <a:solidFill>
                    <a:srgbClr val="000000"/>
                  </a:solidFill>
                </a:uFill>
                <a:latin typeface="Lucida Sans"/>
                <a:cs typeface="Lucida Sans"/>
                <a:hlinkClick r:id="rId12"/>
              </a:rPr>
              <a:t>COAD</a:t>
            </a:r>
            <a:endParaRPr sz="882">
              <a:latin typeface="Lucida Sans"/>
              <a:cs typeface="Lucida Sans"/>
            </a:endParaRPr>
          </a:p>
        </p:txBody>
      </p:sp>
      <p:sp>
        <p:nvSpPr>
          <p:cNvPr id="70" name="object 70"/>
          <p:cNvSpPr txBox="1"/>
          <p:nvPr/>
        </p:nvSpPr>
        <p:spPr>
          <a:xfrm>
            <a:off x="3580211" y="6441907"/>
            <a:ext cx="5032562" cy="201941"/>
          </a:xfrm>
          <a:prstGeom prst="rect">
            <a:avLst/>
          </a:prstGeom>
        </p:spPr>
        <p:txBody>
          <a:bodyPr vert="horz" wrap="square" lIns="0" tIns="5043" rIns="0" bIns="0" rtlCol="0">
            <a:spAutoFit/>
          </a:bodyPr>
          <a:lstStyle/>
          <a:p>
            <a:pPr marL="11206">
              <a:spcBef>
                <a:spcPts val="40"/>
              </a:spcBef>
              <a:tabLst>
                <a:tab pos="302015" algn="l"/>
                <a:tab pos="592823" algn="l"/>
                <a:tab pos="884191" algn="l"/>
                <a:tab pos="1060133" algn="l"/>
                <a:tab pos="1311158" algn="l"/>
                <a:tab pos="1571709" algn="l"/>
                <a:tab pos="1753814" algn="l"/>
                <a:tab pos="1986909" algn="l"/>
                <a:tab pos="2223366" algn="l"/>
                <a:tab pos="2473270" algn="l"/>
                <a:tab pos="2764639" algn="l"/>
                <a:tab pos="3015664" algn="l"/>
                <a:tab pos="3257163" algn="l"/>
                <a:tab pos="3507068" algn="l"/>
                <a:tab pos="3756972" algn="l"/>
                <a:tab pos="3990067" algn="l"/>
                <a:tab pos="4216438" algn="l"/>
                <a:tab pos="4392940" algn="l"/>
                <a:tab pos="4649569" algn="l"/>
                <a:tab pos="4895551" algn="l"/>
              </a:tabLst>
            </a:pPr>
            <a:r>
              <a:rPr sz="1279" b="1" spc="66" dirty="0">
                <a:solidFill>
                  <a:srgbClr val="FFFFFF"/>
                </a:solidFill>
                <a:latin typeface="Trebuchet MS"/>
                <a:cs typeface="Trebuchet MS"/>
              </a:rPr>
              <a:t>W</a:t>
            </a:r>
            <a:r>
              <a:rPr sz="1279" b="1" dirty="0">
                <a:solidFill>
                  <a:srgbClr val="FFFFFF"/>
                </a:solidFill>
                <a:latin typeface="Trebuchet MS"/>
                <a:cs typeface="Trebuchet MS"/>
              </a:rPr>
              <a:t>	</a:t>
            </a:r>
            <a:r>
              <a:rPr sz="1279" b="1" spc="66" dirty="0">
                <a:solidFill>
                  <a:srgbClr val="FFFFFF"/>
                </a:solidFill>
                <a:latin typeface="Trebuchet MS"/>
                <a:cs typeface="Trebuchet MS"/>
              </a:rPr>
              <a:t>W</a:t>
            </a:r>
            <a:r>
              <a:rPr sz="1279" b="1" dirty="0">
                <a:solidFill>
                  <a:srgbClr val="FFFFFF"/>
                </a:solidFill>
                <a:latin typeface="Trebuchet MS"/>
                <a:cs typeface="Trebuchet MS"/>
              </a:rPr>
              <a:t>	</a:t>
            </a:r>
            <a:r>
              <a:rPr sz="1279" b="1" spc="66" dirty="0">
                <a:solidFill>
                  <a:srgbClr val="FFFFFF"/>
                </a:solidFill>
                <a:latin typeface="Trebuchet MS"/>
                <a:cs typeface="Trebuchet MS"/>
              </a:rPr>
              <a:t>W</a:t>
            </a:r>
            <a:r>
              <a:rPr sz="1279" b="1" dirty="0">
                <a:solidFill>
                  <a:srgbClr val="FFFFFF"/>
                </a:solidFill>
                <a:latin typeface="Trebuchet MS"/>
                <a:cs typeface="Trebuchet MS"/>
              </a:rPr>
              <a:t>	</a:t>
            </a:r>
            <a:r>
              <a:rPr sz="1279" b="1" spc="-44" dirty="0">
                <a:solidFill>
                  <a:srgbClr val="FFFFFF"/>
                </a:solidFill>
                <a:latin typeface="Trebuchet MS"/>
                <a:cs typeface="Trebuchet MS"/>
              </a:rPr>
              <a:t>.</a:t>
            </a:r>
            <a:r>
              <a:rPr sz="1279" b="1" dirty="0">
                <a:solidFill>
                  <a:srgbClr val="FFFFFF"/>
                </a:solidFill>
                <a:latin typeface="Trebuchet MS"/>
                <a:cs typeface="Trebuchet MS"/>
              </a:rPr>
              <a:t>	</a:t>
            </a:r>
            <a:r>
              <a:rPr sz="1279" b="1" spc="13" dirty="0">
                <a:solidFill>
                  <a:srgbClr val="FFFFFF"/>
                </a:solidFill>
                <a:latin typeface="Trebuchet MS"/>
                <a:cs typeface="Trebuchet MS"/>
              </a:rPr>
              <a:t>U</a:t>
            </a:r>
            <a:r>
              <a:rPr sz="1279" b="1" dirty="0">
                <a:solidFill>
                  <a:srgbClr val="FFFFFF"/>
                </a:solidFill>
                <a:latin typeface="Trebuchet MS"/>
                <a:cs typeface="Trebuchet MS"/>
              </a:rPr>
              <a:t>	</a:t>
            </a:r>
            <a:r>
              <a:rPr sz="1279" b="1" spc="115" dirty="0">
                <a:solidFill>
                  <a:srgbClr val="FFFFFF"/>
                </a:solidFill>
                <a:latin typeface="Trebuchet MS"/>
                <a:cs typeface="Trebuchet MS"/>
              </a:rPr>
              <a:t>N</a:t>
            </a:r>
            <a:r>
              <a:rPr sz="1279" b="1" dirty="0">
                <a:solidFill>
                  <a:srgbClr val="FFFFFF"/>
                </a:solidFill>
                <a:latin typeface="Trebuchet MS"/>
                <a:cs typeface="Trebuchet MS"/>
              </a:rPr>
              <a:t>	</a:t>
            </a:r>
            <a:r>
              <a:rPr sz="1279" b="1" spc="-44" dirty="0">
                <a:solidFill>
                  <a:srgbClr val="FFFFFF"/>
                </a:solidFill>
                <a:latin typeface="Trebuchet MS"/>
                <a:cs typeface="Trebuchet MS"/>
              </a:rPr>
              <a:t>I</a:t>
            </a:r>
            <a:r>
              <a:rPr sz="1279" b="1" dirty="0">
                <a:solidFill>
                  <a:srgbClr val="FFFFFF"/>
                </a:solidFill>
                <a:latin typeface="Trebuchet MS"/>
                <a:cs typeface="Trebuchet MS"/>
              </a:rPr>
              <a:t>	</a:t>
            </a:r>
            <a:r>
              <a:rPr sz="1279" b="1" spc="-44" dirty="0">
                <a:solidFill>
                  <a:srgbClr val="FFFFFF"/>
                </a:solidFill>
                <a:latin typeface="Trebuchet MS"/>
                <a:cs typeface="Trebuchet MS"/>
              </a:rPr>
              <a:t>T</a:t>
            </a:r>
            <a:r>
              <a:rPr sz="1279" b="1" dirty="0">
                <a:solidFill>
                  <a:srgbClr val="FFFFFF"/>
                </a:solidFill>
                <a:latin typeface="Trebuchet MS"/>
                <a:cs typeface="Trebuchet MS"/>
              </a:rPr>
              <a:t>	</a:t>
            </a:r>
            <a:r>
              <a:rPr sz="1279" b="1" spc="40" dirty="0">
                <a:solidFill>
                  <a:srgbClr val="FFFFFF"/>
                </a:solidFill>
                <a:latin typeface="Trebuchet MS"/>
                <a:cs typeface="Trebuchet MS"/>
              </a:rPr>
              <a:t>E</a:t>
            </a:r>
            <a:r>
              <a:rPr sz="1279" b="1" dirty="0">
                <a:solidFill>
                  <a:srgbClr val="FFFFFF"/>
                </a:solidFill>
                <a:latin typeface="Trebuchet MS"/>
                <a:cs typeface="Trebuchet MS"/>
              </a:rPr>
              <a:t>	</a:t>
            </a:r>
            <a:r>
              <a:rPr sz="1279" b="1" spc="53" dirty="0">
                <a:solidFill>
                  <a:srgbClr val="FFFFFF"/>
                </a:solidFill>
                <a:latin typeface="Trebuchet MS"/>
                <a:cs typeface="Trebuchet MS"/>
              </a:rPr>
              <a:t>D</a:t>
            </a:r>
            <a:r>
              <a:rPr sz="1279" b="1" dirty="0">
                <a:solidFill>
                  <a:srgbClr val="FFFFFF"/>
                </a:solidFill>
                <a:latin typeface="Trebuchet MS"/>
                <a:cs typeface="Trebuchet MS"/>
              </a:rPr>
              <a:t>	</a:t>
            </a:r>
            <a:r>
              <a:rPr sz="1279" b="1" spc="66" dirty="0">
                <a:solidFill>
                  <a:srgbClr val="FFFFFF"/>
                </a:solidFill>
                <a:latin typeface="Trebuchet MS"/>
                <a:cs typeface="Trebuchet MS"/>
              </a:rPr>
              <a:t>W</a:t>
            </a:r>
            <a:r>
              <a:rPr sz="1279" b="1" dirty="0">
                <a:solidFill>
                  <a:srgbClr val="FFFFFF"/>
                </a:solidFill>
                <a:latin typeface="Trebuchet MS"/>
                <a:cs typeface="Trebuchet MS"/>
              </a:rPr>
              <a:t>	</a:t>
            </a:r>
            <a:r>
              <a:rPr sz="1279" b="1" spc="84" dirty="0">
                <a:solidFill>
                  <a:srgbClr val="FFFFFF"/>
                </a:solidFill>
                <a:latin typeface="Trebuchet MS"/>
                <a:cs typeface="Trebuchet MS"/>
              </a:rPr>
              <a:t>A</a:t>
            </a:r>
            <a:r>
              <a:rPr sz="1279" b="1" dirty="0">
                <a:solidFill>
                  <a:srgbClr val="FFFFFF"/>
                </a:solidFill>
                <a:latin typeface="Trebuchet MS"/>
                <a:cs typeface="Trebuchet MS"/>
              </a:rPr>
              <a:t>	</a:t>
            </a:r>
            <a:r>
              <a:rPr sz="1279" b="1" spc="31" dirty="0">
                <a:solidFill>
                  <a:srgbClr val="FFFFFF"/>
                </a:solidFill>
                <a:latin typeface="Trebuchet MS"/>
                <a:cs typeface="Trebuchet MS"/>
              </a:rPr>
              <a:t>Y</a:t>
            </a:r>
            <a:r>
              <a:rPr sz="1279" b="1" dirty="0">
                <a:solidFill>
                  <a:srgbClr val="FFFFFF"/>
                </a:solidFill>
                <a:latin typeface="Trebuchet MS"/>
                <a:cs typeface="Trebuchet MS"/>
              </a:rPr>
              <a:t>	</a:t>
            </a:r>
            <a:r>
              <a:rPr sz="1279" b="1" spc="93" dirty="0">
                <a:solidFill>
                  <a:srgbClr val="FFFFFF"/>
                </a:solidFill>
                <a:latin typeface="Trebuchet MS"/>
                <a:cs typeface="Trebuchet MS"/>
              </a:rPr>
              <a:t>C</a:t>
            </a:r>
            <a:r>
              <a:rPr sz="1279" b="1" dirty="0">
                <a:solidFill>
                  <a:srgbClr val="FFFFFF"/>
                </a:solidFill>
                <a:latin typeface="Trebuchet MS"/>
                <a:cs typeface="Trebuchet MS"/>
              </a:rPr>
              <a:t>	</a:t>
            </a:r>
            <a:r>
              <a:rPr sz="1279" b="1" spc="93" dirty="0">
                <a:solidFill>
                  <a:srgbClr val="FFFFFF"/>
                </a:solidFill>
                <a:latin typeface="Trebuchet MS"/>
                <a:cs typeface="Trebuchet MS"/>
              </a:rPr>
              <a:t>C</a:t>
            </a:r>
            <a:r>
              <a:rPr sz="1279" b="1" dirty="0">
                <a:solidFill>
                  <a:srgbClr val="FFFFFF"/>
                </a:solidFill>
                <a:latin typeface="Trebuchet MS"/>
                <a:cs typeface="Trebuchet MS"/>
              </a:rPr>
              <a:t>	F	</a:t>
            </a:r>
            <a:r>
              <a:rPr sz="1279" b="1" spc="-44" dirty="0">
                <a:solidFill>
                  <a:srgbClr val="FFFFFF"/>
                </a:solidFill>
                <a:latin typeface="Trebuchet MS"/>
                <a:cs typeface="Trebuchet MS"/>
              </a:rPr>
              <a:t>L</a:t>
            </a:r>
            <a:r>
              <a:rPr sz="1279" b="1" dirty="0">
                <a:solidFill>
                  <a:srgbClr val="FFFFFF"/>
                </a:solidFill>
                <a:latin typeface="Trebuchet MS"/>
                <a:cs typeface="Trebuchet MS"/>
              </a:rPr>
              <a:t>	</a:t>
            </a:r>
            <a:r>
              <a:rPr sz="1279" b="1" spc="-44" dirty="0">
                <a:solidFill>
                  <a:srgbClr val="FFFFFF"/>
                </a:solidFill>
                <a:latin typeface="Trebuchet MS"/>
                <a:cs typeface="Trebuchet MS"/>
              </a:rPr>
              <a:t>.</a:t>
            </a:r>
            <a:r>
              <a:rPr sz="1279" b="1" dirty="0">
                <a:solidFill>
                  <a:srgbClr val="FFFFFF"/>
                </a:solidFill>
                <a:latin typeface="Trebuchet MS"/>
                <a:cs typeface="Trebuchet MS"/>
              </a:rPr>
              <a:t>	</a:t>
            </a:r>
            <a:r>
              <a:rPr sz="1279" b="1" spc="26" dirty="0">
                <a:solidFill>
                  <a:srgbClr val="FFFFFF"/>
                </a:solidFill>
                <a:latin typeface="Trebuchet MS"/>
                <a:cs typeface="Trebuchet MS"/>
              </a:rPr>
              <a:t>O</a:t>
            </a:r>
            <a:r>
              <a:rPr sz="1279" b="1" dirty="0">
                <a:solidFill>
                  <a:srgbClr val="FFFFFF"/>
                </a:solidFill>
                <a:latin typeface="Trebuchet MS"/>
                <a:cs typeface="Trebuchet MS"/>
              </a:rPr>
              <a:t>	</a:t>
            </a:r>
            <a:r>
              <a:rPr sz="1279" b="1" spc="71" dirty="0">
                <a:solidFill>
                  <a:srgbClr val="FFFFFF"/>
                </a:solidFill>
                <a:latin typeface="Trebuchet MS"/>
                <a:cs typeface="Trebuchet MS"/>
              </a:rPr>
              <a:t>R</a:t>
            </a:r>
            <a:r>
              <a:rPr sz="1279" b="1" dirty="0">
                <a:solidFill>
                  <a:srgbClr val="FFFFFF"/>
                </a:solidFill>
                <a:latin typeface="Trebuchet MS"/>
                <a:cs typeface="Trebuchet MS"/>
              </a:rPr>
              <a:t>	</a:t>
            </a:r>
            <a:r>
              <a:rPr sz="1279" b="1" spc="75" dirty="0">
                <a:solidFill>
                  <a:srgbClr val="FFFFFF"/>
                </a:solidFill>
                <a:latin typeface="Trebuchet MS"/>
                <a:cs typeface="Trebuchet MS"/>
              </a:rPr>
              <a:t>G</a:t>
            </a:r>
            <a:endParaRPr sz="1279">
              <a:latin typeface="Trebuchet MS"/>
              <a:cs typeface="Trebuchet MS"/>
            </a:endParaRPr>
          </a:p>
        </p:txBody>
      </p:sp>
      <p:sp>
        <p:nvSpPr>
          <p:cNvPr id="69" name="object 69"/>
          <p:cNvSpPr txBox="1"/>
          <p:nvPr/>
        </p:nvSpPr>
        <p:spPr>
          <a:xfrm>
            <a:off x="7195705" y="5170491"/>
            <a:ext cx="1120588" cy="287326"/>
          </a:xfrm>
          <a:prstGeom prst="rect">
            <a:avLst/>
          </a:prstGeom>
        </p:spPr>
        <p:txBody>
          <a:bodyPr vert="horz" wrap="square" lIns="0" tIns="15688" rIns="0" bIns="0" rtlCol="0">
            <a:spAutoFit/>
          </a:bodyPr>
          <a:lstStyle/>
          <a:p>
            <a:pPr marL="210682" marR="4483" indent="-200036">
              <a:spcBef>
                <a:spcPts val="124"/>
              </a:spcBef>
            </a:pPr>
            <a:r>
              <a:rPr sz="882" spc="-9" dirty="0">
                <a:latin typeface="Lucida Sans"/>
                <a:cs typeface="Lucida Sans"/>
              </a:rPr>
              <a:t>Volunteer</a:t>
            </a:r>
            <a:r>
              <a:rPr sz="882" spc="-62" dirty="0">
                <a:latin typeface="Lucida Sans"/>
                <a:cs typeface="Lucida Sans"/>
              </a:rPr>
              <a:t> </a:t>
            </a:r>
            <a:r>
              <a:rPr sz="882" spc="-9" dirty="0">
                <a:latin typeface="Lucida Sans"/>
                <a:cs typeface="Lucida Sans"/>
              </a:rPr>
              <a:t>Reception </a:t>
            </a:r>
            <a:r>
              <a:rPr sz="882" dirty="0">
                <a:latin typeface="Lucida Sans"/>
                <a:cs typeface="Lucida Sans"/>
              </a:rPr>
              <a:t>Center</a:t>
            </a:r>
            <a:r>
              <a:rPr sz="882" spc="-57" dirty="0">
                <a:latin typeface="Lucida Sans"/>
                <a:cs typeface="Lucida Sans"/>
              </a:rPr>
              <a:t> </a:t>
            </a:r>
            <a:r>
              <a:rPr sz="882" spc="-9" dirty="0">
                <a:latin typeface="Lucida Sans"/>
                <a:cs typeface="Lucida Sans"/>
              </a:rPr>
              <a:t>(VRC)</a:t>
            </a:r>
            <a:endParaRPr sz="882">
              <a:latin typeface="Lucida Sans"/>
              <a:cs typeface="Lucida Sans"/>
            </a:endParaRPr>
          </a:p>
        </p:txBody>
      </p:sp>
    </p:spTree>
    <p:extLst>
      <p:ext uri="{BB962C8B-B14F-4D97-AF65-F5344CB8AC3E}">
        <p14:creationId xmlns:p14="http://schemas.microsoft.com/office/powerpoint/2010/main" val="35412184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3936165" y="1469255"/>
            <a:ext cx="2084294" cy="2084294"/>
            <a:chOff x="2581387" y="1665156"/>
            <a:chExt cx="2362200" cy="2362200"/>
          </a:xfrm>
        </p:grpSpPr>
        <p:sp>
          <p:nvSpPr>
            <p:cNvPr id="3" name="object 3"/>
            <p:cNvSpPr/>
            <p:nvPr/>
          </p:nvSpPr>
          <p:spPr>
            <a:xfrm>
              <a:off x="2581387" y="1665156"/>
              <a:ext cx="1524635" cy="1628775"/>
            </a:xfrm>
            <a:custGeom>
              <a:avLst/>
              <a:gdLst/>
              <a:ahLst/>
              <a:cxnLst/>
              <a:rect l="l" t="t" r="r" b="b"/>
              <a:pathLst>
                <a:path w="1524635" h="1628775">
                  <a:moveTo>
                    <a:pt x="674628" y="1628686"/>
                  </a:moveTo>
                  <a:lnTo>
                    <a:pt x="640906" y="1593072"/>
                  </a:lnTo>
                  <a:lnTo>
                    <a:pt x="607909" y="1556775"/>
                  </a:lnTo>
                  <a:lnTo>
                    <a:pt x="575648" y="1519809"/>
                  </a:lnTo>
                  <a:lnTo>
                    <a:pt x="544135" y="1482184"/>
                  </a:lnTo>
                  <a:lnTo>
                    <a:pt x="513381" y="1443913"/>
                  </a:lnTo>
                  <a:lnTo>
                    <a:pt x="483399" y="1405006"/>
                  </a:lnTo>
                  <a:lnTo>
                    <a:pt x="454199" y="1365476"/>
                  </a:lnTo>
                  <a:lnTo>
                    <a:pt x="425793" y="1325334"/>
                  </a:lnTo>
                  <a:lnTo>
                    <a:pt x="398193" y="1284591"/>
                  </a:lnTo>
                  <a:lnTo>
                    <a:pt x="371410" y="1243260"/>
                  </a:lnTo>
                  <a:lnTo>
                    <a:pt x="345457" y="1201351"/>
                  </a:lnTo>
                  <a:lnTo>
                    <a:pt x="320344" y="1158877"/>
                  </a:lnTo>
                  <a:lnTo>
                    <a:pt x="296084" y="1115849"/>
                  </a:lnTo>
                  <a:lnTo>
                    <a:pt x="272687" y="1072278"/>
                  </a:lnTo>
                  <a:lnTo>
                    <a:pt x="250166" y="1028177"/>
                  </a:lnTo>
                  <a:lnTo>
                    <a:pt x="228531" y="983557"/>
                  </a:lnTo>
                  <a:lnTo>
                    <a:pt x="207796" y="938429"/>
                  </a:lnTo>
                  <a:lnTo>
                    <a:pt x="187970" y="892805"/>
                  </a:lnTo>
                  <a:lnTo>
                    <a:pt x="169067" y="846697"/>
                  </a:lnTo>
                  <a:lnTo>
                    <a:pt x="151097" y="800116"/>
                  </a:lnTo>
                  <a:lnTo>
                    <a:pt x="134072" y="753074"/>
                  </a:lnTo>
                  <a:lnTo>
                    <a:pt x="118004" y="705582"/>
                  </a:lnTo>
                  <a:lnTo>
                    <a:pt x="102904" y="657653"/>
                  </a:lnTo>
                  <a:lnTo>
                    <a:pt x="88784" y="609297"/>
                  </a:lnTo>
                  <a:lnTo>
                    <a:pt x="75656" y="560526"/>
                  </a:lnTo>
                  <a:lnTo>
                    <a:pt x="63530" y="511353"/>
                  </a:lnTo>
                  <a:lnTo>
                    <a:pt x="52420" y="461788"/>
                  </a:lnTo>
                  <a:lnTo>
                    <a:pt x="42335" y="411843"/>
                  </a:lnTo>
                  <a:lnTo>
                    <a:pt x="33289" y="361530"/>
                  </a:lnTo>
                  <a:lnTo>
                    <a:pt x="25292" y="310860"/>
                  </a:lnTo>
                  <a:lnTo>
                    <a:pt x="18356" y="259845"/>
                  </a:lnTo>
                  <a:lnTo>
                    <a:pt x="12493" y="208496"/>
                  </a:lnTo>
                  <a:lnTo>
                    <a:pt x="7714" y="156826"/>
                  </a:lnTo>
                  <a:lnTo>
                    <a:pt x="4031" y="104845"/>
                  </a:lnTo>
                  <a:lnTo>
                    <a:pt x="1456" y="52566"/>
                  </a:lnTo>
                  <a:lnTo>
                    <a:pt x="0" y="0"/>
                  </a:lnTo>
                  <a:lnTo>
                    <a:pt x="1201436" y="0"/>
                  </a:lnTo>
                  <a:lnTo>
                    <a:pt x="1204375" y="52791"/>
                  </a:lnTo>
                  <a:lnTo>
                    <a:pt x="1209560" y="104953"/>
                  </a:lnTo>
                  <a:lnTo>
                    <a:pt x="1216942" y="156436"/>
                  </a:lnTo>
                  <a:lnTo>
                    <a:pt x="1226473" y="207193"/>
                  </a:lnTo>
                  <a:lnTo>
                    <a:pt x="1238106" y="257175"/>
                  </a:lnTo>
                  <a:lnTo>
                    <a:pt x="1251793" y="306336"/>
                  </a:lnTo>
                  <a:lnTo>
                    <a:pt x="1267484" y="354627"/>
                  </a:lnTo>
                  <a:lnTo>
                    <a:pt x="1285134" y="401999"/>
                  </a:lnTo>
                  <a:lnTo>
                    <a:pt x="1304694" y="448406"/>
                  </a:lnTo>
                  <a:lnTo>
                    <a:pt x="1326115" y="493799"/>
                  </a:lnTo>
                  <a:lnTo>
                    <a:pt x="1349350" y="538131"/>
                  </a:lnTo>
                  <a:lnTo>
                    <a:pt x="1374351" y="581353"/>
                  </a:lnTo>
                  <a:lnTo>
                    <a:pt x="1401071" y="623417"/>
                  </a:lnTo>
                  <a:lnTo>
                    <a:pt x="1429460" y="664277"/>
                  </a:lnTo>
                  <a:lnTo>
                    <a:pt x="1459472" y="703883"/>
                  </a:lnTo>
                  <a:lnTo>
                    <a:pt x="1491058" y="742188"/>
                  </a:lnTo>
                  <a:lnTo>
                    <a:pt x="1524171" y="779144"/>
                  </a:lnTo>
                  <a:lnTo>
                    <a:pt x="674628" y="1628686"/>
                  </a:lnTo>
                  <a:close/>
                </a:path>
              </a:pathLst>
            </a:custGeom>
            <a:solidFill>
              <a:srgbClr val="4EDAA3"/>
            </a:solidFill>
          </p:spPr>
          <p:txBody>
            <a:bodyPr wrap="square" lIns="0" tIns="0" rIns="0" bIns="0" rtlCol="0"/>
            <a:lstStyle/>
            <a:p>
              <a:endParaRPr sz="1588"/>
            </a:p>
          </p:txBody>
        </p:sp>
        <p:sp>
          <p:nvSpPr>
            <p:cNvPr id="4" name="object 4"/>
            <p:cNvSpPr/>
            <p:nvPr/>
          </p:nvSpPr>
          <p:spPr>
            <a:xfrm>
              <a:off x="3314716" y="2503007"/>
              <a:ext cx="1628775" cy="1524635"/>
            </a:xfrm>
            <a:custGeom>
              <a:avLst/>
              <a:gdLst/>
              <a:ahLst/>
              <a:cxnLst/>
              <a:rect l="l" t="t" r="r" b="b"/>
              <a:pathLst>
                <a:path w="1628775" h="1524635">
                  <a:moveTo>
                    <a:pt x="1628686" y="1524171"/>
                  </a:moveTo>
                  <a:lnTo>
                    <a:pt x="1576120" y="1522715"/>
                  </a:lnTo>
                  <a:lnTo>
                    <a:pt x="1523841" y="1520139"/>
                  </a:lnTo>
                  <a:lnTo>
                    <a:pt x="1471860" y="1516456"/>
                  </a:lnTo>
                  <a:lnTo>
                    <a:pt x="1420190" y="1511678"/>
                  </a:lnTo>
                  <a:lnTo>
                    <a:pt x="1368842" y="1505815"/>
                  </a:lnTo>
                  <a:lnTo>
                    <a:pt x="1317827" y="1498879"/>
                  </a:lnTo>
                  <a:lnTo>
                    <a:pt x="1267157" y="1490882"/>
                  </a:lnTo>
                  <a:lnTo>
                    <a:pt x="1216844" y="1481835"/>
                  </a:lnTo>
                  <a:lnTo>
                    <a:pt x="1166899" y="1471751"/>
                  </a:lnTo>
                  <a:lnTo>
                    <a:pt x="1117334" y="1460640"/>
                  </a:lnTo>
                  <a:lnTo>
                    <a:pt x="1068161" y="1448515"/>
                  </a:lnTo>
                  <a:lnTo>
                    <a:pt x="1019390" y="1435386"/>
                  </a:lnTo>
                  <a:lnTo>
                    <a:pt x="971035" y="1421266"/>
                  </a:lnTo>
                  <a:lnTo>
                    <a:pt x="923105" y="1406166"/>
                  </a:lnTo>
                  <a:lnTo>
                    <a:pt x="875614" y="1390098"/>
                  </a:lnTo>
                  <a:lnTo>
                    <a:pt x="828572" y="1373073"/>
                  </a:lnTo>
                  <a:lnTo>
                    <a:pt x="781991" y="1355103"/>
                  </a:lnTo>
                  <a:lnTo>
                    <a:pt x="735883" y="1336200"/>
                  </a:lnTo>
                  <a:lnTo>
                    <a:pt x="690260" y="1316375"/>
                  </a:lnTo>
                  <a:lnTo>
                    <a:pt x="645132" y="1295639"/>
                  </a:lnTo>
                  <a:lnTo>
                    <a:pt x="600511" y="1274005"/>
                  </a:lnTo>
                  <a:lnTo>
                    <a:pt x="556410" y="1251484"/>
                  </a:lnTo>
                  <a:lnTo>
                    <a:pt x="512840" y="1228087"/>
                  </a:lnTo>
                  <a:lnTo>
                    <a:pt x="469812" y="1203826"/>
                  </a:lnTo>
                  <a:lnTo>
                    <a:pt x="427338" y="1178713"/>
                  </a:lnTo>
                  <a:lnTo>
                    <a:pt x="385429" y="1152760"/>
                  </a:lnTo>
                  <a:lnTo>
                    <a:pt x="344098" y="1125977"/>
                  </a:lnTo>
                  <a:lnTo>
                    <a:pt x="303355" y="1098377"/>
                  </a:lnTo>
                  <a:lnTo>
                    <a:pt x="263212" y="1069972"/>
                  </a:lnTo>
                  <a:lnTo>
                    <a:pt x="223682" y="1040772"/>
                  </a:lnTo>
                  <a:lnTo>
                    <a:pt x="184775" y="1010789"/>
                  </a:lnTo>
                  <a:lnTo>
                    <a:pt x="146503" y="980035"/>
                  </a:lnTo>
                  <a:lnTo>
                    <a:pt x="108878" y="948522"/>
                  </a:lnTo>
                  <a:lnTo>
                    <a:pt x="71911" y="916261"/>
                  </a:lnTo>
                  <a:lnTo>
                    <a:pt x="35615" y="883264"/>
                  </a:lnTo>
                  <a:lnTo>
                    <a:pt x="0" y="849542"/>
                  </a:lnTo>
                  <a:lnTo>
                    <a:pt x="849542" y="0"/>
                  </a:lnTo>
                  <a:lnTo>
                    <a:pt x="886499" y="33111"/>
                  </a:lnTo>
                  <a:lnTo>
                    <a:pt x="924805" y="64696"/>
                  </a:lnTo>
                  <a:lnTo>
                    <a:pt x="964411" y="94708"/>
                  </a:lnTo>
                  <a:lnTo>
                    <a:pt x="1005271" y="123097"/>
                  </a:lnTo>
                  <a:lnTo>
                    <a:pt x="1047336" y="149816"/>
                  </a:lnTo>
                  <a:lnTo>
                    <a:pt x="1090558" y="174817"/>
                  </a:lnTo>
                  <a:lnTo>
                    <a:pt x="1134889" y="198053"/>
                  </a:lnTo>
                  <a:lnTo>
                    <a:pt x="1180282" y="219474"/>
                  </a:lnTo>
                  <a:lnTo>
                    <a:pt x="1226689" y="239034"/>
                  </a:lnTo>
                  <a:lnTo>
                    <a:pt x="1274061" y="256684"/>
                  </a:lnTo>
                  <a:lnTo>
                    <a:pt x="1322351" y="272376"/>
                  </a:lnTo>
                  <a:lnTo>
                    <a:pt x="1371512" y="286063"/>
                  </a:lnTo>
                  <a:lnTo>
                    <a:pt x="1421494" y="297696"/>
                  </a:lnTo>
                  <a:lnTo>
                    <a:pt x="1472250" y="307228"/>
                  </a:lnTo>
                  <a:lnTo>
                    <a:pt x="1523733" y="314610"/>
                  </a:lnTo>
                  <a:lnTo>
                    <a:pt x="1575895" y="319795"/>
                  </a:lnTo>
                  <a:lnTo>
                    <a:pt x="1628686" y="322734"/>
                  </a:lnTo>
                  <a:lnTo>
                    <a:pt x="1628686" y="1524171"/>
                  </a:lnTo>
                  <a:close/>
                </a:path>
              </a:pathLst>
            </a:custGeom>
            <a:solidFill>
              <a:srgbClr val="29BED0"/>
            </a:solidFill>
          </p:spPr>
          <p:txBody>
            <a:bodyPr wrap="square" lIns="0" tIns="0" rIns="0" bIns="0" rtlCol="0"/>
            <a:lstStyle/>
            <a:p>
              <a:endParaRPr sz="1588"/>
            </a:p>
          </p:txBody>
        </p:sp>
      </p:grpSp>
      <p:grpSp>
        <p:nvGrpSpPr>
          <p:cNvPr id="5" name="object 5"/>
          <p:cNvGrpSpPr/>
          <p:nvPr/>
        </p:nvGrpSpPr>
        <p:grpSpPr>
          <a:xfrm>
            <a:off x="6093544" y="1469261"/>
            <a:ext cx="2084294" cy="2084294"/>
            <a:chOff x="5026417" y="1665162"/>
            <a:chExt cx="2362200" cy="2362200"/>
          </a:xfrm>
        </p:grpSpPr>
        <p:sp>
          <p:nvSpPr>
            <p:cNvPr id="6" name="object 6"/>
            <p:cNvSpPr/>
            <p:nvPr/>
          </p:nvSpPr>
          <p:spPr>
            <a:xfrm>
              <a:off x="5026417" y="2503007"/>
              <a:ext cx="1628775" cy="1524635"/>
            </a:xfrm>
            <a:custGeom>
              <a:avLst/>
              <a:gdLst/>
              <a:ahLst/>
              <a:cxnLst/>
              <a:rect l="l" t="t" r="r" b="b"/>
              <a:pathLst>
                <a:path w="1628775" h="1524635">
                  <a:moveTo>
                    <a:pt x="0" y="1524170"/>
                  </a:moveTo>
                  <a:lnTo>
                    <a:pt x="0" y="322734"/>
                  </a:lnTo>
                  <a:lnTo>
                    <a:pt x="52791" y="319795"/>
                  </a:lnTo>
                  <a:lnTo>
                    <a:pt x="104953" y="314610"/>
                  </a:lnTo>
                  <a:lnTo>
                    <a:pt x="156436" y="307228"/>
                  </a:lnTo>
                  <a:lnTo>
                    <a:pt x="207192" y="297697"/>
                  </a:lnTo>
                  <a:lnTo>
                    <a:pt x="257174" y="286064"/>
                  </a:lnTo>
                  <a:lnTo>
                    <a:pt x="306334" y="272378"/>
                  </a:lnTo>
                  <a:lnTo>
                    <a:pt x="354625" y="256686"/>
                  </a:lnTo>
                  <a:lnTo>
                    <a:pt x="401997" y="239036"/>
                  </a:lnTo>
                  <a:lnTo>
                    <a:pt x="448404" y="219477"/>
                  </a:lnTo>
                  <a:lnTo>
                    <a:pt x="493797" y="198056"/>
                  </a:lnTo>
                  <a:lnTo>
                    <a:pt x="538128" y="174820"/>
                  </a:lnTo>
                  <a:lnTo>
                    <a:pt x="581350" y="149819"/>
                  </a:lnTo>
                  <a:lnTo>
                    <a:pt x="623415" y="123100"/>
                  </a:lnTo>
                  <a:lnTo>
                    <a:pt x="664274" y="94710"/>
                  </a:lnTo>
                  <a:lnTo>
                    <a:pt x="703881" y="64698"/>
                  </a:lnTo>
                  <a:lnTo>
                    <a:pt x="742187" y="33112"/>
                  </a:lnTo>
                  <a:lnTo>
                    <a:pt x="779144" y="0"/>
                  </a:lnTo>
                  <a:lnTo>
                    <a:pt x="1628686" y="849542"/>
                  </a:lnTo>
                  <a:lnTo>
                    <a:pt x="1593072" y="883264"/>
                  </a:lnTo>
                  <a:lnTo>
                    <a:pt x="1556775" y="916261"/>
                  </a:lnTo>
                  <a:lnTo>
                    <a:pt x="1519809" y="948522"/>
                  </a:lnTo>
                  <a:lnTo>
                    <a:pt x="1482184" y="980035"/>
                  </a:lnTo>
                  <a:lnTo>
                    <a:pt x="1443913" y="1010789"/>
                  </a:lnTo>
                  <a:lnTo>
                    <a:pt x="1405006" y="1040771"/>
                  </a:lnTo>
                  <a:lnTo>
                    <a:pt x="1365476" y="1069971"/>
                  </a:lnTo>
                  <a:lnTo>
                    <a:pt x="1325334" y="1098377"/>
                  </a:lnTo>
                  <a:lnTo>
                    <a:pt x="1284591" y="1125977"/>
                  </a:lnTo>
                  <a:lnTo>
                    <a:pt x="1243260" y="1152760"/>
                  </a:lnTo>
                  <a:lnTo>
                    <a:pt x="1201351" y="1178713"/>
                  </a:lnTo>
                  <a:lnTo>
                    <a:pt x="1158877" y="1203826"/>
                  </a:lnTo>
                  <a:lnTo>
                    <a:pt x="1115849" y="1228086"/>
                  </a:lnTo>
                  <a:lnTo>
                    <a:pt x="1072278" y="1251483"/>
                  </a:lnTo>
                  <a:lnTo>
                    <a:pt x="1028177" y="1274004"/>
                  </a:lnTo>
                  <a:lnTo>
                    <a:pt x="983557" y="1295639"/>
                  </a:lnTo>
                  <a:lnTo>
                    <a:pt x="938429" y="1316374"/>
                  </a:lnTo>
                  <a:lnTo>
                    <a:pt x="892805" y="1336200"/>
                  </a:lnTo>
                  <a:lnTo>
                    <a:pt x="846697" y="1355103"/>
                  </a:lnTo>
                  <a:lnTo>
                    <a:pt x="800116" y="1373073"/>
                  </a:lnTo>
                  <a:lnTo>
                    <a:pt x="753074" y="1390098"/>
                  </a:lnTo>
                  <a:lnTo>
                    <a:pt x="705582" y="1406166"/>
                  </a:lnTo>
                  <a:lnTo>
                    <a:pt x="657653" y="1421266"/>
                  </a:lnTo>
                  <a:lnTo>
                    <a:pt x="609297" y="1435386"/>
                  </a:lnTo>
                  <a:lnTo>
                    <a:pt x="560526" y="1448514"/>
                  </a:lnTo>
                  <a:lnTo>
                    <a:pt x="511353" y="1460640"/>
                  </a:lnTo>
                  <a:lnTo>
                    <a:pt x="461788" y="1471750"/>
                  </a:lnTo>
                  <a:lnTo>
                    <a:pt x="411843" y="1481835"/>
                  </a:lnTo>
                  <a:lnTo>
                    <a:pt x="361530" y="1490881"/>
                  </a:lnTo>
                  <a:lnTo>
                    <a:pt x="310860" y="1498878"/>
                  </a:lnTo>
                  <a:lnTo>
                    <a:pt x="259845" y="1505814"/>
                  </a:lnTo>
                  <a:lnTo>
                    <a:pt x="208496" y="1511677"/>
                  </a:lnTo>
                  <a:lnTo>
                    <a:pt x="156826" y="1516456"/>
                  </a:lnTo>
                  <a:lnTo>
                    <a:pt x="104845" y="1520139"/>
                  </a:lnTo>
                  <a:lnTo>
                    <a:pt x="52566" y="1522714"/>
                  </a:lnTo>
                  <a:lnTo>
                    <a:pt x="0" y="1524170"/>
                  </a:lnTo>
                  <a:close/>
                </a:path>
              </a:pathLst>
            </a:custGeom>
            <a:solidFill>
              <a:srgbClr val="FF9D3C"/>
            </a:solidFill>
          </p:spPr>
          <p:txBody>
            <a:bodyPr wrap="square" lIns="0" tIns="0" rIns="0" bIns="0" rtlCol="0"/>
            <a:lstStyle/>
            <a:p>
              <a:endParaRPr sz="1588"/>
            </a:p>
          </p:txBody>
        </p:sp>
        <p:sp>
          <p:nvSpPr>
            <p:cNvPr id="7" name="object 7"/>
            <p:cNvSpPr/>
            <p:nvPr/>
          </p:nvSpPr>
          <p:spPr>
            <a:xfrm>
              <a:off x="5864268" y="1665162"/>
              <a:ext cx="1524635" cy="1628775"/>
            </a:xfrm>
            <a:custGeom>
              <a:avLst/>
              <a:gdLst/>
              <a:ahLst/>
              <a:cxnLst/>
              <a:rect l="l" t="t" r="r" b="b"/>
              <a:pathLst>
                <a:path w="1524634" h="1628775">
                  <a:moveTo>
                    <a:pt x="849549" y="1628693"/>
                  </a:moveTo>
                  <a:lnTo>
                    <a:pt x="0" y="779144"/>
                  </a:lnTo>
                  <a:lnTo>
                    <a:pt x="33111" y="742187"/>
                  </a:lnTo>
                  <a:lnTo>
                    <a:pt x="64696" y="703881"/>
                  </a:lnTo>
                  <a:lnTo>
                    <a:pt x="94708" y="664275"/>
                  </a:lnTo>
                  <a:lnTo>
                    <a:pt x="123097" y="623415"/>
                  </a:lnTo>
                  <a:lnTo>
                    <a:pt x="149816" y="581350"/>
                  </a:lnTo>
                  <a:lnTo>
                    <a:pt x="174817" y="538128"/>
                  </a:lnTo>
                  <a:lnTo>
                    <a:pt x="198053" y="493797"/>
                  </a:lnTo>
                  <a:lnTo>
                    <a:pt x="219474" y="448404"/>
                  </a:lnTo>
                  <a:lnTo>
                    <a:pt x="239034" y="401997"/>
                  </a:lnTo>
                  <a:lnTo>
                    <a:pt x="256684" y="354625"/>
                  </a:lnTo>
                  <a:lnTo>
                    <a:pt x="272376" y="306335"/>
                  </a:lnTo>
                  <a:lnTo>
                    <a:pt x="286063" y="257174"/>
                  </a:lnTo>
                  <a:lnTo>
                    <a:pt x="297696" y="207192"/>
                  </a:lnTo>
                  <a:lnTo>
                    <a:pt x="307228" y="156436"/>
                  </a:lnTo>
                  <a:lnTo>
                    <a:pt x="314610" y="104953"/>
                  </a:lnTo>
                  <a:lnTo>
                    <a:pt x="319795" y="52791"/>
                  </a:lnTo>
                  <a:lnTo>
                    <a:pt x="322734" y="0"/>
                  </a:lnTo>
                  <a:lnTo>
                    <a:pt x="1524177" y="6"/>
                  </a:lnTo>
                  <a:lnTo>
                    <a:pt x="1522721" y="52573"/>
                  </a:lnTo>
                  <a:lnTo>
                    <a:pt x="1520145" y="104852"/>
                  </a:lnTo>
                  <a:lnTo>
                    <a:pt x="1516463" y="156832"/>
                  </a:lnTo>
                  <a:lnTo>
                    <a:pt x="1511684" y="208503"/>
                  </a:lnTo>
                  <a:lnTo>
                    <a:pt x="1505821" y="259851"/>
                  </a:lnTo>
                  <a:lnTo>
                    <a:pt x="1498885" y="310866"/>
                  </a:lnTo>
                  <a:lnTo>
                    <a:pt x="1490888" y="361536"/>
                  </a:lnTo>
                  <a:lnTo>
                    <a:pt x="1481841" y="411849"/>
                  </a:lnTo>
                  <a:lnTo>
                    <a:pt x="1471757" y="461794"/>
                  </a:lnTo>
                  <a:lnTo>
                    <a:pt x="1460646" y="511359"/>
                  </a:lnTo>
                  <a:lnTo>
                    <a:pt x="1448521" y="560532"/>
                  </a:lnTo>
                  <a:lnTo>
                    <a:pt x="1435392" y="609302"/>
                  </a:lnTo>
                  <a:lnTo>
                    <a:pt x="1421272" y="657658"/>
                  </a:lnTo>
                  <a:lnTo>
                    <a:pt x="1406172" y="705587"/>
                  </a:lnTo>
                  <a:lnTo>
                    <a:pt x="1390104" y="753079"/>
                  </a:lnTo>
                  <a:lnTo>
                    <a:pt x="1373079" y="800121"/>
                  </a:lnTo>
                  <a:lnTo>
                    <a:pt x="1355109" y="846701"/>
                  </a:lnTo>
                  <a:lnTo>
                    <a:pt x="1336206" y="892809"/>
                  </a:lnTo>
                  <a:lnTo>
                    <a:pt x="1316381" y="938433"/>
                  </a:lnTo>
                  <a:lnTo>
                    <a:pt x="1295645" y="983561"/>
                  </a:lnTo>
                  <a:lnTo>
                    <a:pt x="1274011" y="1028181"/>
                  </a:lnTo>
                  <a:lnTo>
                    <a:pt x="1251490" y="1072282"/>
                  </a:lnTo>
                  <a:lnTo>
                    <a:pt x="1228093" y="1115853"/>
                  </a:lnTo>
                  <a:lnTo>
                    <a:pt x="1203832" y="1158881"/>
                  </a:lnTo>
                  <a:lnTo>
                    <a:pt x="1178720" y="1201355"/>
                  </a:lnTo>
                  <a:lnTo>
                    <a:pt x="1152766" y="1243264"/>
                  </a:lnTo>
                  <a:lnTo>
                    <a:pt x="1125983" y="1284595"/>
                  </a:lnTo>
                  <a:lnTo>
                    <a:pt x="1098384" y="1325338"/>
                  </a:lnTo>
                  <a:lnTo>
                    <a:pt x="1069978" y="1365480"/>
                  </a:lnTo>
                  <a:lnTo>
                    <a:pt x="1040778" y="1405011"/>
                  </a:lnTo>
                  <a:lnTo>
                    <a:pt x="1010795" y="1443918"/>
                  </a:lnTo>
                  <a:lnTo>
                    <a:pt x="980041" y="1482189"/>
                  </a:lnTo>
                  <a:lnTo>
                    <a:pt x="948528" y="1519815"/>
                  </a:lnTo>
                  <a:lnTo>
                    <a:pt x="916267" y="1556781"/>
                  </a:lnTo>
                  <a:lnTo>
                    <a:pt x="883270" y="1593078"/>
                  </a:lnTo>
                  <a:lnTo>
                    <a:pt x="849549" y="1628693"/>
                  </a:lnTo>
                  <a:close/>
                </a:path>
              </a:pathLst>
            </a:custGeom>
            <a:solidFill>
              <a:srgbClr val="F1723B"/>
            </a:solidFill>
          </p:spPr>
          <p:txBody>
            <a:bodyPr wrap="square" lIns="0" tIns="0" rIns="0" bIns="0" rtlCol="0"/>
            <a:lstStyle/>
            <a:p>
              <a:endParaRPr sz="1588"/>
            </a:p>
          </p:txBody>
        </p:sp>
      </p:grpSp>
      <p:grpSp>
        <p:nvGrpSpPr>
          <p:cNvPr id="8" name="object 8"/>
          <p:cNvGrpSpPr/>
          <p:nvPr/>
        </p:nvGrpSpPr>
        <p:grpSpPr>
          <a:xfrm>
            <a:off x="3878694" y="1958041"/>
            <a:ext cx="539563" cy="539563"/>
            <a:chOff x="2516252" y="2219113"/>
            <a:chExt cx="611505" cy="611505"/>
          </a:xfrm>
        </p:grpSpPr>
        <p:sp>
          <p:nvSpPr>
            <p:cNvPr id="9" name="object 9"/>
            <p:cNvSpPr/>
            <p:nvPr/>
          </p:nvSpPr>
          <p:spPr>
            <a:xfrm>
              <a:off x="2516252" y="2219113"/>
              <a:ext cx="611505" cy="611505"/>
            </a:xfrm>
            <a:custGeom>
              <a:avLst/>
              <a:gdLst/>
              <a:ahLst/>
              <a:cxnLst/>
              <a:rect l="l" t="t" r="r" b="b"/>
              <a:pathLst>
                <a:path w="611505" h="611505">
                  <a:moveTo>
                    <a:pt x="305688" y="611376"/>
                  </a:moveTo>
                  <a:lnTo>
                    <a:pt x="256104" y="607375"/>
                  </a:lnTo>
                  <a:lnTo>
                    <a:pt x="209067" y="595792"/>
                  </a:lnTo>
                  <a:lnTo>
                    <a:pt x="165207" y="577256"/>
                  </a:lnTo>
                  <a:lnTo>
                    <a:pt x="125152" y="552396"/>
                  </a:lnTo>
                  <a:lnTo>
                    <a:pt x="89534" y="521842"/>
                  </a:lnTo>
                  <a:lnTo>
                    <a:pt x="58980" y="486224"/>
                  </a:lnTo>
                  <a:lnTo>
                    <a:pt x="34120" y="446169"/>
                  </a:lnTo>
                  <a:lnTo>
                    <a:pt x="15584" y="402309"/>
                  </a:lnTo>
                  <a:lnTo>
                    <a:pt x="4000" y="355272"/>
                  </a:lnTo>
                  <a:lnTo>
                    <a:pt x="0" y="305688"/>
                  </a:lnTo>
                  <a:lnTo>
                    <a:pt x="4000" y="256104"/>
                  </a:lnTo>
                  <a:lnTo>
                    <a:pt x="15584" y="209067"/>
                  </a:lnTo>
                  <a:lnTo>
                    <a:pt x="34120" y="165207"/>
                  </a:lnTo>
                  <a:lnTo>
                    <a:pt x="58980" y="125152"/>
                  </a:lnTo>
                  <a:lnTo>
                    <a:pt x="89534" y="89534"/>
                  </a:lnTo>
                  <a:lnTo>
                    <a:pt x="125152" y="58980"/>
                  </a:lnTo>
                  <a:lnTo>
                    <a:pt x="165207" y="34120"/>
                  </a:lnTo>
                  <a:lnTo>
                    <a:pt x="209067" y="15584"/>
                  </a:lnTo>
                  <a:lnTo>
                    <a:pt x="256104" y="4000"/>
                  </a:lnTo>
                  <a:lnTo>
                    <a:pt x="305688" y="0"/>
                  </a:lnTo>
                  <a:lnTo>
                    <a:pt x="355272" y="4000"/>
                  </a:lnTo>
                  <a:lnTo>
                    <a:pt x="402309" y="15584"/>
                  </a:lnTo>
                  <a:lnTo>
                    <a:pt x="446169" y="34120"/>
                  </a:lnTo>
                  <a:lnTo>
                    <a:pt x="486224" y="58980"/>
                  </a:lnTo>
                  <a:lnTo>
                    <a:pt x="521842" y="89534"/>
                  </a:lnTo>
                  <a:lnTo>
                    <a:pt x="552396" y="125152"/>
                  </a:lnTo>
                  <a:lnTo>
                    <a:pt x="577256" y="165207"/>
                  </a:lnTo>
                  <a:lnTo>
                    <a:pt x="595792" y="209067"/>
                  </a:lnTo>
                  <a:lnTo>
                    <a:pt x="607375" y="256104"/>
                  </a:lnTo>
                  <a:lnTo>
                    <a:pt x="611376" y="305688"/>
                  </a:lnTo>
                  <a:lnTo>
                    <a:pt x="607375" y="355272"/>
                  </a:lnTo>
                  <a:lnTo>
                    <a:pt x="595792" y="402309"/>
                  </a:lnTo>
                  <a:lnTo>
                    <a:pt x="577256" y="446169"/>
                  </a:lnTo>
                  <a:lnTo>
                    <a:pt x="552396" y="486224"/>
                  </a:lnTo>
                  <a:lnTo>
                    <a:pt x="521842" y="521842"/>
                  </a:lnTo>
                  <a:lnTo>
                    <a:pt x="486224" y="552396"/>
                  </a:lnTo>
                  <a:lnTo>
                    <a:pt x="446169" y="577256"/>
                  </a:lnTo>
                  <a:lnTo>
                    <a:pt x="402309" y="595792"/>
                  </a:lnTo>
                  <a:lnTo>
                    <a:pt x="355272" y="607375"/>
                  </a:lnTo>
                  <a:lnTo>
                    <a:pt x="305688" y="611376"/>
                  </a:lnTo>
                  <a:close/>
                </a:path>
              </a:pathLst>
            </a:custGeom>
            <a:solidFill>
              <a:srgbClr val="FFFFFF"/>
            </a:solidFill>
          </p:spPr>
          <p:txBody>
            <a:bodyPr wrap="square" lIns="0" tIns="0" rIns="0" bIns="0" rtlCol="0"/>
            <a:lstStyle/>
            <a:p>
              <a:endParaRPr sz="1588"/>
            </a:p>
          </p:txBody>
        </p:sp>
        <p:sp>
          <p:nvSpPr>
            <p:cNvPr id="10" name="object 10"/>
            <p:cNvSpPr/>
            <p:nvPr/>
          </p:nvSpPr>
          <p:spPr>
            <a:xfrm>
              <a:off x="2560149" y="2263010"/>
              <a:ext cx="523875" cy="523875"/>
            </a:xfrm>
            <a:custGeom>
              <a:avLst/>
              <a:gdLst/>
              <a:ahLst/>
              <a:cxnLst/>
              <a:rect l="l" t="t" r="r" b="b"/>
              <a:pathLst>
                <a:path w="523875" h="523875">
                  <a:moveTo>
                    <a:pt x="261791" y="523582"/>
                  </a:moveTo>
                  <a:lnTo>
                    <a:pt x="214734" y="519365"/>
                  </a:lnTo>
                  <a:lnTo>
                    <a:pt x="170443" y="507204"/>
                  </a:lnTo>
                  <a:lnTo>
                    <a:pt x="129660" y="487840"/>
                  </a:lnTo>
                  <a:lnTo>
                    <a:pt x="93122" y="462012"/>
                  </a:lnTo>
                  <a:lnTo>
                    <a:pt x="61570" y="430460"/>
                  </a:lnTo>
                  <a:lnTo>
                    <a:pt x="35742" y="393922"/>
                  </a:lnTo>
                  <a:lnTo>
                    <a:pt x="16378" y="353138"/>
                  </a:lnTo>
                  <a:lnTo>
                    <a:pt x="4217" y="308848"/>
                  </a:lnTo>
                  <a:lnTo>
                    <a:pt x="0" y="261791"/>
                  </a:lnTo>
                  <a:lnTo>
                    <a:pt x="4217" y="214734"/>
                  </a:lnTo>
                  <a:lnTo>
                    <a:pt x="16378" y="170443"/>
                  </a:lnTo>
                  <a:lnTo>
                    <a:pt x="35742" y="129660"/>
                  </a:lnTo>
                  <a:lnTo>
                    <a:pt x="61570" y="93122"/>
                  </a:lnTo>
                  <a:lnTo>
                    <a:pt x="93122" y="61570"/>
                  </a:lnTo>
                  <a:lnTo>
                    <a:pt x="129660" y="35742"/>
                  </a:lnTo>
                  <a:lnTo>
                    <a:pt x="170443" y="16378"/>
                  </a:lnTo>
                  <a:lnTo>
                    <a:pt x="214734" y="4217"/>
                  </a:lnTo>
                  <a:lnTo>
                    <a:pt x="261791" y="0"/>
                  </a:lnTo>
                  <a:lnTo>
                    <a:pt x="308848" y="4217"/>
                  </a:lnTo>
                  <a:lnTo>
                    <a:pt x="353138" y="16378"/>
                  </a:lnTo>
                  <a:lnTo>
                    <a:pt x="393922" y="35742"/>
                  </a:lnTo>
                  <a:lnTo>
                    <a:pt x="430460" y="61570"/>
                  </a:lnTo>
                  <a:lnTo>
                    <a:pt x="462012" y="93122"/>
                  </a:lnTo>
                  <a:lnTo>
                    <a:pt x="487840" y="129660"/>
                  </a:lnTo>
                  <a:lnTo>
                    <a:pt x="507204" y="170443"/>
                  </a:lnTo>
                  <a:lnTo>
                    <a:pt x="519365" y="214734"/>
                  </a:lnTo>
                  <a:lnTo>
                    <a:pt x="523582" y="261791"/>
                  </a:lnTo>
                  <a:lnTo>
                    <a:pt x="519365" y="308848"/>
                  </a:lnTo>
                  <a:lnTo>
                    <a:pt x="507204" y="353138"/>
                  </a:lnTo>
                  <a:lnTo>
                    <a:pt x="487840" y="393922"/>
                  </a:lnTo>
                  <a:lnTo>
                    <a:pt x="462012" y="430460"/>
                  </a:lnTo>
                  <a:lnTo>
                    <a:pt x="430460" y="462012"/>
                  </a:lnTo>
                  <a:lnTo>
                    <a:pt x="393922" y="487840"/>
                  </a:lnTo>
                  <a:lnTo>
                    <a:pt x="353138" y="507204"/>
                  </a:lnTo>
                  <a:lnTo>
                    <a:pt x="308848" y="519365"/>
                  </a:lnTo>
                  <a:lnTo>
                    <a:pt x="261791" y="523582"/>
                  </a:lnTo>
                  <a:close/>
                </a:path>
              </a:pathLst>
            </a:custGeom>
            <a:solidFill>
              <a:srgbClr val="4EDAA3"/>
            </a:solidFill>
          </p:spPr>
          <p:txBody>
            <a:bodyPr wrap="square" lIns="0" tIns="0" rIns="0" bIns="0" rtlCol="0"/>
            <a:lstStyle/>
            <a:p>
              <a:endParaRPr sz="1588"/>
            </a:p>
          </p:txBody>
        </p:sp>
      </p:grpSp>
      <p:grpSp>
        <p:nvGrpSpPr>
          <p:cNvPr id="11" name="object 11"/>
          <p:cNvGrpSpPr/>
          <p:nvPr/>
        </p:nvGrpSpPr>
        <p:grpSpPr>
          <a:xfrm>
            <a:off x="7771792" y="1958041"/>
            <a:ext cx="539563" cy="539563"/>
            <a:chOff x="6928430" y="2219113"/>
            <a:chExt cx="611505" cy="611505"/>
          </a:xfrm>
        </p:grpSpPr>
        <p:sp>
          <p:nvSpPr>
            <p:cNvPr id="12" name="object 12"/>
            <p:cNvSpPr/>
            <p:nvPr/>
          </p:nvSpPr>
          <p:spPr>
            <a:xfrm>
              <a:off x="6928430" y="2219113"/>
              <a:ext cx="611505" cy="611505"/>
            </a:xfrm>
            <a:custGeom>
              <a:avLst/>
              <a:gdLst/>
              <a:ahLst/>
              <a:cxnLst/>
              <a:rect l="l" t="t" r="r" b="b"/>
              <a:pathLst>
                <a:path w="611504" h="611505">
                  <a:moveTo>
                    <a:pt x="305688" y="611376"/>
                  </a:moveTo>
                  <a:lnTo>
                    <a:pt x="256104" y="607375"/>
                  </a:lnTo>
                  <a:lnTo>
                    <a:pt x="209067" y="595792"/>
                  </a:lnTo>
                  <a:lnTo>
                    <a:pt x="165207" y="577256"/>
                  </a:lnTo>
                  <a:lnTo>
                    <a:pt x="125152" y="552396"/>
                  </a:lnTo>
                  <a:lnTo>
                    <a:pt x="89534" y="521842"/>
                  </a:lnTo>
                  <a:lnTo>
                    <a:pt x="58980" y="486224"/>
                  </a:lnTo>
                  <a:lnTo>
                    <a:pt x="34120" y="446169"/>
                  </a:lnTo>
                  <a:lnTo>
                    <a:pt x="15584" y="402309"/>
                  </a:lnTo>
                  <a:lnTo>
                    <a:pt x="4000" y="355272"/>
                  </a:lnTo>
                  <a:lnTo>
                    <a:pt x="0" y="305688"/>
                  </a:lnTo>
                  <a:lnTo>
                    <a:pt x="4000" y="256104"/>
                  </a:lnTo>
                  <a:lnTo>
                    <a:pt x="15584" y="209067"/>
                  </a:lnTo>
                  <a:lnTo>
                    <a:pt x="34120" y="165207"/>
                  </a:lnTo>
                  <a:lnTo>
                    <a:pt x="58980" y="125152"/>
                  </a:lnTo>
                  <a:lnTo>
                    <a:pt x="89534" y="89534"/>
                  </a:lnTo>
                  <a:lnTo>
                    <a:pt x="125152" y="58980"/>
                  </a:lnTo>
                  <a:lnTo>
                    <a:pt x="165207" y="34120"/>
                  </a:lnTo>
                  <a:lnTo>
                    <a:pt x="209067" y="15584"/>
                  </a:lnTo>
                  <a:lnTo>
                    <a:pt x="256104" y="4000"/>
                  </a:lnTo>
                  <a:lnTo>
                    <a:pt x="305688" y="0"/>
                  </a:lnTo>
                  <a:lnTo>
                    <a:pt x="355272" y="4000"/>
                  </a:lnTo>
                  <a:lnTo>
                    <a:pt x="402309" y="15584"/>
                  </a:lnTo>
                  <a:lnTo>
                    <a:pt x="446169" y="34120"/>
                  </a:lnTo>
                  <a:lnTo>
                    <a:pt x="486224" y="58980"/>
                  </a:lnTo>
                  <a:lnTo>
                    <a:pt x="521842" y="89534"/>
                  </a:lnTo>
                  <a:lnTo>
                    <a:pt x="552396" y="125152"/>
                  </a:lnTo>
                  <a:lnTo>
                    <a:pt x="577256" y="165207"/>
                  </a:lnTo>
                  <a:lnTo>
                    <a:pt x="595792" y="209067"/>
                  </a:lnTo>
                  <a:lnTo>
                    <a:pt x="607375" y="256104"/>
                  </a:lnTo>
                  <a:lnTo>
                    <a:pt x="611376" y="305688"/>
                  </a:lnTo>
                  <a:lnTo>
                    <a:pt x="607375" y="355272"/>
                  </a:lnTo>
                  <a:lnTo>
                    <a:pt x="595792" y="402309"/>
                  </a:lnTo>
                  <a:lnTo>
                    <a:pt x="577256" y="446169"/>
                  </a:lnTo>
                  <a:lnTo>
                    <a:pt x="552396" y="486224"/>
                  </a:lnTo>
                  <a:lnTo>
                    <a:pt x="521842" y="521842"/>
                  </a:lnTo>
                  <a:lnTo>
                    <a:pt x="486224" y="552396"/>
                  </a:lnTo>
                  <a:lnTo>
                    <a:pt x="446169" y="577256"/>
                  </a:lnTo>
                  <a:lnTo>
                    <a:pt x="402309" y="595792"/>
                  </a:lnTo>
                  <a:lnTo>
                    <a:pt x="355272" y="607375"/>
                  </a:lnTo>
                  <a:lnTo>
                    <a:pt x="305688" y="611376"/>
                  </a:lnTo>
                  <a:close/>
                </a:path>
              </a:pathLst>
            </a:custGeom>
            <a:solidFill>
              <a:srgbClr val="FFFFFF"/>
            </a:solidFill>
          </p:spPr>
          <p:txBody>
            <a:bodyPr wrap="square" lIns="0" tIns="0" rIns="0" bIns="0" rtlCol="0"/>
            <a:lstStyle/>
            <a:p>
              <a:endParaRPr sz="1588"/>
            </a:p>
          </p:txBody>
        </p:sp>
        <p:sp>
          <p:nvSpPr>
            <p:cNvPr id="13" name="object 13"/>
            <p:cNvSpPr/>
            <p:nvPr/>
          </p:nvSpPr>
          <p:spPr>
            <a:xfrm>
              <a:off x="6972328" y="2263010"/>
              <a:ext cx="523875" cy="523875"/>
            </a:xfrm>
            <a:custGeom>
              <a:avLst/>
              <a:gdLst/>
              <a:ahLst/>
              <a:cxnLst/>
              <a:rect l="l" t="t" r="r" b="b"/>
              <a:pathLst>
                <a:path w="523875" h="523875">
                  <a:moveTo>
                    <a:pt x="261791" y="523582"/>
                  </a:moveTo>
                  <a:lnTo>
                    <a:pt x="214734" y="519365"/>
                  </a:lnTo>
                  <a:lnTo>
                    <a:pt x="170443" y="507204"/>
                  </a:lnTo>
                  <a:lnTo>
                    <a:pt x="129660" y="487840"/>
                  </a:lnTo>
                  <a:lnTo>
                    <a:pt x="93122" y="462012"/>
                  </a:lnTo>
                  <a:lnTo>
                    <a:pt x="61570" y="430460"/>
                  </a:lnTo>
                  <a:lnTo>
                    <a:pt x="35742" y="393922"/>
                  </a:lnTo>
                  <a:lnTo>
                    <a:pt x="16378" y="353138"/>
                  </a:lnTo>
                  <a:lnTo>
                    <a:pt x="4217" y="308848"/>
                  </a:lnTo>
                  <a:lnTo>
                    <a:pt x="0" y="261791"/>
                  </a:lnTo>
                  <a:lnTo>
                    <a:pt x="4217" y="214734"/>
                  </a:lnTo>
                  <a:lnTo>
                    <a:pt x="16378" y="170443"/>
                  </a:lnTo>
                  <a:lnTo>
                    <a:pt x="35742" y="129660"/>
                  </a:lnTo>
                  <a:lnTo>
                    <a:pt x="61570" y="93122"/>
                  </a:lnTo>
                  <a:lnTo>
                    <a:pt x="93122" y="61570"/>
                  </a:lnTo>
                  <a:lnTo>
                    <a:pt x="129660" y="35742"/>
                  </a:lnTo>
                  <a:lnTo>
                    <a:pt x="170443" y="16378"/>
                  </a:lnTo>
                  <a:lnTo>
                    <a:pt x="214734" y="4217"/>
                  </a:lnTo>
                  <a:lnTo>
                    <a:pt x="261791" y="0"/>
                  </a:lnTo>
                  <a:lnTo>
                    <a:pt x="308848" y="4217"/>
                  </a:lnTo>
                  <a:lnTo>
                    <a:pt x="353139" y="16378"/>
                  </a:lnTo>
                  <a:lnTo>
                    <a:pt x="393922" y="35742"/>
                  </a:lnTo>
                  <a:lnTo>
                    <a:pt x="430460" y="61570"/>
                  </a:lnTo>
                  <a:lnTo>
                    <a:pt x="462013" y="93122"/>
                  </a:lnTo>
                  <a:lnTo>
                    <a:pt x="487841" y="129660"/>
                  </a:lnTo>
                  <a:lnTo>
                    <a:pt x="507204" y="170443"/>
                  </a:lnTo>
                  <a:lnTo>
                    <a:pt x="519365" y="214734"/>
                  </a:lnTo>
                  <a:lnTo>
                    <a:pt x="523583" y="261791"/>
                  </a:lnTo>
                  <a:lnTo>
                    <a:pt x="519365" y="308848"/>
                  </a:lnTo>
                  <a:lnTo>
                    <a:pt x="507204" y="353138"/>
                  </a:lnTo>
                  <a:lnTo>
                    <a:pt x="487841" y="393922"/>
                  </a:lnTo>
                  <a:lnTo>
                    <a:pt x="462013" y="430460"/>
                  </a:lnTo>
                  <a:lnTo>
                    <a:pt x="430460" y="462012"/>
                  </a:lnTo>
                  <a:lnTo>
                    <a:pt x="393922" y="487840"/>
                  </a:lnTo>
                  <a:lnTo>
                    <a:pt x="353139" y="507204"/>
                  </a:lnTo>
                  <a:lnTo>
                    <a:pt x="308848" y="519365"/>
                  </a:lnTo>
                  <a:lnTo>
                    <a:pt x="261791" y="523582"/>
                  </a:lnTo>
                  <a:close/>
                </a:path>
              </a:pathLst>
            </a:custGeom>
            <a:solidFill>
              <a:srgbClr val="F1723B"/>
            </a:solidFill>
          </p:spPr>
          <p:txBody>
            <a:bodyPr wrap="square" lIns="0" tIns="0" rIns="0" bIns="0" rtlCol="0"/>
            <a:lstStyle/>
            <a:p>
              <a:endParaRPr sz="1588"/>
            </a:p>
          </p:txBody>
        </p:sp>
      </p:grpSp>
      <p:grpSp>
        <p:nvGrpSpPr>
          <p:cNvPr id="14" name="object 14"/>
          <p:cNvGrpSpPr/>
          <p:nvPr/>
        </p:nvGrpSpPr>
        <p:grpSpPr>
          <a:xfrm>
            <a:off x="5023791" y="3074324"/>
            <a:ext cx="539563" cy="539563"/>
            <a:chOff x="3814029" y="3484233"/>
            <a:chExt cx="611505" cy="611505"/>
          </a:xfrm>
        </p:grpSpPr>
        <p:sp>
          <p:nvSpPr>
            <p:cNvPr id="15" name="object 15"/>
            <p:cNvSpPr/>
            <p:nvPr/>
          </p:nvSpPr>
          <p:spPr>
            <a:xfrm>
              <a:off x="3814029" y="3484233"/>
              <a:ext cx="611505" cy="611505"/>
            </a:xfrm>
            <a:custGeom>
              <a:avLst/>
              <a:gdLst/>
              <a:ahLst/>
              <a:cxnLst/>
              <a:rect l="l" t="t" r="r" b="b"/>
              <a:pathLst>
                <a:path w="611504" h="611504">
                  <a:moveTo>
                    <a:pt x="305688" y="611376"/>
                  </a:moveTo>
                  <a:lnTo>
                    <a:pt x="256104" y="607376"/>
                  </a:lnTo>
                  <a:lnTo>
                    <a:pt x="209067" y="595792"/>
                  </a:lnTo>
                  <a:lnTo>
                    <a:pt x="165206" y="577256"/>
                  </a:lnTo>
                  <a:lnTo>
                    <a:pt x="125152" y="552396"/>
                  </a:lnTo>
                  <a:lnTo>
                    <a:pt x="89534" y="521842"/>
                  </a:lnTo>
                  <a:lnTo>
                    <a:pt x="58980" y="486224"/>
                  </a:lnTo>
                  <a:lnTo>
                    <a:pt x="34120" y="446169"/>
                  </a:lnTo>
                  <a:lnTo>
                    <a:pt x="15584" y="402309"/>
                  </a:lnTo>
                  <a:lnTo>
                    <a:pt x="4000" y="355272"/>
                  </a:lnTo>
                  <a:lnTo>
                    <a:pt x="0" y="305688"/>
                  </a:lnTo>
                  <a:lnTo>
                    <a:pt x="4000" y="256104"/>
                  </a:lnTo>
                  <a:lnTo>
                    <a:pt x="15584" y="209067"/>
                  </a:lnTo>
                  <a:lnTo>
                    <a:pt x="34120" y="165206"/>
                  </a:lnTo>
                  <a:lnTo>
                    <a:pt x="58980" y="125152"/>
                  </a:lnTo>
                  <a:lnTo>
                    <a:pt x="89534" y="89534"/>
                  </a:lnTo>
                  <a:lnTo>
                    <a:pt x="125152" y="58980"/>
                  </a:lnTo>
                  <a:lnTo>
                    <a:pt x="165206" y="34120"/>
                  </a:lnTo>
                  <a:lnTo>
                    <a:pt x="209067" y="15584"/>
                  </a:lnTo>
                  <a:lnTo>
                    <a:pt x="256104" y="4000"/>
                  </a:lnTo>
                  <a:lnTo>
                    <a:pt x="305688" y="0"/>
                  </a:lnTo>
                  <a:lnTo>
                    <a:pt x="355272" y="4000"/>
                  </a:lnTo>
                  <a:lnTo>
                    <a:pt x="402309" y="15584"/>
                  </a:lnTo>
                  <a:lnTo>
                    <a:pt x="446169" y="34120"/>
                  </a:lnTo>
                  <a:lnTo>
                    <a:pt x="486224" y="58980"/>
                  </a:lnTo>
                  <a:lnTo>
                    <a:pt x="521842" y="89534"/>
                  </a:lnTo>
                  <a:lnTo>
                    <a:pt x="552396" y="125152"/>
                  </a:lnTo>
                  <a:lnTo>
                    <a:pt x="577256" y="165206"/>
                  </a:lnTo>
                  <a:lnTo>
                    <a:pt x="595792" y="209067"/>
                  </a:lnTo>
                  <a:lnTo>
                    <a:pt x="607376" y="256104"/>
                  </a:lnTo>
                  <a:lnTo>
                    <a:pt x="611376" y="305688"/>
                  </a:lnTo>
                  <a:lnTo>
                    <a:pt x="607376" y="355272"/>
                  </a:lnTo>
                  <a:lnTo>
                    <a:pt x="595792" y="402309"/>
                  </a:lnTo>
                  <a:lnTo>
                    <a:pt x="577256" y="446169"/>
                  </a:lnTo>
                  <a:lnTo>
                    <a:pt x="552396" y="486224"/>
                  </a:lnTo>
                  <a:lnTo>
                    <a:pt x="521842" y="521842"/>
                  </a:lnTo>
                  <a:lnTo>
                    <a:pt x="486224" y="552396"/>
                  </a:lnTo>
                  <a:lnTo>
                    <a:pt x="446169" y="577256"/>
                  </a:lnTo>
                  <a:lnTo>
                    <a:pt x="402309" y="595792"/>
                  </a:lnTo>
                  <a:lnTo>
                    <a:pt x="355272" y="607376"/>
                  </a:lnTo>
                  <a:lnTo>
                    <a:pt x="305688" y="611376"/>
                  </a:lnTo>
                  <a:close/>
                </a:path>
              </a:pathLst>
            </a:custGeom>
            <a:solidFill>
              <a:srgbClr val="FFFFFF"/>
            </a:solidFill>
          </p:spPr>
          <p:txBody>
            <a:bodyPr wrap="square" lIns="0" tIns="0" rIns="0" bIns="0" rtlCol="0"/>
            <a:lstStyle/>
            <a:p>
              <a:endParaRPr sz="1588"/>
            </a:p>
          </p:txBody>
        </p:sp>
        <p:sp>
          <p:nvSpPr>
            <p:cNvPr id="16" name="object 16"/>
            <p:cNvSpPr/>
            <p:nvPr/>
          </p:nvSpPr>
          <p:spPr>
            <a:xfrm>
              <a:off x="3857926" y="3528129"/>
              <a:ext cx="523875" cy="523875"/>
            </a:xfrm>
            <a:custGeom>
              <a:avLst/>
              <a:gdLst/>
              <a:ahLst/>
              <a:cxnLst/>
              <a:rect l="l" t="t" r="r" b="b"/>
              <a:pathLst>
                <a:path w="523875" h="523875">
                  <a:moveTo>
                    <a:pt x="261791" y="523582"/>
                  </a:moveTo>
                  <a:lnTo>
                    <a:pt x="214734" y="519365"/>
                  </a:lnTo>
                  <a:lnTo>
                    <a:pt x="170444" y="507204"/>
                  </a:lnTo>
                  <a:lnTo>
                    <a:pt x="129660" y="487840"/>
                  </a:lnTo>
                  <a:lnTo>
                    <a:pt x="93122" y="462012"/>
                  </a:lnTo>
                  <a:lnTo>
                    <a:pt x="61570" y="430460"/>
                  </a:lnTo>
                  <a:lnTo>
                    <a:pt x="35742" y="393922"/>
                  </a:lnTo>
                  <a:lnTo>
                    <a:pt x="16378" y="353138"/>
                  </a:lnTo>
                  <a:lnTo>
                    <a:pt x="4217" y="308848"/>
                  </a:lnTo>
                  <a:lnTo>
                    <a:pt x="0" y="261791"/>
                  </a:lnTo>
                  <a:lnTo>
                    <a:pt x="4217" y="214733"/>
                  </a:lnTo>
                  <a:lnTo>
                    <a:pt x="16378" y="170443"/>
                  </a:lnTo>
                  <a:lnTo>
                    <a:pt x="35742" y="129660"/>
                  </a:lnTo>
                  <a:lnTo>
                    <a:pt x="61570" y="93122"/>
                  </a:lnTo>
                  <a:lnTo>
                    <a:pt x="93122" y="61570"/>
                  </a:lnTo>
                  <a:lnTo>
                    <a:pt x="129660" y="35742"/>
                  </a:lnTo>
                  <a:lnTo>
                    <a:pt x="170444" y="16378"/>
                  </a:lnTo>
                  <a:lnTo>
                    <a:pt x="214734" y="4217"/>
                  </a:lnTo>
                  <a:lnTo>
                    <a:pt x="261791" y="0"/>
                  </a:lnTo>
                  <a:lnTo>
                    <a:pt x="308848" y="4217"/>
                  </a:lnTo>
                  <a:lnTo>
                    <a:pt x="353139" y="16378"/>
                  </a:lnTo>
                  <a:lnTo>
                    <a:pt x="393922" y="35742"/>
                  </a:lnTo>
                  <a:lnTo>
                    <a:pt x="430460" y="61570"/>
                  </a:lnTo>
                  <a:lnTo>
                    <a:pt x="462012" y="93122"/>
                  </a:lnTo>
                  <a:lnTo>
                    <a:pt x="487840" y="129660"/>
                  </a:lnTo>
                  <a:lnTo>
                    <a:pt x="507204" y="170443"/>
                  </a:lnTo>
                  <a:lnTo>
                    <a:pt x="519365" y="214733"/>
                  </a:lnTo>
                  <a:lnTo>
                    <a:pt x="523582" y="261791"/>
                  </a:lnTo>
                  <a:lnTo>
                    <a:pt x="519365" y="308848"/>
                  </a:lnTo>
                  <a:lnTo>
                    <a:pt x="507204" y="353138"/>
                  </a:lnTo>
                  <a:lnTo>
                    <a:pt x="487840" y="393922"/>
                  </a:lnTo>
                  <a:lnTo>
                    <a:pt x="462012" y="430460"/>
                  </a:lnTo>
                  <a:lnTo>
                    <a:pt x="430460" y="462012"/>
                  </a:lnTo>
                  <a:lnTo>
                    <a:pt x="393922" y="487840"/>
                  </a:lnTo>
                  <a:lnTo>
                    <a:pt x="353139" y="507204"/>
                  </a:lnTo>
                  <a:lnTo>
                    <a:pt x="308848" y="519365"/>
                  </a:lnTo>
                  <a:lnTo>
                    <a:pt x="261791" y="523582"/>
                  </a:lnTo>
                  <a:close/>
                </a:path>
              </a:pathLst>
            </a:custGeom>
            <a:solidFill>
              <a:srgbClr val="29BED0"/>
            </a:solidFill>
          </p:spPr>
          <p:txBody>
            <a:bodyPr wrap="square" lIns="0" tIns="0" rIns="0" bIns="0" rtlCol="0"/>
            <a:lstStyle/>
            <a:p>
              <a:endParaRPr sz="1588"/>
            </a:p>
          </p:txBody>
        </p:sp>
      </p:grpSp>
      <p:grpSp>
        <p:nvGrpSpPr>
          <p:cNvPr id="17" name="object 17"/>
          <p:cNvGrpSpPr/>
          <p:nvPr/>
        </p:nvGrpSpPr>
        <p:grpSpPr>
          <a:xfrm>
            <a:off x="6628758" y="3074324"/>
            <a:ext cx="539563" cy="539563"/>
            <a:chOff x="5632992" y="3484233"/>
            <a:chExt cx="611505" cy="611505"/>
          </a:xfrm>
        </p:grpSpPr>
        <p:sp>
          <p:nvSpPr>
            <p:cNvPr id="18" name="object 18"/>
            <p:cNvSpPr/>
            <p:nvPr/>
          </p:nvSpPr>
          <p:spPr>
            <a:xfrm>
              <a:off x="5632992" y="3484233"/>
              <a:ext cx="611505" cy="611505"/>
            </a:xfrm>
            <a:custGeom>
              <a:avLst/>
              <a:gdLst/>
              <a:ahLst/>
              <a:cxnLst/>
              <a:rect l="l" t="t" r="r" b="b"/>
              <a:pathLst>
                <a:path w="611504" h="611504">
                  <a:moveTo>
                    <a:pt x="305688" y="611376"/>
                  </a:moveTo>
                  <a:lnTo>
                    <a:pt x="256104" y="607376"/>
                  </a:lnTo>
                  <a:lnTo>
                    <a:pt x="209067" y="595792"/>
                  </a:lnTo>
                  <a:lnTo>
                    <a:pt x="165206" y="577256"/>
                  </a:lnTo>
                  <a:lnTo>
                    <a:pt x="125152" y="552396"/>
                  </a:lnTo>
                  <a:lnTo>
                    <a:pt x="89533" y="521842"/>
                  </a:lnTo>
                  <a:lnTo>
                    <a:pt x="58980" y="486224"/>
                  </a:lnTo>
                  <a:lnTo>
                    <a:pt x="34120" y="446169"/>
                  </a:lnTo>
                  <a:lnTo>
                    <a:pt x="15584" y="402309"/>
                  </a:lnTo>
                  <a:lnTo>
                    <a:pt x="4000" y="355272"/>
                  </a:lnTo>
                  <a:lnTo>
                    <a:pt x="0" y="305688"/>
                  </a:lnTo>
                  <a:lnTo>
                    <a:pt x="4000" y="256104"/>
                  </a:lnTo>
                  <a:lnTo>
                    <a:pt x="15584" y="209067"/>
                  </a:lnTo>
                  <a:lnTo>
                    <a:pt x="34120" y="165206"/>
                  </a:lnTo>
                  <a:lnTo>
                    <a:pt x="58980" y="125152"/>
                  </a:lnTo>
                  <a:lnTo>
                    <a:pt x="89533" y="89534"/>
                  </a:lnTo>
                  <a:lnTo>
                    <a:pt x="125152" y="58980"/>
                  </a:lnTo>
                  <a:lnTo>
                    <a:pt x="165206" y="34120"/>
                  </a:lnTo>
                  <a:lnTo>
                    <a:pt x="209067" y="15584"/>
                  </a:lnTo>
                  <a:lnTo>
                    <a:pt x="256104" y="4000"/>
                  </a:lnTo>
                  <a:lnTo>
                    <a:pt x="305688" y="0"/>
                  </a:lnTo>
                  <a:lnTo>
                    <a:pt x="355272" y="4000"/>
                  </a:lnTo>
                  <a:lnTo>
                    <a:pt x="402309" y="15584"/>
                  </a:lnTo>
                  <a:lnTo>
                    <a:pt x="446169" y="34120"/>
                  </a:lnTo>
                  <a:lnTo>
                    <a:pt x="486224" y="58980"/>
                  </a:lnTo>
                  <a:lnTo>
                    <a:pt x="521842" y="89534"/>
                  </a:lnTo>
                  <a:lnTo>
                    <a:pt x="552396" y="125152"/>
                  </a:lnTo>
                  <a:lnTo>
                    <a:pt x="577256" y="165206"/>
                  </a:lnTo>
                  <a:lnTo>
                    <a:pt x="595792" y="209067"/>
                  </a:lnTo>
                  <a:lnTo>
                    <a:pt x="607375" y="256104"/>
                  </a:lnTo>
                  <a:lnTo>
                    <a:pt x="611376" y="305688"/>
                  </a:lnTo>
                  <a:lnTo>
                    <a:pt x="607375" y="355272"/>
                  </a:lnTo>
                  <a:lnTo>
                    <a:pt x="595792" y="402309"/>
                  </a:lnTo>
                  <a:lnTo>
                    <a:pt x="577256" y="446169"/>
                  </a:lnTo>
                  <a:lnTo>
                    <a:pt x="552396" y="486224"/>
                  </a:lnTo>
                  <a:lnTo>
                    <a:pt x="521842" y="521842"/>
                  </a:lnTo>
                  <a:lnTo>
                    <a:pt x="486224" y="552396"/>
                  </a:lnTo>
                  <a:lnTo>
                    <a:pt x="446169" y="577256"/>
                  </a:lnTo>
                  <a:lnTo>
                    <a:pt x="402309" y="595792"/>
                  </a:lnTo>
                  <a:lnTo>
                    <a:pt x="355272" y="607376"/>
                  </a:lnTo>
                  <a:lnTo>
                    <a:pt x="305688" y="611376"/>
                  </a:lnTo>
                  <a:close/>
                </a:path>
              </a:pathLst>
            </a:custGeom>
            <a:solidFill>
              <a:srgbClr val="FFFFFF"/>
            </a:solidFill>
          </p:spPr>
          <p:txBody>
            <a:bodyPr wrap="square" lIns="0" tIns="0" rIns="0" bIns="0" rtlCol="0"/>
            <a:lstStyle/>
            <a:p>
              <a:endParaRPr sz="1588"/>
            </a:p>
          </p:txBody>
        </p:sp>
        <p:sp>
          <p:nvSpPr>
            <p:cNvPr id="19" name="object 19"/>
            <p:cNvSpPr/>
            <p:nvPr/>
          </p:nvSpPr>
          <p:spPr>
            <a:xfrm>
              <a:off x="5676890" y="3528129"/>
              <a:ext cx="523875" cy="523875"/>
            </a:xfrm>
            <a:custGeom>
              <a:avLst/>
              <a:gdLst/>
              <a:ahLst/>
              <a:cxnLst/>
              <a:rect l="l" t="t" r="r" b="b"/>
              <a:pathLst>
                <a:path w="523875" h="523875">
                  <a:moveTo>
                    <a:pt x="261791" y="523582"/>
                  </a:moveTo>
                  <a:lnTo>
                    <a:pt x="214733" y="519365"/>
                  </a:lnTo>
                  <a:lnTo>
                    <a:pt x="170443" y="507204"/>
                  </a:lnTo>
                  <a:lnTo>
                    <a:pt x="129660" y="487840"/>
                  </a:lnTo>
                  <a:lnTo>
                    <a:pt x="93122" y="462012"/>
                  </a:lnTo>
                  <a:lnTo>
                    <a:pt x="61570" y="430460"/>
                  </a:lnTo>
                  <a:lnTo>
                    <a:pt x="35742" y="393922"/>
                  </a:lnTo>
                  <a:lnTo>
                    <a:pt x="16378" y="353138"/>
                  </a:lnTo>
                  <a:lnTo>
                    <a:pt x="4217" y="308848"/>
                  </a:lnTo>
                  <a:lnTo>
                    <a:pt x="0" y="261791"/>
                  </a:lnTo>
                  <a:lnTo>
                    <a:pt x="4217" y="214733"/>
                  </a:lnTo>
                  <a:lnTo>
                    <a:pt x="16378" y="170443"/>
                  </a:lnTo>
                  <a:lnTo>
                    <a:pt x="35742" y="129660"/>
                  </a:lnTo>
                  <a:lnTo>
                    <a:pt x="61570" y="93122"/>
                  </a:lnTo>
                  <a:lnTo>
                    <a:pt x="93122" y="61570"/>
                  </a:lnTo>
                  <a:lnTo>
                    <a:pt x="129660" y="35742"/>
                  </a:lnTo>
                  <a:lnTo>
                    <a:pt x="170443" y="16378"/>
                  </a:lnTo>
                  <a:lnTo>
                    <a:pt x="214733" y="4217"/>
                  </a:lnTo>
                  <a:lnTo>
                    <a:pt x="261791" y="0"/>
                  </a:lnTo>
                  <a:lnTo>
                    <a:pt x="308848" y="4217"/>
                  </a:lnTo>
                  <a:lnTo>
                    <a:pt x="353138" y="16378"/>
                  </a:lnTo>
                  <a:lnTo>
                    <a:pt x="393922" y="35742"/>
                  </a:lnTo>
                  <a:lnTo>
                    <a:pt x="430460" y="61570"/>
                  </a:lnTo>
                  <a:lnTo>
                    <a:pt x="462012" y="93122"/>
                  </a:lnTo>
                  <a:lnTo>
                    <a:pt x="487840" y="129660"/>
                  </a:lnTo>
                  <a:lnTo>
                    <a:pt x="507204" y="170443"/>
                  </a:lnTo>
                  <a:lnTo>
                    <a:pt x="519365" y="214733"/>
                  </a:lnTo>
                  <a:lnTo>
                    <a:pt x="523582" y="261791"/>
                  </a:lnTo>
                  <a:lnTo>
                    <a:pt x="519365" y="308848"/>
                  </a:lnTo>
                  <a:lnTo>
                    <a:pt x="507204" y="353138"/>
                  </a:lnTo>
                  <a:lnTo>
                    <a:pt x="487840" y="393922"/>
                  </a:lnTo>
                  <a:lnTo>
                    <a:pt x="462012" y="430460"/>
                  </a:lnTo>
                  <a:lnTo>
                    <a:pt x="430460" y="462012"/>
                  </a:lnTo>
                  <a:lnTo>
                    <a:pt x="393922" y="487840"/>
                  </a:lnTo>
                  <a:lnTo>
                    <a:pt x="353138" y="507204"/>
                  </a:lnTo>
                  <a:lnTo>
                    <a:pt x="308848" y="519365"/>
                  </a:lnTo>
                  <a:lnTo>
                    <a:pt x="261791" y="523582"/>
                  </a:lnTo>
                  <a:close/>
                </a:path>
              </a:pathLst>
            </a:custGeom>
            <a:solidFill>
              <a:srgbClr val="FF9D3C"/>
            </a:solidFill>
          </p:spPr>
          <p:txBody>
            <a:bodyPr wrap="square" lIns="0" tIns="0" rIns="0" bIns="0" rtlCol="0"/>
            <a:lstStyle/>
            <a:p>
              <a:endParaRPr sz="1588"/>
            </a:p>
          </p:txBody>
        </p:sp>
      </p:grpSp>
      <p:grpSp>
        <p:nvGrpSpPr>
          <p:cNvPr id="20" name="object 20"/>
          <p:cNvGrpSpPr/>
          <p:nvPr/>
        </p:nvGrpSpPr>
        <p:grpSpPr>
          <a:xfrm>
            <a:off x="3237291" y="2211009"/>
            <a:ext cx="639296" cy="33618"/>
            <a:chOff x="1789330" y="2505810"/>
            <a:chExt cx="724535" cy="38100"/>
          </a:xfrm>
        </p:grpSpPr>
        <p:sp>
          <p:nvSpPr>
            <p:cNvPr id="21" name="object 21"/>
            <p:cNvSpPr/>
            <p:nvPr/>
          </p:nvSpPr>
          <p:spPr>
            <a:xfrm>
              <a:off x="1789330" y="2524782"/>
              <a:ext cx="688975" cy="0"/>
            </a:xfrm>
            <a:custGeom>
              <a:avLst/>
              <a:gdLst/>
              <a:ahLst/>
              <a:cxnLst/>
              <a:rect l="l" t="t" r="r" b="b"/>
              <a:pathLst>
                <a:path w="688975">
                  <a:moveTo>
                    <a:pt x="0" y="0"/>
                  </a:moveTo>
                  <a:lnTo>
                    <a:pt x="688373" y="0"/>
                  </a:lnTo>
                </a:path>
              </a:pathLst>
            </a:custGeom>
            <a:ln w="9485">
              <a:solidFill>
                <a:srgbClr val="000000"/>
              </a:solidFill>
              <a:prstDash val="sysDash"/>
            </a:ln>
          </p:spPr>
          <p:txBody>
            <a:bodyPr wrap="square" lIns="0" tIns="0" rIns="0" bIns="0" rtlCol="0"/>
            <a:lstStyle/>
            <a:p>
              <a:endParaRPr sz="1588"/>
            </a:p>
          </p:txBody>
        </p:sp>
        <p:sp>
          <p:nvSpPr>
            <p:cNvPr id="22" name="object 22"/>
            <p:cNvSpPr/>
            <p:nvPr/>
          </p:nvSpPr>
          <p:spPr>
            <a:xfrm>
              <a:off x="2480074" y="2510553"/>
              <a:ext cx="28575" cy="28575"/>
            </a:xfrm>
            <a:custGeom>
              <a:avLst/>
              <a:gdLst/>
              <a:ahLst/>
              <a:cxnLst/>
              <a:rect l="l" t="t" r="r" b="b"/>
              <a:pathLst>
                <a:path w="28575" h="28575">
                  <a:moveTo>
                    <a:pt x="22087" y="28457"/>
                  </a:moveTo>
                  <a:lnTo>
                    <a:pt x="6370" y="28457"/>
                  </a:lnTo>
                  <a:lnTo>
                    <a:pt x="0" y="22087"/>
                  </a:lnTo>
                  <a:lnTo>
                    <a:pt x="0" y="6370"/>
                  </a:lnTo>
                  <a:lnTo>
                    <a:pt x="6370" y="0"/>
                  </a:lnTo>
                  <a:lnTo>
                    <a:pt x="22087" y="0"/>
                  </a:lnTo>
                  <a:lnTo>
                    <a:pt x="28457" y="6370"/>
                  </a:lnTo>
                  <a:lnTo>
                    <a:pt x="28457" y="14228"/>
                  </a:lnTo>
                  <a:lnTo>
                    <a:pt x="28457" y="22087"/>
                  </a:lnTo>
                  <a:lnTo>
                    <a:pt x="22087" y="28457"/>
                  </a:lnTo>
                  <a:close/>
                </a:path>
              </a:pathLst>
            </a:custGeom>
            <a:solidFill>
              <a:srgbClr val="000000"/>
            </a:solidFill>
          </p:spPr>
          <p:txBody>
            <a:bodyPr wrap="square" lIns="0" tIns="0" rIns="0" bIns="0" rtlCol="0"/>
            <a:lstStyle/>
            <a:p>
              <a:endParaRPr sz="1588"/>
            </a:p>
          </p:txBody>
        </p:sp>
        <p:sp>
          <p:nvSpPr>
            <p:cNvPr id="23" name="object 23"/>
            <p:cNvSpPr/>
            <p:nvPr/>
          </p:nvSpPr>
          <p:spPr>
            <a:xfrm>
              <a:off x="2480074" y="2510553"/>
              <a:ext cx="28575" cy="28575"/>
            </a:xfrm>
            <a:custGeom>
              <a:avLst/>
              <a:gdLst/>
              <a:ahLst/>
              <a:cxnLst/>
              <a:rect l="l" t="t" r="r" b="b"/>
              <a:pathLst>
                <a:path w="28575" h="28575">
                  <a:moveTo>
                    <a:pt x="28457" y="14228"/>
                  </a:moveTo>
                  <a:lnTo>
                    <a:pt x="28457" y="22087"/>
                  </a:lnTo>
                  <a:lnTo>
                    <a:pt x="22087" y="28457"/>
                  </a:lnTo>
                  <a:lnTo>
                    <a:pt x="14228" y="28457"/>
                  </a:lnTo>
                  <a:lnTo>
                    <a:pt x="6370" y="28457"/>
                  </a:lnTo>
                  <a:lnTo>
                    <a:pt x="0" y="22087"/>
                  </a:lnTo>
                  <a:lnTo>
                    <a:pt x="0" y="14228"/>
                  </a:lnTo>
                  <a:lnTo>
                    <a:pt x="0" y="6370"/>
                  </a:lnTo>
                  <a:lnTo>
                    <a:pt x="6370" y="0"/>
                  </a:lnTo>
                  <a:lnTo>
                    <a:pt x="14228" y="0"/>
                  </a:lnTo>
                  <a:lnTo>
                    <a:pt x="22087" y="0"/>
                  </a:lnTo>
                  <a:lnTo>
                    <a:pt x="28457" y="6370"/>
                  </a:lnTo>
                  <a:lnTo>
                    <a:pt x="28457" y="14228"/>
                  </a:lnTo>
                </a:path>
              </a:pathLst>
            </a:custGeom>
            <a:ln w="9485">
              <a:solidFill>
                <a:srgbClr val="000000"/>
              </a:solidFill>
            </a:ln>
          </p:spPr>
          <p:txBody>
            <a:bodyPr wrap="square" lIns="0" tIns="0" rIns="0" bIns="0" rtlCol="0"/>
            <a:lstStyle/>
            <a:p>
              <a:endParaRPr sz="1588"/>
            </a:p>
          </p:txBody>
        </p:sp>
      </p:grpSp>
      <p:grpSp>
        <p:nvGrpSpPr>
          <p:cNvPr id="24" name="object 24"/>
          <p:cNvGrpSpPr/>
          <p:nvPr/>
        </p:nvGrpSpPr>
        <p:grpSpPr>
          <a:xfrm>
            <a:off x="8311242" y="2211009"/>
            <a:ext cx="639296" cy="33618"/>
            <a:chOff x="7539807" y="2505810"/>
            <a:chExt cx="724535" cy="38100"/>
          </a:xfrm>
        </p:grpSpPr>
        <p:sp>
          <p:nvSpPr>
            <p:cNvPr id="25" name="object 25"/>
            <p:cNvSpPr/>
            <p:nvPr/>
          </p:nvSpPr>
          <p:spPr>
            <a:xfrm>
              <a:off x="7575379" y="2524782"/>
              <a:ext cx="688975" cy="0"/>
            </a:xfrm>
            <a:custGeom>
              <a:avLst/>
              <a:gdLst/>
              <a:ahLst/>
              <a:cxnLst/>
              <a:rect l="l" t="t" r="r" b="b"/>
              <a:pathLst>
                <a:path w="688975">
                  <a:moveTo>
                    <a:pt x="0" y="0"/>
                  </a:moveTo>
                  <a:lnTo>
                    <a:pt x="688373" y="0"/>
                  </a:lnTo>
                </a:path>
              </a:pathLst>
            </a:custGeom>
            <a:ln w="9485">
              <a:solidFill>
                <a:srgbClr val="000000"/>
              </a:solidFill>
              <a:prstDash val="sysDash"/>
            </a:ln>
          </p:spPr>
          <p:txBody>
            <a:bodyPr wrap="square" lIns="0" tIns="0" rIns="0" bIns="0" rtlCol="0"/>
            <a:lstStyle/>
            <a:p>
              <a:endParaRPr sz="1588"/>
            </a:p>
          </p:txBody>
        </p:sp>
        <p:sp>
          <p:nvSpPr>
            <p:cNvPr id="26" name="object 26"/>
            <p:cNvSpPr/>
            <p:nvPr/>
          </p:nvSpPr>
          <p:spPr>
            <a:xfrm>
              <a:off x="7544550" y="2510553"/>
              <a:ext cx="28575" cy="28575"/>
            </a:xfrm>
            <a:custGeom>
              <a:avLst/>
              <a:gdLst/>
              <a:ahLst/>
              <a:cxnLst/>
              <a:rect l="l" t="t" r="r" b="b"/>
              <a:pathLst>
                <a:path w="28575" h="28575">
                  <a:moveTo>
                    <a:pt x="22087" y="28457"/>
                  </a:moveTo>
                  <a:lnTo>
                    <a:pt x="6370" y="28457"/>
                  </a:lnTo>
                  <a:lnTo>
                    <a:pt x="0" y="22087"/>
                  </a:lnTo>
                  <a:lnTo>
                    <a:pt x="0" y="14228"/>
                  </a:lnTo>
                  <a:lnTo>
                    <a:pt x="0" y="6370"/>
                  </a:lnTo>
                  <a:lnTo>
                    <a:pt x="6370" y="0"/>
                  </a:lnTo>
                  <a:lnTo>
                    <a:pt x="22087" y="0"/>
                  </a:lnTo>
                  <a:lnTo>
                    <a:pt x="28457" y="6370"/>
                  </a:lnTo>
                  <a:lnTo>
                    <a:pt x="28457" y="22087"/>
                  </a:lnTo>
                  <a:lnTo>
                    <a:pt x="22087" y="28457"/>
                  </a:lnTo>
                  <a:close/>
                </a:path>
              </a:pathLst>
            </a:custGeom>
            <a:solidFill>
              <a:srgbClr val="000000"/>
            </a:solidFill>
          </p:spPr>
          <p:txBody>
            <a:bodyPr wrap="square" lIns="0" tIns="0" rIns="0" bIns="0" rtlCol="0"/>
            <a:lstStyle/>
            <a:p>
              <a:endParaRPr sz="1588"/>
            </a:p>
          </p:txBody>
        </p:sp>
        <p:sp>
          <p:nvSpPr>
            <p:cNvPr id="27" name="object 27"/>
            <p:cNvSpPr/>
            <p:nvPr/>
          </p:nvSpPr>
          <p:spPr>
            <a:xfrm>
              <a:off x="7544550" y="2510553"/>
              <a:ext cx="28575" cy="28575"/>
            </a:xfrm>
            <a:custGeom>
              <a:avLst/>
              <a:gdLst/>
              <a:ahLst/>
              <a:cxnLst/>
              <a:rect l="l" t="t" r="r" b="b"/>
              <a:pathLst>
                <a:path w="28575" h="28575">
                  <a:moveTo>
                    <a:pt x="0" y="14228"/>
                  </a:moveTo>
                  <a:lnTo>
                    <a:pt x="0" y="6370"/>
                  </a:lnTo>
                  <a:lnTo>
                    <a:pt x="6370" y="0"/>
                  </a:lnTo>
                  <a:lnTo>
                    <a:pt x="14228" y="0"/>
                  </a:lnTo>
                  <a:lnTo>
                    <a:pt x="22087" y="0"/>
                  </a:lnTo>
                  <a:lnTo>
                    <a:pt x="28457" y="6370"/>
                  </a:lnTo>
                  <a:lnTo>
                    <a:pt x="28457" y="14228"/>
                  </a:lnTo>
                  <a:lnTo>
                    <a:pt x="28457" y="22087"/>
                  </a:lnTo>
                  <a:lnTo>
                    <a:pt x="22087" y="28457"/>
                  </a:lnTo>
                  <a:lnTo>
                    <a:pt x="14228" y="28457"/>
                  </a:lnTo>
                  <a:lnTo>
                    <a:pt x="6370" y="28457"/>
                  </a:lnTo>
                  <a:lnTo>
                    <a:pt x="0" y="22087"/>
                  </a:lnTo>
                  <a:lnTo>
                    <a:pt x="0" y="14228"/>
                  </a:lnTo>
                </a:path>
              </a:pathLst>
            </a:custGeom>
            <a:ln w="9485">
              <a:solidFill>
                <a:srgbClr val="000000"/>
              </a:solidFill>
            </a:ln>
          </p:spPr>
          <p:txBody>
            <a:bodyPr wrap="square" lIns="0" tIns="0" rIns="0" bIns="0" rtlCol="0"/>
            <a:lstStyle/>
            <a:p>
              <a:endParaRPr sz="1588"/>
            </a:p>
          </p:txBody>
        </p:sp>
      </p:grpSp>
      <p:grpSp>
        <p:nvGrpSpPr>
          <p:cNvPr id="28" name="object 28"/>
          <p:cNvGrpSpPr/>
          <p:nvPr/>
        </p:nvGrpSpPr>
        <p:grpSpPr>
          <a:xfrm>
            <a:off x="3220472" y="2223442"/>
            <a:ext cx="33618" cy="1874184"/>
            <a:chOff x="1770269" y="2519901"/>
            <a:chExt cx="38100" cy="2124075"/>
          </a:xfrm>
        </p:grpSpPr>
        <p:sp>
          <p:nvSpPr>
            <p:cNvPr id="29" name="object 29"/>
            <p:cNvSpPr/>
            <p:nvPr/>
          </p:nvSpPr>
          <p:spPr>
            <a:xfrm>
              <a:off x="1789319" y="2519901"/>
              <a:ext cx="0" cy="2085975"/>
            </a:xfrm>
            <a:custGeom>
              <a:avLst/>
              <a:gdLst/>
              <a:ahLst/>
              <a:cxnLst/>
              <a:rect l="l" t="t" r="r" b="b"/>
              <a:pathLst>
                <a:path h="2085975">
                  <a:moveTo>
                    <a:pt x="0" y="0"/>
                  </a:moveTo>
                  <a:lnTo>
                    <a:pt x="0" y="2085974"/>
                  </a:lnTo>
                </a:path>
              </a:pathLst>
            </a:custGeom>
            <a:ln w="9524">
              <a:solidFill>
                <a:srgbClr val="000000"/>
              </a:solidFill>
              <a:prstDash val="sysDash"/>
            </a:ln>
          </p:spPr>
          <p:txBody>
            <a:bodyPr wrap="square" lIns="0" tIns="0" rIns="0" bIns="0" rtlCol="0"/>
            <a:lstStyle/>
            <a:p>
              <a:endParaRPr sz="1588"/>
            </a:p>
          </p:txBody>
        </p:sp>
        <p:sp>
          <p:nvSpPr>
            <p:cNvPr id="30" name="object 30"/>
            <p:cNvSpPr/>
            <p:nvPr/>
          </p:nvSpPr>
          <p:spPr>
            <a:xfrm>
              <a:off x="1775031" y="4610511"/>
              <a:ext cx="28575" cy="28575"/>
            </a:xfrm>
            <a:custGeom>
              <a:avLst/>
              <a:gdLst/>
              <a:ahLst/>
              <a:cxnLst/>
              <a:rect l="l" t="t" r="r" b="b"/>
              <a:pathLst>
                <a:path w="28575" h="28575">
                  <a:moveTo>
                    <a:pt x="0" y="22178"/>
                  </a:moveTo>
                  <a:lnTo>
                    <a:pt x="0" y="6396"/>
                  </a:lnTo>
                  <a:lnTo>
                    <a:pt x="6396" y="0"/>
                  </a:lnTo>
                  <a:lnTo>
                    <a:pt x="22178" y="0"/>
                  </a:lnTo>
                  <a:lnTo>
                    <a:pt x="28574" y="6396"/>
                  </a:lnTo>
                  <a:lnTo>
                    <a:pt x="28574" y="22178"/>
                  </a:lnTo>
                  <a:lnTo>
                    <a:pt x="22178" y="28574"/>
                  </a:lnTo>
                  <a:lnTo>
                    <a:pt x="14287" y="28574"/>
                  </a:lnTo>
                  <a:lnTo>
                    <a:pt x="6396" y="28574"/>
                  </a:lnTo>
                  <a:lnTo>
                    <a:pt x="0" y="22178"/>
                  </a:lnTo>
                  <a:close/>
                </a:path>
              </a:pathLst>
            </a:custGeom>
            <a:solidFill>
              <a:srgbClr val="000000"/>
            </a:solidFill>
          </p:spPr>
          <p:txBody>
            <a:bodyPr wrap="square" lIns="0" tIns="0" rIns="0" bIns="0" rtlCol="0"/>
            <a:lstStyle/>
            <a:p>
              <a:endParaRPr sz="1588"/>
            </a:p>
          </p:txBody>
        </p:sp>
        <p:sp>
          <p:nvSpPr>
            <p:cNvPr id="31" name="object 31"/>
            <p:cNvSpPr/>
            <p:nvPr/>
          </p:nvSpPr>
          <p:spPr>
            <a:xfrm>
              <a:off x="1775031" y="4610511"/>
              <a:ext cx="28575" cy="28575"/>
            </a:xfrm>
            <a:custGeom>
              <a:avLst/>
              <a:gdLst/>
              <a:ahLst/>
              <a:cxnLst/>
              <a:rect l="l" t="t" r="r" b="b"/>
              <a:pathLst>
                <a:path w="28575" h="28575">
                  <a:moveTo>
                    <a:pt x="14287" y="28574"/>
                  </a:moveTo>
                  <a:lnTo>
                    <a:pt x="6396" y="28574"/>
                  </a:lnTo>
                  <a:lnTo>
                    <a:pt x="0" y="22178"/>
                  </a:lnTo>
                  <a:lnTo>
                    <a:pt x="0" y="14287"/>
                  </a:lnTo>
                  <a:lnTo>
                    <a:pt x="0" y="6396"/>
                  </a:lnTo>
                  <a:lnTo>
                    <a:pt x="6396" y="0"/>
                  </a:lnTo>
                  <a:lnTo>
                    <a:pt x="14287" y="0"/>
                  </a:lnTo>
                  <a:lnTo>
                    <a:pt x="22178" y="0"/>
                  </a:lnTo>
                  <a:lnTo>
                    <a:pt x="28574" y="6396"/>
                  </a:lnTo>
                  <a:lnTo>
                    <a:pt x="28574" y="14287"/>
                  </a:lnTo>
                  <a:lnTo>
                    <a:pt x="28574" y="22178"/>
                  </a:lnTo>
                  <a:lnTo>
                    <a:pt x="22178" y="28574"/>
                  </a:lnTo>
                  <a:lnTo>
                    <a:pt x="14287" y="28574"/>
                  </a:lnTo>
                </a:path>
              </a:pathLst>
            </a:custGeom>
            <a:ln w="9524">
              <a:solidFill>
                <a:srgbClr val="000000"/>
              </a:solidFill>
            </a:ln>
          </p:spPr>
          <p:txBody>
            <a:bodyPr wrap="square" lIns="0" tIns="0" rIns="0" bIns="0" rtlCol="0"/>
            <a:lstStyle/>
            <a:p>
              <a:endParaRPr sz="1588"/>
            </a:p>
          </p:txBody>
        </p:sp>
      </p:grpSp>
      <p:grpSp>
        <p:nvGrpSpPr>
          <p:cNvPr id="32" name="object 32"/>
          <p:cNvGrpSpPr/>
          <p:nvPr/>
        </p:nvGrpSpPr>
        <p:grpSpPr>
          <a:xfrm>
            <a:off x="5131622" y="3613814"/>
            <a:ext cx="33618" cy="484094"/>
            <a:chOff x="3936239" y="4095656"/>
            <a:chExt cx="38100" cy="548640"/>
          </a:xfrm>
        </p:grpSpPr>
        <p:sp>
          <p:nvSpPr>
            <p:cNvPr id="33" name="object 33"/>
            <p:cNvSpPr/>
            <p:nvPr/>
          </p:nvSpPr>
          <p:spPr>
            <a:xfrm>
              <a:off x="3955289" y="4095656"/>
              <a:ext cx="0" cy="513080"/>
            </a:xfrm>
            <a:custGeom>
              <a:avLst/>
              <a:gdLst/>
              <a:ahLst/>
              <a:cxnLst/>
              <a:rect l="l" t="t" r="r" b="b"/>
              <a:pathLst>
                <a:path h="513079">
                  <a:moveTo>
                    <a:pt x="0" y="0"/>
                  </a:moveTo>
                  <a:lnTo>
                    <a:pt x="0" y="512509"/>
                  </a:lnTo>
                </a:path>
              </a:pathLst>
            </a:custGeom>
            <a:ln w="9524">
              <a:solidFill>
                <a:srgbClr val="000000"/>
              </a:solidFill>
              <a:prstDash val="sysDash"/>
            </a:ln>
          </p:spPr>
          <p:txBody>
            <a:bodyPr wrap="square" lIns="0" tIns="0" rIns="0" bIns="0" rtlCol="0"/>
            <a:lstStyle/>
            <a:p>
              <a:endParaRPr sz="1588"/>
            </a:p>
          </p:txBody>
        </p:sp>
        <p:sp>
          <p:nvSpPr>
            <p:cNvPr id="34" name="object 34"/>
            <p:cNvSpPr/>
            <p:nvPr/>
          </p:nvSpPr>
          <p:spPr>
            <a:xfrm>
              <a:off x="3941001" y="4610547"/>
              <a:ext cx="28575" cy="28575"/>
            </a:xfrm>
            <a:custGeom>
              <a:avLst/>
              <a:gdLst/>
              <a:ahLst/>
              <a:cxnLst/>
              <a:rect l="l" t="t" r="r" b="b"/>
              <a:pathLst>
                <a:path w="28575" h="28575">
                  <a:moveTo>
                    <a:pt x="0" y="22178"/>
                  </a:moveTo>
                  <a:lnTo>
                    <a:pt x="0" y="6396"/>
                  </a:lnTo>
                  <a:lnTo>
                    <a:pt x="6396" y="0"/>
                  </a:lnTo>
                  <a:lnTo>
                    <a:pt x="22178" y="0"/>
                  </a:lnTo>
                  <a:lnTo>
                    <a:pt x="28574" y="6396"/>
                  </a:lnTo>
                  <a:lnTo>
                    <a:pt x="28574" y="22178"/>
                  </a:lnTo>
                  <a:lnTo>
                    <a:pt x="22178" y="28574"/>
                  </a:lnTo>
                  <a:lnTo>
                    <a:pt x="14287" y="28574"/>
                  </a:lnTo>
                  <a:lnTo>
                    <a:pt x="6396" y="28574"/>
                  </a:lnTo>
                  <a:lnTo>
                    <a:pt x="0" y="22178"/>
                  </a:lnTo>
                  <a:close/>
                </a:path>
              </a:pathLst>
            </a:custGeom>
            <a:solidFill>
              <a:srgbClr val="000000"/>
            </a:solidFill>
          </p:spPr>
          <p:txBody>
            <a:bodyPr wrap="square" lIns="0" tIns="0" rIns="0" bIns="0" rtlCol="0"/>
            <a:lstStyle/>
            <a:p>
              <a:endParaRPr sz="1588"/>
            </a:p>
          </p:txBody>
        </p:sp>
        <p:sp>
          <p:nvSpPr>
            <p:cNvPr id="35" name="object 35"/>
            <p:cNvSpPr/>
            <p:nvPr/>
          </p:nvSpPr>
          <p:spPr>
            <a:xfrm>
              <a:off x="3941001" y="4610547"/>
              <a:ext cx="28575" cy="28575"/>
            </a:xfrm>
            <a:custGeom>
              <a:avLst/>
              <a:gdLst/>
              <a:ahLst/>
              <a:cxnLst/>
              <a:rect l="l" t="t" r="r" b="b"/>
              <a:pathLst>
                <a:path w="28575" h="28575">
                  <a:moveTo>
                    <a:pt x="14287" y="28574"/>
                  </a:moveTo>
                  <a:lnTo>
                    <a:pt x="6396" y="28574"/>
                  </a:lnTo>
                  <a:lnTo>
                    <a:pt x="0" y="22178"/>
                  </a:lnTo>
                  <a:lnTo>
                    <a:pt x="0" y="14287"/>
                  </a:lnTo>
                  <a:lnTo>
                    <a:pt x="0" y="6396"/>
                  </a:lnTo>
                  <a:lnTo>
                    <a:pt x="6396" y="0"/>
                  </a:lnTo>
                  <a:lnTo>
                    <a:pt x="14287" y="0"/>
                  </a:lnTo>
                  <a:lnTo>
                    <a:pt x="22178" y="0"/>
                  </a:lnTo>
                  <a:lnTo>
                    <a:pt x="28574" y="6396"/>
                  </a:lnTo>
                  <a:lnTo>
                    <a:pt x="28574" y="14287"/>
                  </a:lnTo>
                  <a:lnTo>
                    <a:pt x="28574" y="22178"/>
                  </a:lnTo>
                  <a:lnTo>
                    <a:pt x="22178" y="28574"/>
                  </a:lnTo>
                  <a:lnTo>
                    <a:pt x="14287" y="28574"/>
                  </a:lnTo>
                </a:path>
              </a:pathLst>
            </a:custGeom>
            <a:ln w="9524">
              <a:solidFill>
                <a:srgbClr val="000000"/>
              </a:solidFill>
            </a:ln>
          </p:spPr>
          <p:txBody>
            <a:bodyPr wrap="square" lIns="0" tIns="0" rIns="0" bIns="0" rtlCol="0"/>
            <a:lstStyle/>
            <a:p>
              <a:endParaRPr sz="1588"/>
            </a:p>
          </p:txBody>
        </p:sp>
      </p:grpSp>
      <p:grpSp>
        <p:nvGrpSpPr>
          <p:cNvPr id="36" name="object 36"/>
          <p:cNvGrpSpPr/>
          <p:nvPr/>
        </p:nvGrpSpPr>
        <p:grpSpPr>
          <a:xfrm>
            <a:off x="5142521" y="3596964"/>
            <a:ext cx="151279" cy="33618"/>
            <a:chOff x="3948590" y="4076559"/>
            <a:chExt cx="171450" cy="38100"/>
          </a:xfrm>
        </p:grpSpPr>
        <p:sp>
          <p:nvSpPr>
            <p:cNvPr id="37" name="object 37"/>
            <p:cNvSpPr/>
            <p:nvPr/>
          </p:nvSpPr>
          <p:spPr>
            <a:xfrm>
              <a:off x="3948582" y="4081322"/>
              <a:ext cx="166370" cy="28575"/>
            </a:xfrm>
            <a:custGeom>
              <a:avLst/>
              <a:gdLst/>
              <a:ahLst/>
              <a:cxnLst/>
              <a:rect l="l" t="t" r="r" b="b"/>
              <a:pathLst>
                <a:path w="166370" h="28575">
                  <a:moveTo>
                    <a:pt x="21043" y="9525"/>
                  </a:moveTo>
                  <a:lnTo>
                    <a:pt x="0" y="9525"/>
                  </a:lnTo>
                  <a:lnTo>
                    <a:pt x="0" y="19050"/>
                  </a:lnTo>
                  <a:lnTo>
                    <a:pt x="21043" y="19050"/>
                  </a:lnTo>
                  <a:lnTo>
                    <a:pt x="21043" y="9525"/>
                  </a:lnTo>
                  <a:close/>
                </a:path>
                <a:path w="166370" h="28575">
                  <a:moveTo>
                    <a:pt x="59143" y="9525"/>
                  </a:moveTo>
                  <a:lnTo>
                    <a:pt x="30568" y="9525"/>
                  </a:lnTo>
                  <a:lnTo>
                    <a:pt x="30568" y="19050"/>
                  </a:lnTo>
                  <a:lnTo>
                    <a:pt x="59143" y="19050"/>
                  </a:lnTo>
                  <a:lnTo>
                    <a:pt x="59143" y="9525"/>
                  </a:lnTo>
                  <a:close/>
                </a:path>
                <a:path w="166370" h="28575">
                  <a:moveTo>
                    <a:pt x="97243" y="9525"/>
                  </a:moveTo>
                  <a:lnTo>
                    <a:pt x="68668" y="9525"/>
                  </a:lnTo>
                  <a:lnTo>
                    <a:pt x="68668" y="19050"/>
                  </a:lnTo>
                  <a:lnTo>
                    <a:pt x="97243" y="19050"/>
                  </a:lnTo>
                  <a:lnTo>
                    <a:pt x="97243" y="9525"/>
                  </a:lnTo>
                  <a:close/>
                </a:path>
                <a:path w="166370" h="28575">
                  <a:moveTo>
                    <a:pt x="135343" y="9525"/>
                  </a:moveTo>
                  <a:lnTo>
                    <a:pt x="106768" y="9525"/>
                  </a:lnTo>
                  <a:lnTo>
                    <a:pt x="106768" y="19050"/>
                  </a:lnTo>
                  <a:lnTo>
                    <a:pt x="135343" y="19050"/>
                  </a:lnTo>
                  <a:lnTo>
                    <a:pt x="135343" y="9525"/>
                  </a:lnTo>
                  <a:close/>
                </a:path>
                <a:path w="166370" h="28575">
                  <a:moveTo>
                    <a:pt x="166306" y="6400"/>
                  </a:moveTo>
                  <a:lnTo>
                    <a:pt x="159905" y="0"/>
                  </a:lnTo>
                  <a:lnTo>
                    <a:pt x="144132" y="0"/>
                  </a:lnTo>
                  <a:lnTo>
                    <a:pt x="137731" y="6400"/>
                  </a:lnTo>
                  <a:lnTo>
                    <a:pt x="137731" y="22186"/>
                  </a:lnTo>
                  <a:lnTo>
                    <a:pt x="144132" y="28575"/>
                  </a:lnTo>
                  <a:lnTo>
                    <a:pt x="159905" y="28575"/>
                  </a:lnTo>
                  <a:lnTo>
                    <a:pt x="166306" y="22186"/>
                  </a:lnTo>
                  <a:lnTo>
                    <a:pt x="166306" y="14287"/>
                  </a:lnTo>
                  <a:lnTo>
                    <a:pt x="166306" y="6400"/>
                  </a:lnTo>
                  <a:close/>
                </a:path>
              </a:pathLst>
            </a:custGeom>
            <a:solidFill>
              <a:srgbClr val="000000"/>
            </a:solidFill>
          </p:spPr>
          <p:txBody>
            <a:bodyPr wrap="square" lIns="0" tIns="0" rIns="0" bIns="0" rtlCol="0"/>
            <a:lstStyle/>
            <a:p>
              <a:endParaRPr sz="1588"/>
            </a:p>
          </p:txBody>
        </p:sp>
        <p:sp>
          <p:nvSpPr>
            <p:cNvPr id="38" name="object 38"/>
            <p:cNvSpPr/>
            <p:nvPr/>
          </p:nvSpPr>
          <p:spPr>
            <a:xfrm>
              <a:off x="4086318" y="4081322"/>
              <a:ext cx="28575" cy="28575"/>
            </a:xfrm>
            <a:custGeom>
              <a:avLst/>
              <a:gdLst/>
              <a:ahLst/>
              <a:cxnLst/>
              <a:rect l="l" t="t" r="r" b="b"/>
              <a:pathLst>
                <a:path w="28575" h="28575">
                  <a:moveTo>
                    <a:pt x="28574" y="14287"/>
                  </a:moveTo>
                  <a:lnTo>
                    <a:pt x="28574" y="22178"/>
                  </a:lnTo>
                  <a:lnTo>
                    <a:pt x="22178" y="28574"/>
                  </a:lnTo>
                  <a:lnTo>
                    <a:pt x="14287" y="28574"/>
                  </a:lnTo>
                  <a:lnTo>
                    <a:pt x="6396" y="28574"/>
                  </a:lnTo>
                  <a:lnTo>
                    <a:pt x="0" y="22178"/>
                  </a:lnTo>
                  <a:lnTo>
                    <a:pt x="0" y="14287"/>
                  </a:lnTo>
                  <a:lnTo>
                    <a:pt x="0" y="6396"/>
                  </a:lnTo>
                  <a:lnTo>
                    <a:pt x="6396" y="0"/>
                  </a:lnTo>
                  <a:lnTo>
                    <a:pt x="14287" y="0"/>
                  </a:lnTo>
                  <a:lnTo>
                    <a:pt x="22178" y="0"/>
                  </a:lnTo>
                  <a:lnTo>
                    <a:pt x="28574" y="6396"/>
                  </a:lnTo>
                  <a:lnTo>
                    <a:pt x="28574" y="14287"/>
                  </a:lnTo>
                </a:path>
              </a:pathLst>
            </a:custGeom>
            <a:ln w="9524">
              <a:solidFill>
                <a:srgbClr val="000000"/>
              </a:solidFill>
            </a:ln>
          </p:spPr>
          <p:txBody>
            <a:bodyPr wrap="square" lIns="0" tIns="0" rIns="0" bIns="0" rtlCol="0"/>
            <a:lstStyle/>
            <a:p>
              <a:endParaRPr sz="1588"/>
            </a:p>
          </p:txBody>
        </p:sp>
      </p:grpSp>
      <p:grpSp>
        <p:nvGrpSpPr>
          <p:cNvPr id="39" name="object 39"/>
          <p:cNvGrpSpPr/>
          <p:nvPr/>
        </p:nvGrpSpPr>
        <p:grpSpPr>
          <a:xfrm>
            <a:off x="6898976" y="3597036"/>
            <a:ext cx="168088" cy="500903"/>
            <a:chOff x="5939239" y="4076641"/>
            <a:chExt cx="190500" cy="567690"/>
          </a:xfrm>
        </p:grpSpPr>
        <p:sp>
          <p:nvSpPr>
            <p:cNvPr id="40" name="object 40"/>
            <p:cNvSpPr/>
            <p:nvPr/>
          </p:nvSpPr>
          <p:spPr>
            <a:xfrm>
              <a:off x="5943981" y="4081398"/>
              <a:ext cx="167005" cy="28575"/>
            </a:xfrm>
            <a:custGeom>
              <a:avLst/>
              <a:gdLst/>
              <a:ahLst/>
              <a:cxnLst/>
              <a:rect l="l" t="t" r="r" b="b"/>
              <a:pathLst>
                <a:path w="167004" h="28575">
                  <a:moveTo>
                    <a:pt x="28473" y="6375"/>
                  </a:moveTo>
                  <a:lnTo>
                    <a:pt x="22098" y="0"/>
                  </a:lnTo>
                  <a:lnTo>
                    <a:pt x="6375" y="0"/>
                  </a:lnTo>
                  <a:lnTo>
                    <a:pt x="0" y="6375"/>
                  </a:lnTo>
                  <a:lnTo>
                    <a:pt x="0" y="14236"/>
                  </a:lnTo>
                  <a:lnTo>
                    <a:pt x="0" y="22098"/>
                  </a:lnTo>
                  <a:lnTo>
                    <a:pt x="6375" y="28473"/>
                  </a:lnTo>
                  <a:lnTo>
                    <a:pt x="22098" y="28473"/>
                  </a:lnTo>
                  <a:lnTo>
                    <a:pt x="28473" y="22098"/>
                  </a:lnTo>
                  <a:lnTo>
                    <a:pt x="28473" y="6375"/>
                  </a:lnTo>
                  <a:close/>
                </a:path>
                <a:path w="167004" h="28575">
                  <a:moveTo>
                    <a:pt x="52832" y="9486"/>
                  </a:moveTo>
                  <a:lnTo>
                    <a:pt x="30848" y="9486"/>
                  </a:lnTo>
                  <a:lnTo>
                    <a:pt x="30848" y="18973"/>
                  </a:lnTo>
                  <a:lnTo>
                    <a:pt x="52832" y="18973"/>
                  </a:lnTo>
                  <a:lnTo>
                    <a:pt x="52832" y="9486"/>
                  </a:lnTo>
                  <a:close/>
                </a:path>
                <a:path w="167004" h="28575">
                  <a:moveTo>
                    <a:pt x="90805" y="9486"/>
                  </a:moveTo>
                  <a:lnTo>
                    <a:pt x="62331" y="9486"/>
                  </a:lnTo>
                  <a:lnTo>
                    <a:pt x="62331" y="18973"/>
                  </a:lnTo>
                  <a:lnTo>
                    <a:pt x="90805" y="18973"/>
                  </a:lnTo>
                  <a:lnTo>
                    <a:pt x="90805" y="9486"/>
                  </a:lnTo>
                  <a:close/>
                </a:path>
                <a:path w="167004" h="28575">
                  <a:moveTo>
                    <a:pt x="128778" y="9486"/>
                  </a:moveTo>
                  <a:lnTo>
                    <a:pt x="100291" y="9486"/>
                  </a:lnTo>
                  <a:lnTo>
                    <a:pt x="100291" y="18973"/>
                  </a:lnTo>
                  <a:lnTo>
                    <a:pt x="128778" y="18973"/>
                  </a:lnTo>
                  <a:lnTo>
                    <a:pt x="128778" y="9486"/>
                  </a:lnTo>
                  <a:close/>
                </a:path>
                <a:path w="167004" h="28575">
                  <a:moveTo>
                    <a:pt x="166738" y="9486"/>
                  </a:moveTo>
                  <a:lnTo>
                    <a:pt x="138264" y="9486"/>
                  </a:lnTo>
                  <a:lnTo>
                    <a:pt x="138264" y="18973"/>
                  </a:lnTo>
                  <a:lnTo>
                    <a:pt x="166738" y="18973"/>
                  </a:lnTo>
                  <a:lnTo>
                    <a:pt x="166738" y="9486"/>
                  </a:lnTo>
                  <a:close/>
                </a:path>
              </a:pathLst>
            </a:custGeom>
            <a:solidFill>
              <a:srgbClr val="000000"/>
            </a:solidFill>
          </p:spPr>
          <p:txBody>
            <a:bodyPr wrap="square" lIns="0" tIns="0" rIns="0" bIns="0" rtlCol="0"/>
            <a:lstStyle/>
            <a:p>
              <a:endParaRPr sz="1588"/>
            </a:p>
          </p:txBody>
        </p:sp>
        <p:sp>
          <p:nvSpPr>
            <p:cNvPr id="41" name="object 41"/>
            <p:cNvSpPr/>
            <p:nvPr/>
          </p:nvSpPr>
          <p:spPr>
            <a:xfrm>
              <a:off x="5943985" y="4081387"/>
              <a:ext cx="28575" cy="28575"/>
            </a:xfrm>
            <a:custGeom>
              <a:avLst/>
              <a:gdLst/>
              <a:ahLst/>
              <a:cxnLst/>
              <a:rect l="l" t="t" r="r" b="b"/>
              <a:pathLst>
                <a:path w="28575" h="28575">
                  <a:moveTo>
                    <a:pt x="0" y="14238"/>
                  </a:moveTo>
                  <a:lnTo>
                    <a:pt x="0" y="6374"/>
                  </a:lnTo>
                  <a:lnTo>
                    <a:pt x="6374" y="0"/>
                  </a:lnTo>
                  <a:lnTo>
                    <a:pt x="14238" y="0"/>
                  </a:lnTo>
                  <a:lnTo>
                    <a:pt x="22101" y="0"/>
                  </a:lnTo>
                  <a:lnTo>
                    <a:pt x="28476" y="6374"/>
                  </a:lnTo>
                  <a:lnTo>
                    <a:pt x="28476" y="14238"/>
                  </a:lnTo>
                  <a:lnTo>
                    <a:pt x="28476" y="22101"/>
                  </a:lnTo>
                  <a:lnTo>
                    <a:pt x="22101" y="28476"/>
                  </a:lnTo>
                  <a:lnTo>
                    <a:pt x="14238" y="28476"/>
                  </a:lnTo>
                  <a:lnTo>
                    <a:pt x="6374" y="28476"/>
                  </a:lnTo>
                  <a:lnTo>
                    <a:pt x="0" y="22101"/>
                  </a:lnTo>
                  <a:lnTo>
                    <a:pt x="0" y="14238"/>
                  </a:lnTo>
                </a:path>
              </a:pathLst>
            </a:custGeom>
            <a:ln w="9492">
              <a:solidFill>
                <a:srgbClr val="000000"/>
              </a:solidFill>
            </a:ln>
          </p:spPr>
          <p:txBody>
            <a:bodyPr wrap="square" lIns="0" tIns="0" rIns="0" bIns="0" rtlCol="0"/>
            <a:lstStyle/>
            <a:p>
              <a:endParaRPr sz="1588"/>
            </a:p>
          </p:txBody>
        </p:sp>
        <p:sp>
          <p:nvSpPr>
            <p:cNvPr id="42" name="object 42"/>
            <p:cNvSpPr/>
            <p:nvPr/>
          </p:nvSpPr>
          <p:spPr>
            <a:xfrm>
              <a:off x="6096114" y="4095622"/>
              <a:ext cx="29209" cy="544195"/>
            </a:xfrm>
            <a:custGeom>
              <a:avLst/>
              <a:gdLst/>
              <a:ahLst/>
              <a:cxnLst/>
              <a:rect l="l" t="t" r="r" b="b"/>
              <a:pathLst>
                <a:path w="29210" h="544195">
                  <a:moveTo>
                    <a:pt x="13728" y="28575"/>
                  </a:moveTo>
                  <a:lnTo>
                    <a:pt x="13411" y="0"/>
                  </a:lnTo>
                  <a:lnTo>
                    <a:pt x="3886" y="101"/>
                  </a:lnTo>
                  <a:lnTo>
                    <a:pt x="4203" y="28676"/>
                  </a:lnTo>
                  <a:lnTo>
                    <a:pt x="13728" y="28575"/>
                  </a:lnTo>
                  <a:close/>
                </a:path>
                <a:path w="29210" h="544195">
                  <a:moveTo>
                    <a:pt x="14135" y="66675"/>
                  </a:moveTo>
                  <a:lnTo>
                    <a:pt x="13830" y="38100"/>
                  </a:lnTo>
                  <a:lnTo>
                    <a:pt x="4305" y="38201"/>
                  </a:lnTo>
                  <a:lnTo>
                    <a:pt x="4610" y="66776"/>
                  </a:lnTo>
                  <a:lnTo>
                    <a:pt x="14135" y="66675"/>
                  </a:lnTo>
                  <a:close/>
                </a:path>
                <a:path w="29210" h="544195">
                  <a:moveTo>
                    <a:pt x="14554" y="104775"/>
                  </a:moveTo>
                  <a:lnTo>
                    <a:pt x="14236" y="76200"/>
                  </a:lnTo>
                  <a:lnTo>
                    <a:pt x="4711" y="76301"/>
                  </a:lnTo>
                  <a:lnTo>
                    <a:pt x="5029" y="104876"/>
                  </a:lnTo>
                  <a:lnTo>
                    <a:pt x="14554" y="104775"/>
                  </a:lnTo>
                  <a:close/>
                </a:path>
                <a:path w="29210" h="544195">
                  <a:moveTo>
                    <a:pt x="14960" y="142875"/>
                  </a:moveTo>
                  <a:lnTo>
                    <a:pt x="14655" y="114300"/>
                  </a:lnTo>
                  <a:lnTo>
                    <a:pt x="5130" y="114401"/>
                  </a:lnTo>
                  <a:lnTo>
                    <a:pt x="5435" y="142976"/>
                  </a:lnTo>
                  <a:lnTo>
                    <a:pt x="14960" y="142875"/>
                  </a:lnTo>
                  <a:close/>
                </a:path>
                <a:path w="29210" h="544195">
                  <a:moveTo>
                    <a:pt x="15367" y="180975"/>
                  </a:moveTo>
                  <a:lnTo>
                    <a:pt x="15062" y="152400"/>
                  </a:lnTo>
                  <a:lnTo>
                    <a:pt x="5537" y="152501"/>
                  </a:lnTo>
                  <a:lnTo>
                    <a:pt x="5842" y="181076"/>
                  </a:lnTo>
                  <a:lnTo>
                    <a:pt x="15367" y="180975"/>
                  </a:lnTo>
                  <a:close/>
                </a:path>
                <a:path w="29210" h="544195">
                  <a:moveTo>
                    <a:pt x="15786" y="219062"/>
                  </a:moveTo>
                  <a:lnTo>
                    <a:pt x="15481" y="190487"/>
                  </a:lnTo>
                  <a:lnTo>
                    <a:pt x="5956" y="190601"/>
                  </a:lnTo>
                  <a:lnTo>
                    <a:pt x="6261" y="219163"/>
                  </a:lnTo>
                  <a:lnTo>
                    <a:pt x="15786" y="219062"/>
                  </a:lnTo>
                  <a:close/>
                </a:path>
                <a:path w="29210" h="544195">
                  <a:moveTo>
                    <a:pt x="16192" y="257162"/>
                  </a:moveTo>
                  <a:lnTo>
                    <a:pt x="15887" y="228587"/>
                  </a:lnTo>
                  <a:lnTo>
                    <a:pt x="6362" y="228688"/>
                  </a:lnTo>
                  <a:lnTo>
                    <a:pt x="6667" y="257263"/>
                  </a:lnTo>
                  <a:lnTo>
                    <a:pt x="16192" y="257162"/>
                  </a:lnTo>
                  <a:close/>
                </a:path>
                <a:path w="29210" h="544195">
                  <a:moveTo>
                    <a:pt x="16611" y="295262"/>
                  </a:moveTo>
                  <a:lnTo>
                    <a:pt x="16294" y="266687"/>
                  </a:lnTo>
                  <a:lnTo>
                    <a:pt x="6769" y="266788"/>
                  </a:lnTo>
                  <a:lnTo>
                    <a:pt x="7086" y="295363"/>
                  </a:lnTo>
                  <a:lnTo>
                    <a:pt x="16611" y="295262"/>
                  </a:lnTo>
                  <a:close/>
                </a:path>
                <a:path w="29210" h="544195">
                  <a:moveTo>
                    <a:pt x="17018" y="333362"/>
                  </a:moveTo>
                  <a:lnTo>
                    <a:pt x="16713" y="304787"/>
                  </a:lnTo>
                  <a:lnTo>
                    <a:pt x="7188" y="304888"/>
                  </a:lnTo>
                  <a:lnTo>
                    <a:pt x="7493" y="333463"/>
                  </a:lnTo>
                  <a:lnTo>
                    <a:pt x="17018" y="333362"/>
                  </a:lnTo>
                  <a:close/>
                </a:path>
                <a:path w="29210" h="544195">
                  <a:moveTo>
                    <a:pt x="17437" y="371462"/>
                  </a:moveTo>
                  <a:lnTo>
                    <a:pt x="17119" y="342887"/>
                  </a:lnTo>
                  <a:lnTo>
                    <a:pt x="7594" y="342988"/>
                  </a:lnTo>
                  <a:lnTo>
                    <a:pt x="7912" y="371563"/>
                  </a:lnTo>
                  <a:lnTo>
                    <a:pt x="17437" y="371462"/>
                  </a:lnTo>
                  <a:close/>
                </a:path>
                <a:path w="29210" h="544195">
                  <a:moveTo>
                    <a:pt x="17843" y="409549"/>
                  </a:moveTo>
                  <a:lnTo>
                    <a:pt x="17538" y="380987"/>
                  </a:lnTo>
                  <a:lnTo>
                    <a:pt x="8013" y="381088"/>
                  </a:lnTo>
                  <a:lnTo>
                    <a:pt x="8318" y="409663"/>
                  </a:lnTo>
                  <a:lnTo>
                    <a:pt x="17843" y="409549"/>
                  </a:lnTo>
                  <a:close/>
                </a:path>
                <a:path w="29210" h="544195">
                  <a:moveTo>
                    <a:pt x="18262" y="447649"/>
                  </a:moveTo>
                  <a:lnTo>
                    <a:pt x="17945" y="419074"/>
                  </a:lnTo>
                  <a:lnTo>
                    <a:pt x="8420" y="419188"/>
                  </a:lnTo>
                  <a:lnTo>
                    <a:pt x="8737" y="447751"/>
                  </a:lnTo>
                  <a:lnTo>
                    <a:pt x="18262" y="447649"/>
                  </a:lnTo>
                  <a:close/>
                </a:path>
                <a:path w="29210" h="544195">
                  <a:moveTo>
                    <a:pt x="18669" y="485749"/>
                  </a:moveTo>
                  <a:lnTo>
                    <a:pt x="18364" y="457174"/>
                  </a:lnTo>
                  <a:lnTo>
                    <a:pt x="8839" y="457276"/>
                  </a:lnTo>
                  <a:lnTo>
                    <a:pt x="9144" y="485851"/>
                  </a:lnTo>
                  <a:lnTo>
                    <a:pt x="18669" y="485749"/>
                  </a:lnTo>
                  <a:close/>
                </a:path>
                <a:path w="29210" h="544195">
                  <a:moveTo>
                    <a:pt x="18961" y="512521"/>
                  </a:moveTo>
                  <a:lnTo>
                    <a:pt x="18770" y="495274"/>
                  </a:lnTo>
                  <a:lnTo>
                    <a:pt x="9245" y="495376"/>
                  </a:lnTo>
                  <a:lnTo>
                    <a:pt x="9436" y="512622"/>
                  </a:lnTo>
                  <a:lnTo>
                    <a:pt x="18961" y="512521"/>
                  </a:lnTo>
                  <a:close/>
                </a:path>
                <a:path w="29210" h="544195">
                  <a:moveTo>
                    <a:pt x="28752" y="536968"/>
                  </a:moveTo>
                  <a:lnTo>
                    <a:pt x="28575" y="521195"/>
                  </a:lnTo>
                  <a:lnTo>
                    <a:pt x="22110" y="514858"/>
                  </a:lnTo>
                  <a:lnTo>
                    <a:pt x="6337" y="515035"/>
                  </a:lnTo>
                  <a:lnTo>
                    <a:pt x="0" y="521500"/>
                  </a:lnTo>
                  <a:lnTo>
                    <a:pt x="177" y="537286"/>
                  </a:lnTo>
                  <a:lnTo>
                    <a:pt x="6642" y="543610"/>
                  </a:lnTo>
                  <a:lnTo>
                    <a:pt x="14528" y="543521"/>
                  </a:lnTo>
                  <a:lnTo>
                    <a:pt x="22415" y="543433"/>
                  </a:lnTo>
                  <a:lnTo>
                    <a:pt x="28752" y="536968"/>
                  </a:lnTo>
                  <a:close/>
                </a:path>
              </a:pathLst>
            </a:custGeom>
            <a:solidFill>
              <a:srgbClr val="000000"/>
            </a:solidFill>
          </p:spPr>
          <p:txBody>
            <a:bodyPr wrap="square" lIns="0" tIns="0" rIns="0" bIns="0" rtlCol="0"/>
            <a:lstStyle/>
            <a:p>
              <a:endParaRPr sz="1588"/>
            </a:p>
          </p:txBody>
        </p:sp>
        <p:sp>
          <p:nvSpPr>
            <p:cNvPr id="43" name="object 43"/>
            <p:cNvSpPr/>
            <p:nvPr/>
          </p:nvSpPr>
          <p:spPr>
            <a:xfrm>
              <a:off x="6096124" y="4610480"/>
              <a:ext cx="29209" cy="29209"/>
            </a:xfrm>
            <a:custGeom>
              <a:avLst/>
              <a:gdLst/>
              <a:ahLst/>
              <a:cxnLst/>
              <a:rect l="l" t="t" r="r" b="b"/>
              <a:pathLst>
                <a:path w="29210" h="29210">
                  <a:moveTo>
                    <a:pt x="14526" y="28658"/>
                  </a:moveTo>
                  <a:lnTo>
                    <a:pt x="6636" y="28744"/>
                  </a:lnTo>
                  <a:lnTo>
                    <a:pt x="170" y="22416"/>
                  </a:lnTo>
                  <a:lnTo>
                    <a:pt x="85" y="14526"/>
                  </a:lnTo>
                  <a:lnTo>
                    <a:pt x="0" y="6636"/>
                  </a:lnTo>
                  <a:lnTo>
                    <a:pt x="6327" y="170"/>
                  </a:lnTo>
                  <a:lnTo>
                    <a:pt x="14217" y="85"/>
                  </a:lnTo>
                  <a:lnTo>
                    <a:pt x="22107" y="0"/>
                  </a:lnTo>
                  <a:lnTo>
                    <a:pt x="28573" y="6327"/>
                  </a:lnTo>
                  <a:lnTo>
                    <a:pt x="28658" y="14217"/>
                  </a:lnTo>
                  <a:lnTo>
                    <a:pt x="28744" y="22107"/>
                  </a:lnTo>
                  <a:lnTo>
                    <a:pt x="22416" y="28573"/>
                  </a:lnTo>
                  <a:lnTo>
                    <a:pt x="14526" y="28658"/>
                  </a:lnTo>
                </a:path>
              </a:pathLst>
            </a:custGeom>
            <a:ln w="9524">
              <a:solidFill>
                <a:srgbClr val="000000"/>
              </a:solidFill>
            </a:ln>
          </p:spPr>
          <p:txBody>
            <a:bodyPr wrap="square" lIns="0" tIns="0" rIns="0" bIns="0" rtlCol="0"/>
            <a:lstStyle/>
            <a:p>
              <a:endParaRPr sz="1588"/>
            </a:p>
          </p:txBody>
        </p:sp>
      </p:grpSp>
      <p:grpSp>
        <p:nvGrpSpPr>
          <p:cNvPr id="44" name="object 44"/>
          <p:cNvGrpSpPr/>
          <p:nvPr/>
        </p:nvGrpSpPr>
        <p:grpSpPr>
          <a:xfrm>
            <a:off x="8937911" y="2223434"/>
            <a:ext cx="34178" cy="1874184"/>
            <a:chOff x="8250032" y="2519892"/>
            <a:chExt cx="38735" cy="2124075"/>
          </a:xfrm>
        </p:grpSpPr>
        <p:sp>
          <p:nvSpPr>
            <p:cNvPr id="45" name="object 45"/>
            <p:cNvSpPr/>
            <p:nvPr/>
          </p:nvSpPr>
          <p:spPr>
            <a:xfrm>
              <a:off x="8254784" y="2519895"/>
              <a:ext cx="29209" cy="2119630"/>
            </a:xfrm>
            <a:custGeom>
              <a:avLst/>
              <a:gdLst/>
              <a:ahLst/>
              <a:cxnLst/>
              <a:rect l="l" t="t" r="r" b="b"/>
              <a:pathLst>
                <a:path w="29209" h="2119629">
                  <a:moveTo>
                    <a:pt x="19177" y="2057425"/>
                  </a:moveTo>
                  <a:lnTo>
                    <a:pt x="9652" y="2057400"/>
                  </a:lnTo>
                  <a:lnTo>
                    <a:pt x="9588" y="2085975"/>
                  </a:lnTo>
                  <a:lnTo>
                    <a:pt x="19113" y="2086000"/>
                  </a:lnTo>
                  <a:lnTo>
                    <a:pt x="19177" y="2057425"/>
                  </a:lnTo>
                  <a:close/>
                </a:path>
                <a:path w="29209" h="2119629">
                  <a:moveTo>
                    <a:pt x="19265" y="2019325"/>
                  </a:moveTo>
                  <a:lnTo>
                    <a:pt x="9740" y="2019300"/>
                  </a:lnTo>
                  <a:lnTo>
                    <a:pt x="9677" y="2047875"/>
                  </a:lnTo>
                  <a:lnTo>
                    <a:pt x="19202" y="2047900"/>
                  </a:lnTo>
                  <a:lnTo>
                    <a:pt x="19265" y="2019325"/>
                  </a:lnTo>
                  <a:close/>
                </a:path>
                <a:path w="29209" h="2119629">
                  <a:moveTo>
                    <a:pt x="19354" y="1981225"/>
                  </a:moveTo>
                  <a:lnTo>
                    <a:pt x="9829" y="1981200"/>
                  </a:lnTo>
                  <a:lnTo>
                    <a:pt x="9766" y="2009775"/>
                  </a:lnTo>
                  <a:lnTo>
                    <a:pt x="19291" y="2009800"/>
                  </a:lnTo>
                  <a:lnTo>
                    <a:pt x="19354" y="1981225"/>
                  </a:lnTo>
                  <a:close/>
                </a:path>
                <a:path w="29209" h="2119629">
                  <a:moveTo>
                    <a:pt x="19443" y="1943125"/>
                  </a:moveTo>
                  <a:lnTo>
                    <a:pt x="9918" y="1943100"/>
                  </a:lnTo>
                  <a:lnTo>
                    <a:pt x="9855" y="1971675"/>
                  </a:lnTo>
                  <a:lnTo>
                    <a:pt x="19380" y="1971700"/>
                  </a:lnTo>
                  <a:lnTo>
                    <a:pt x="19443" y="1943125"/>
                  </a:lnTo>
                  <a:close/>
                </a:path>
                <a:path w="29209" h="2119629">
                  <a:moveTo>
                    <a:pt x="19532" y="1905025"/>
                  </a:moveTo>
                  <a:lnTo>
                    <a:pt x="10007" y="1905000"/>
                  </a:lnTo>
                  <a:lnTo>
                    <a:pt x="9944" y="1933575"/>
                  </a:lnTo>
                  <a:lnTo>
                    <a:pt x="19469" y="1933600"/>
                  </a:lnTo>
                  <a:lnTo>
                    <a:pt x="19532" y="1905025"/>
                  </a:lnTo>
                  <a:close/>
                </a:path>
                <a:path w="29209" h="2119629">
                  <a:moveTo>
                    <a:pt x="19621" y="1866925"/>
                  </a:moveTo>
                  <a:lnTo>
                    <a:pt x="10096" y="1866900"/>
                  </a:lnTo>
                  <a:lnTo>
                    <a:pt x="10033" y="1895475"/>
                  </a:lnTo>
                  <a:lnTo>
                    <a:pt x="19558" y="1895500"/>
                  </a:lnTo>
                  <a:lnTo>
                    <a:pt x="19621" y="1866925"/>
                  </a:lnTo>
                  <a:close/>
                </a:path>
                <a:path w="29209" h="2119629">
                  <a:moveTo>
                    <a:pt x="19710" y="1828825"/>
                  </a:moveTo>
                  <a:lnTo>
                    <a:pt x="10185" y="1828800"/>
                  </a:lnTo>
                  <a:lnTo>
                    <a:pt x="10121" y="1857375"/>
                  </a:lnTo>
                  <a:lnTo>
                    <a:pt x="19646" y="1857400"/>
                  </a:lnTo>
                  <a:lnTo>
                    <a:pt x="19710" y="1828825"/>
                  </a:lnTo>
                  <a:close/>
                </a:path>
                <a:path w="29209" h="2119629">
                  <a:moveTo>
                    <a:pt x="19799" y="1790725"/>
                  </a:moveTo>
                  <a:lnTo>
                    <a:pt x="10274" y="1790700"/>
                  </a:lnTo>
                  <a:lnTo>
                    <a:pt x="10210" y="1819275"/>
                  </a:lnTo>
                  <a:lnTo>
                    <a:pt x="19735" y="1819300"/>
                  </a:lnTo>
                  <a:lnTo>
                    <a:pt x="19799" y="1790725"/>
                  </a:lnTo>
                  <a:close/>
                </a:path>
                <a:path w="29209" h="2119629">
                  <a:moveTo>
                    <a:pt x="19888" y="1752625"/>
                  </a:moveTo>
                  <a:lnTo>
                    <a:pt x="10363" y="1752600"/>
                  </a:lnTo>
                  <a:lnTo>
                    <a:pt x="10299" y="1781175"/>
                  </a:lnTo>
                  <a:lnTo>
                    <a:pt x="19824" y="1781200"/>
                  </a:lnTo>
                  <a:lnTo>
                    <a:pt x="19888" y="1752625"/>
                  </a:lnTo>
                  <a:close/>
                </a:path>
                <a:path w="29209" h="2119629">
                  <a:moveTo>
                    <a:pt x="19977" y="1714525"/>
                  </a:moveTo>
                  <a:lnTo>
                    <a:pt x="10452" y="1714500"/>
                  </a:lnTo>
                  <a:lnTo>
                    <a:pt x="10388" y="1743075"/>
                  </a:lnTo>
                  <a:lnTo>
                    <a:pt x="19913" y="1743100"/>
                  </a:lnTo>
                  <a:lnTo>
                    <a:pt x="19977" y="1714525"/>
                  </a:lnTo>
                  <a:close/>
                </a:path>
                <a:path w="29209" h="2119629">
                  <a:moveTo>
                    <a:pt x="20066" y="1676425"/>
                  </a:moveTo>
                  <a:lnTo>
                    <a:pt x="10541" y="1676400"/>
                  </a:lnTo>
                  <a:lnTo>
                    <a:pt x="10477" y="1704975"/>
                  </a:lnTo>
                  <a:lnTo>
                    <a:pt x="20002" y="1705000"/>
                  </a:lnTo>
                  <a:lnTo>
                    <a:pt x="20066" y="1676425"/>
                  </a:lnTo>
                  <a:close/>
                </a:path>
                <a:path w="29209" h="2119629">
                  <a:moveTo>
                    <a:pt x="20154" y="1638325"/>
                  </a:moveTo>
                  <a:lnTo>
                    <a:pt x="10629" y="1638300"/>
                  </a:lnTo>
                  <a:lnTo>
                    <a:pt x="10566" y="1666875"/>
                  </a:lnTo>
                  <a:lnTo>
                    <a:pt x="20091" y="1666900"/>
                  </a:lnTo>
                  <a:lnTo>
                    <a:pt x="20154" y="1638325"/>
                  </a:lnTo>
                  <a:close/>
                </a:path>
                <a:path w="29209" h="2119629">
                  <a:moveTo>
                    <a:pt x="20243" y="1600225"/>
                  </a:moveTo>
                  <a:lnTo>
                    <a:pt x="10718" y="1600200"/>
                  </a:lnTo>
                  <a:lnTo>
                    <a:pt x="10642" y="1628775"/>
                  </a:lnTo>
                  <a:lnTo>
                    <a:pt x="20167" y="1628800"/>
                  </a:lnTo>
                  <a:lnTo>
                    <a:pt x="20243" y="1600225"/>
                  </a:lnTo>
                  <a:close/>
                </a:path>
                <a:path w="29209" h="2119629">
                  <a:moveTo>
                    <a:pt x="20332" y="1562125"/>
                  </a:moveTo>
                  <a:lnTo>
                    <a:pt x="10807" y="1562100"/>
                  </a:lnTo>
                  <a:lnTo>
                    <a:pt x="10731" y="1590675"/>
                  </a:lnTo>
                  <a:lnTo>
                    <a:pt x="20256" y="1590700"/>
                  </a:lnTo>
                  <a:lnTo>
                    <a:pt x="20332" y="1562125"/>
                  </a:lnTo>
                  <a:close/>
                </a:path>
                <a:path w="29209" h="2119629">
                  <a:moveTo>
                    <a:pt x="20421" y="1524025"/>
                  </a:moveTo>
                  <a:lnTo>
                    <a:pt x="10896" y="1524000"/>
                  </a:lnTo>
                  <a:lnTo>
                    <a:pt x="10820" y="1552575"/>
                  </a:lnTo>
                  <a:lnTo>
                    <a:pt x="20345" y="1552600"/>
                  </a:lnTo>
                  <a:lnTo>
                    <a:pt x="20421" y="1524025"/>
                  </a:lnTo>
                  <a:close/>
                </a:path>
                <a:path w="29209" h="2119629">
                  <a:moveTo>
                    <a:pt x="20497" y="1485925"/>
                  </a:moveTo>
                  <a:lnTo>
                    <a:pt x="10972" y="1485900"/>
                  </a:lnTo>
                  <a:lnTo>
                    <a:pt x="10909" y="1514475"/>
                  </a:lnTo>
                  <a:lnTo>
                    <a:pt x="20434" y="1514500"/>
                  </a:lnTo>
                  <a:lnTo>
                    <a:pt x="20497" y="1485925"/>
                  </a:lnTo>
                  <a:close/>
                </a:path>
                <a:path w="29209" h="2119629">
                  <a:moveTo>
                    <a:pt x="20586" y="1447825"/>
                  </a:moveTo>
                  <a:lnTo>
                    <a:pt x="11061" y="1447800"/>
                  </a:lnTo>
                  <a:lnTo>
                    <a:pt x="10998" y="1476375"/>
                  </a:lnTo>
                  <a:lnTo>
                    <a:pt x="20523" y="1476400"/>
                  </a:lnTo>
                  <a:lnTo>
                    <a:pt x="20586" y="1447825"/>
                  </a:lnTo>
                  <a:close/>
                </a:path>
                <a:path w="29209" h="2119629">
                  <a:moveTo>
                    <a:pt x="20675" y="1409725"/>
                  </a:moveTo>
                  <a:lnTo>
                    <a:pt x="11150" y="1409700"/>
                  </a:lnTo>
                  <a:lnTo>
                    <a:pt x="11087" y="1438275"/>
                  </a:lnTo>
                  <a:lnTo>
                    <a:pt x="20612" y="1438300"/>
                  </a:lnTo>
                  <a:lnTo>
                    <a:pt x="20675" y="1409725"/>
                  </a:lnTo>
                  <a:close/>
                </a:path>
                <a:path w="29209" h="2119629">
                  <a:moveTo>
                    <a:pt x="20764" y="1371625"/>
                  </a:moveTo>
                  <a:lnTo>
                    <a:pt x="11239" y="1371600"/>
                  </a:lnTo>
                  <a:lnTo>
                    <a:pt x="11176" y="1400175"/>
                  </a:lnTo>
                  <a:lnTo>
                    <a:pt x="20701" y="1400200"/>
                  </a:lnTo>
                  <a:lnTo>
                    <a:pt x="20764" y="1371625"/>
                  </a:lnTo>
                  <a:close/>
                </a:path>
                <a:path w="29209" h="2119629">
                  <a:moveTo>
                    <a:pt x="20853" y="1333525"/>
                  </a:moveTo>
                  <a:lnTo>
                    <a:pt x="11328" y="1333500"/>
                  </a:lnTo>
                  <a:lnTo>
                    <a:pt x="11264" y="1362075"/>
                  </a:lnTo>
                  <a:lnTo>
                    <a:pt x="20789" y="1362100"/>
                  </a:lnTo>
                  <a:lnTo>
                    <a:pt x="20853" y="1333525"/>
                  </a:lnTo>
                  <a:close/>
                </a:path>
                <a:path w="29209" h="2119629">
                  <a:moveTo>
                    <a:pt x="20942" y="1295425"/>
                  </a:moveTo>
                  <a:lnTo>
                    <a:pt x="11417" y="1295400"/>
                  </a:lnTo>
                  <a:lnTo>
                    <a:pt x="11353" y="1323975"/>
                  </a:lnTo>
                  <a:lnTo>
                    <a:pt x="20878" y="1324000"/>
                  </a:lnTo>
                  <a:lnTo>
                    <a:pt x="20942" y="1295425"/>
                  </a:lnTo>
                  <a:close/>
                </a:path>
                <a:path w="29209" h="2119629">
                  <a:moveTo>
                    <a:pt x="21031" y="1257325"/>
                  </a:moveTo>
                  <a:lnTo>
                    <a:pt x="11506" y="1257300"/>
                  </a:lnTo>
                  <a:lnTo>
                    <a:pt x="11442" y="1285875"/>
                  </a:lnTo>
                  <a:lnTo>
                    <a:pt x="20967" y="1285900"/>
                  </a:lnTo>
                  <a:lnTo>
                    <a:pt x="21031" y="1257325"/>
                  </a:lnTo>
                  <a:close/>
                </a:path>
                <a:path w="29209" h="2119629">
                  <a:moveTo>
                    <a:pt x="21120" y="1219225"/>
                  </a:moveTo>
                  <a:lnTo>
                    <a:pt x="11595" y="1219200"/>
                  </a:lnTo>
                  <a:lnTo>
                    <a:pt x="11531" y="1247775"/>
                  </a:lnTo>
                  <a:lnTo>
                    <a:pt x="21056" y="1247800"/>
                  </a:lnTo>
                  <a:lnTo>
                    <a:pt x="21120" y="1219225"/>
                  </a:lnTo>
                  <a:close/>
                </a:path>
                <a:path w="29209" h="2119629">
                  <a:moveTo>
                    <a:pt x="21209" y="1181125"/>
                  </a:moveTo>
                  <a:lnTo>
                    <a:pt x="11684" y="1181100"/>
                  </a:lnTo>
                  <a:lnTo>
                    <a:pt x="11620" y="1209675"/>
                  </a:lnTo>
                  <a:lnTo>
                    <a:pt x="21145" y="1209700"/>
                  </a:lnTo>
                  <a:lnTo>
                    <a:pt x="21209" y="1181125"/>
                  </a:lnTo>
                  <a:close/>
                </a:path>
                <a:path w="29209" h="2119629">
                  <a:moveTo>
                    <a:pt x="21297" y="1143025"/>
                  </a:moveTo>
                  <a:lnTo>
                    <a:pt x="11772" y="1143000"/>
                  </a:lnTo>
                  <a:lnTo>
                    <a:pt x="11709" y="1171575"/>
                  </a:lnTo>
                  <a:lnTo>
                    <a:pt x="21234" y="1171600"/>
                  </a:lnTo>
                  <a:lnTo>
                    <a:pt x="21297" y="1143025"/>
                  </a:lnTo>
                  <a:close/>
                </a:path>
                <a:path w="29209" h="2119629">
                  <a:moveTo>
                    <a:pt x="21386" y="1104925"/>
                  </a:moveTo>
                  <a:lnTo>
                    <a:pt x="11861" y="1104900"/>
                  </a:lnTo>
                  <a:lnTo>
                    <a:pt x="11798" y="1133475"/>
                  </a:lnTo>
                  <a:lnTo>
                    <a:pt x="21323" y="1133500"/>
                  </a:lnTo>
                  <a:lnTo>
                    <a:pt x="21386" y="1104925"/>
                  </a:lnTo>
                  <a:close/>
                </a:path>
                <a:path w="29209" h="2119629">
                  <a:moveTo>
                    <a:pt x="21475" y="1066825"/>
                  </a:moveTo>
                  <a:lnTo>
                    <a:pt x="11950" y="1066800"/>
                  </a:lnTo>
                  <a:lnTo>
                    <a:pt x="11887" y="1095375"/>
                  </a:lnTo>
                  <a:lnTo>
                    <a:pt x="21412" y="1095400"/>
                  </a:lnTo>
                  <a:lnTo>
                    <a:pt x="21475" y="1066825"/>
                  </a:lnTo>
                  <a:close/>
                </a:path>
                <a:path w="29209" h="2119629">
                  <a:moveTo>
                    <a:pt x="21564" y="1028725"/>
                  </a:moveTo>
                  <a:lnTo>
                    <a:pt x="12039" y="1028700"/>
                  </a:lnTo>
                  <a:lnTo>
                    <a:pt x="11976" y="1057275"/>
                  </a:lnTo>
                  <a:lnTo>
                    <a:pt x="21501" y="1057300"/>
                  </a:lnTo>
                  <a:lnTo>
                    <a:pt x="21564" y="1028725"/>
                  </a:lnTo>
                  <a:close/>
                </a:path>
                <a:path w="29209" h="2119629">
                  <a:moveTo>
                    <a:pt x="21653" y="990625"/>
                  </a:moveTo>
                  <a:lnTo>
                    <a:pt x="12128" y="990600"/>
                  </a:lnTo>
                  <a:lnTo>
                    <a:pt x="12052" y="1019175"/>
                  </a:lnTo>
                  <a:lnTo>
                    <a:pt x="21577" y="1019200"/>
                  </a:lnTo>
                  <a:lnTo>
                    <a:pt x="21653" y="990625"/>
                  </a:lnTo>
                  <a:close/>
                </a:path>
                <a:path w="29209" h="2119629">
                  <a:moveTo>
                    <a:pt x="21742" y="952525"/>
                  </a:moveTo>
                  <a:lnTo>
                    <a:pt x="12217" y="952500"/>
                  </a:lnTo>
                  <a:lnTo>
                    <a:pt x="12141" y="981075"/>
                  </a:lnTo>
                  <a:lnTo>
                    <a:pt x="21666" y="981100"/>
                  </a:lnTo>
                  <a:lnTo>
                    <a:pt x="21742" y="952525"/>
                  </a:lnTo>
                  <a:close/>
                </a:path>
                <a:path w="29209" h="2119629">
                  <a:moveTo>
                    <a:pt x="21831" y="914425"/>
                  </a:moveTo>
                  <a:lnTo>
                    <a:pt x="12306" y="914400"/>
                  </a:lnTo>
                  <a:lnTo>
                    <a:pt x="12230" y="942975"/>
                  </a:lnTo>
                  <a:lnTo>
                    <a:pt x="21755" y="943000"/>
                  </a:lnTo>
                  <a:lnTo>
                    <a:pt x="21831" y="914425"/>
                  </a:lnTo>
                  <a:close/>
                </a:path>
                <a:path w="29209" h="2119629">
                  <a:moveTo>
                    <a:pt x="21907" y="876325"/>
                  </a:moveTo>
                  <a:lnTo>
                    <a:pt x="12382" y="876300"/>
                  </a:lnTo>
                  <a:lnTo>
                    <a:pt x="12319" y="904875"/>
                  </a:lnTo>
                  <a:lnTo>
                    <a:pt x="21844" y="904900"/>
                  </a:lnTo>
                  <a:lnTo>
                    <a:pt x="21907" y="876325"/>
                  </a:lnTo>
                  <a:close/>
                </a:path>
                <a:path w="29209" h="2119629">
                  <a:moveTo>
                    <a:pt x="21996" y="838225"/>
                  </a:moveTo>
                  <a:lnTo>
                    <a:pt x="12471" y="838200"/>
                  </a:lnTo>
                  <a:lnTo>
                    <a:pt x="12407" y="866775"/>
                  </a:lnTo>
                  <a:lnTo>
                    <a:pt x="21932" y="866800"/>
                  </a:lnTo>
                  <a:lnTo>
                    <a:pt x="21996" y="838225"/>
                  </a:lnTo>
                  <a:close/>
                </a:path>
                <a:path w="29209" h="2119629">
                  <a:moveTo>
                    <a:pt x="22085" y="800125"/>
                  </a:moveTo>
                  <a:lnTo>
                    <a:pt x="12560" y="800100"/>
                  </a:lnTo>
                  <a:lnTo>
                    <a:pt x="12496" y="828675"/>
                  </a:lnTo>
                  <a:lnTo>
                    <a:pt x="22021" y="828700"/>
                  </a:lnTo>
                  <a:lnTo>
                    <a:pt x="22085" y="800125"/>
                  </a:lnTo>
                  <a:close/>
                </a:path>
                <a:path w="29209" h="2119629">
                  <a:moveTo>
                    <a:pt x="22174" y="762025"/>
                  </a:moveTo>
                  <a:lnTo>
                    <a:pt x="12649" y="762000"/>
                  </a:lnTo>
                  <a:lnTo>
                    <a:pt x="12585" y="790575"/>
                  </a:lnTo>
                  <a:lnTo>
                    <a:pt x="22110" y="790600"/>
                  </a:lnTo>
                  <a:lnTo>
                    <a:pt x="22174" y="762025"/>
                  </a:lnTo>
                  <a:close/>
                </a:path>
                <a:path w="29209" h="2119629">
                  <a:moveTo>
                    <a:pt x="22263" y="723925"/>
                  </a:moveTo>
                  <a:lnTo>
                    <a:pt x="12738" y="723900"/>
                  </a:lnTo>
                  <a:lnTo>
                    <a:pt x="12674" y="752475"/>
                  </a:lnTo>
                  <a:lnTo>
                    <a:pt x="22199" y="752500"/>
                  </a:lnTo>
                  <a:lnTo>
                    <a:pt x="22263" y="723925"/>
                  </a:lnTo>
                  <a:close/>
                </a:path>
                <a:path w="29209" h="2119629">
                  <a:moveTo>
                    <a:pt x="22352" y="685825"/>
                  </a:moveTo>
                  <a:lnTo>
                    <a:pt x="12827" y="685800"/>
                  </a:lnTo>
                  <a:lnTo>
                    <a:pt x="12763" y="714375"/>
                  </a:lnTo>
                  <a:lnTo>
                    <a:pt x="22288" y="714400"/>
                  </a:lnTo>
                  <a:lnTo>
                    <a:pt x="22352" y="685825"/>
                  </a:lnTo>
                  <a:close/>
                </a:path>
                <a:path w="29209" h="2119629">
                  <a:moveTo>
                    <a:pt x="22440" y="647725"/>
                  </a:moveTo>
                  <a:lnTo>
                    <a:pt x="12915" y="647700"/>
                  </a:lnTo>
                  <a:lnTo>
                    <a:pt x="12852" y="676275"/>
                  </a:lnTo>
                  <a:lnTo>
                    <a:pt x="22377" y="676300"/>
                  </a:lnTo>
                  <a:lnTo>
                    <a:pt x="22440" y="647725"/>
                  </a:lnTo>
                  <a:close/>
                </a:path>
                <a:path w="29209" h="2119629">
                  <a:moveTo>
                    <a:pt x="22529" y="609625"/>
                  </a:moveTo>
                  <a:lnTo>
                    <a:pt x="13004" y="609600"/>
                  </a:lnTo>
                  <a:lnTo>
                    <a:pt x="12941" y="638175"/>
                  </a:lnTo>
                  <a:lnTo>
                    <a:pt x="22466" y="638200"/>
                  </a:lnTo>
                  <a:lnTo>
                    <a:pt x="22529" y="609625"/>
                  </a:lnTo>
                  <a:close/>
                </a:path>
                <a:path w="29209" h="2119629">
                  <a:moveTo>
                    <a:pt x="22618" y="571525"/>
                  </a:moveTo>
                  <a:lnTo>
                    <a:pt x="13093" y="571500"/>
                  </a:lnTo>
                  <a:lnTo>
                    <a:pt x="13030" y="600075"/>
                  </a:lnTo>
                  <a:lnTo>
                    <a:pt x="22555" y="600100"/>
                  </a:lnTo>
                  <a:lnTo>
                    <a:pt x="22618" y="571525"/>
                  </a:lnTo>
                  <a:close/>
                </a:path>
                <a:path w="29209" h="2119629">
                  <a:moveTo>
                    <a:pt x="22707" y="533425"/>
                  </a:moveTo>
                  <a:lnTo>
                    <a:pt x="13182" y="533400"/>
                  </a:lnTo>
                  <a:lnTo>
                    <a:pt x="13119" y="561975"/>
                  </a:lnTo>
                  <a:lnTo>
                    <a:pt x="22644" y="562000"/>
                  </a:lnTo>
                  <a:lnTo>
                    <a:pt x="22707" y="533425"/>
                  </a:lnTo>
                  <a:close/>
                </a:path>
                <a:path w="29209" h="2119629">
                  <a:moveTo>
                    <a:pt x="22796" y="495325"/>
                  </a:moveTo>
                  <a:lnTo>
                    <a:pt x="13271" y="495300"/>
                  </a:lnTo>
                  <a:lnTo>
                    <a:pt x="13208" y="523875"/>
                  </a:lnTo>
                  <a:lnTo>
                    <a:pt x="22733" y="523900"/>
                  </a:lnTo>
                  <a:lnTo>
                    <a:pt x="22796" y="495325"/>
                  </a:lnTo>
                  <a:close/>
                </a:path>
                <a:path w="29209" h="2119629">
                  <a:moveTo>
                    <a:pt x="22885" y="457225"/>
                  </a:moveTo>
                  <a:lnTo>
                    <a:pt x="13360" y="457200"/>
                  </a:lnTo>
                  <a:lnTo>
                    <a:pt x="13296" y="485775"/>
                  </a:lnTo>
                  <a:lnTo>
                    <a:pt x="22821" y="485800"/>
                  </a:lnTo>
                  <a:lnTo>
                    <a:pt x="22885" y="457225"/>
                  </a:lnTo>
                  <a:close/>
                </a:path>
                <a:path w="29209" h="2119629">
                  <a:moveTo>
                    <a:pt x="22974" y="419125"/>
                  </a:moveTo>
                  <a:lnTo>
                    <a:pt x="13449" y="419100"/>
                  </a:lnTo>
                  <a:lnTo>
                    <a:pt x="13385" y="447675"/>
                  </a:lnTo>
                  <a:lnTo>
                    <a:pt x="22898" y="447700"/>
                  </a:lnTo>
                  <a:lnTo>
                    <a:pt x="22974" y="419125"/>
                  </a:lnTo>
                  <a:close/>
                </a:path>
                <a:path w="29209" h="2119629">
                  <a:moveTo>
                    <a:pt x="23063" y="381025"/>
                  </a:moveTo>
                  <a:lnTo>
                    <a:pt x="13538" y="381000"/>
                  </a:lnTo>
                  <a:lnTo>
                    <a:pt x="13462" y="409575"/>
                  </a:lnTo>
                  <a:lnTo>
                    <a:pt x="22987" y="409600"/>
                  </a:lnTo>
                  <a:lnTo>
                    <a:pt x="23063" y="381025"/>
                  </a:lnTo>
                  <a:close/>
                </a:path>
                <a:path w="29209" h="2119629">
                  <a:moveTo>
                    <a:pt x="23152" y="342925"/>
                  </a:moveTo>
                  <a:lnTo>
                    <a:pt x="13627" y="342900"/>
                  </a:lnTo>
                  <a:lnTo>
                    <a:pt x="13550" y="371475"/>
                  </a:lnTo>
                  <a:lnTo>
                    <a:pt x="23075" y="371500"/>
                  </a:lnTo>
                  <a:lnTo>
                    <a:pt x="23152" y="342925"/>
                  </a:lnTo>
                  <a:close/>
                </a:path>
                <a:path w="29209" h="2119629">
                  <a:moveTo>
                    <a:pt x="23241" y="304825"/>
                  </a:moveTo>
                  <a:lnTo>
                    <a:pt x="13716" y="304800"/>
                  </a:lnTo>
                  <a:lnTo>
                    <a:pt x="13639" y="333375"/>
                  </a:lnTo>
                  <a:lnTo>
                    <a:pt x="23164" y="333400"/>
                  </a:lnTo>
                  <a:lnTo>
                    <a:pt x="23241" y="304825"/>
                  </a:lnTo>
                  <a:close/>
                </a:path>
                <a:path w="29209" h="2119629">
                  <a:moveTo>
                    <a:pt x="23317" y="266725"/>
                  </a:moveTo>
                  <a:lnTo>
                    <a:pt x="13792" y="266700"/>
                  </a:lnTo>
                  <a:lnTo>
                    <a:pt x="13728" y="295275"/>
                  </a:lnTo>
                  <a:lnTo>
                    <a:pt x="23253" y="295300"/>
                  </a:lnTo>
                  <a:lnTo>
                    <a:pt x="23317" y="266725"/>
                  </a:lnTo>
                  <a:close/>
                </a:path>
                <a:path w="29209" h="2119629">
                  <a:moveTo>
                    <a:pt x="23406" y="228625"/>
                  </a:moveTo>
                  <a:lnTo>
                    <a:pt x="13881" y="228600"/>
                  </a:lnTo>
                  <a:lnTo>
                    <a:pt x="13817" y="257175"/>
                  </a:lnTo>
                  <a:lnTo>
                    <a:pt x="23342" y="257200"/>
                  </a:lnTo>
                  <a:lnTo>
                    <a:pt x="23406" y="228625"/>
                  </a:lnTo>
                  <a:close/>
                </a:path>
                <a:path w="29209" h="2119629">
                  <a:moveTo>
                    <a:pt x="23495" y="190525"/>
                  </a:moveTo>
                  <a:lnTo>
                    <a:pt x="13970" y="190500"/>
                  </a:lnTo>
                  <a:lnTo>
                    <a:pt x="13906" y="219075"/>
                  </a:lnTo>
                  <a:lnTo>
                    <a:pt x="23431" y="219100"/>
                  </a:lnTo>
                  <a:lnTo>
                    <a:pt x="23495" y="190525"/>
                  </a:lnTo>
                  <a:close/>
                </a:path>
                <a:path w="29209" h="2119629">
                  <a:moveTo>
                    <a:pt x="23583" y="152425"/>
                  </a:moveTo>
                  <a:lnTo>
                    <a:pt x="14058" y="152400"/>
                  </a:lnTo>
                  <a:lnTo>
                    <a:pt x="13995" y="180975"/>
                  </a:lnTo>
                  <a:lnTo>
                    <a:pt x="23520" y="181000"/>
                  </a:lnTo>
                  <a:lnTo>
                    <a:pt x="23583" y="152425"/>
                  </a:lnTo>
                  <a:close/>
                </a:path>
                <a:path w="29209" h="2119629">
                  <a:moveTo>
                    <a:pt x="23672" y="114325"/>
                  </a:moveTo>
                  <a:lnTo>
                    <a:pt x="14147" y="114300"/>
                  </a:lnTo>
                  <a:lnTo>
                    <a:pt x="14084" y="142875"/>
                  </a:lnTo>
                  <a:lnTo>
                    <a:pt x="23609" y="142900"/>
                  </a:lnTo>
                  <a:lnTo>
                    <a:pt x="23672" y="114325"/>
                  </a:lnTo>
                  <a:close/>
                </a:path>
                <a:path w="29209" h="2119629">
                  <a:moveTo>
                    <a:pt x="23761" y="76225"/>
                  </a:moveTo>
                  <a:lnTo>
                    <a:pt x="14236" y="76200"/>
                  </a:lnTo>
                  <a:lnTo>
                    <a:pt x="14173" y="104775"/>
                  </a:lnTo>
                  <a:lnTo>
                    <a:pt x="23698" y="104800"/>
                  </a:lnTo>
                  <a:lnTo>
                    <a:pt x="23761" y="76225"/>
                  </a:lnTo>
                  <a:close/>
                </a:path>
                <a:path w="29209" h="2119629">
                  <a:moveTo>
                    <a:pt x="23850" y="38125"/>
                  </a:moveTo>
                  <a:lnTo>
                    <a:pt x="14325" y="38100"/>
                  </a:lnTo>
                  <a:lnTo>
                    <a:pt x="14262" y="66675"/>
                  </a:lnTo>
                  <a:lnTo>
                    <a:pt x="23787" y="66700"/>
                  </a:lnTo>
                  <a:lnTo>
                    <a:pt x="23850" y="38125"/>
                  </a:lnTo>
                  <a:close/>
                </a:path>
                <a:path w="29209" h="2119629">
                  <a:moveTo>
                    <a:pt x="23939" y="25"/>
                  </a:moveTo>
                  <a:lnTo>
                    <a:pt x="14414" y="0"/>
                  </a:lnTo>
                  <a:lnTo>
                    <a:pt x="14351" y="28575"/>
                  </a:lnTo>
                  <a:lnTo>
                    <a:pt x="23876" y="28600"/>
                  </a:lnTo>
                  <a:lnTo>
                    <a:pt x="23939" y="25"/>
                  </a:lnTo>
                  <a:close/>
                </a:path>
                <a:path w="29209" h="2119629">
                  <a:moveTo>
                    <a:pt x="28613" y="2097049"/>
                  </a:moveTo>
                  <a:lnTo>
                    <a:pt x="22237" y="2090648"/>
                  </a:lnTo>
                  <a:lnTo>
                    <a:pt x="6451" y="2090610"/>
                  </a:lnTo>
                  <a:lnTo>
                    <a:pt x="38" y="2096985"/>
                  </a:lnTo>
                  <a:lnTo>
                    <a:pt x="0" y="2112772"/>
                  </a:lnTo>
                  <a:lnTo>
                    <a:pt x="6388" y="2119185"/>
                  </a:lnTo>
                  <a:lnTo>
                    <a:pt x="14274" y="2119198"/>
                  </a:lnTo>
                  <a:lnTo>
                    <a:pt x="22161" y="2119223"/>
                  </a:lnTo>
                  <a:lnTo>
                    <a:pt x="28575" y="2112835"/>
                  </a:lnTo>
                  <a:lnTo>
                    <a:pt x="28613" y="2097049"/>
                  </a:lnTo>
                  <a:close/>
                </a:path>
              </a:pathLst>
            </a:custGeom>
            <a:solidFill>
              <a:srgbClr val="000000"/>
            </a:solidFill>
          </p:spPr>
          <p:txBody>
            <a:bodyPr wrap="square" lIns="0" tIns="0" rIns="0" bIns="0" rtlCol="0"/>
            <a:lstStyle/>
            <a:p>
              <a:endParaRPr sz="1588"/>
            </a:p>
          </p:txBody>
        </p:sp>
        <p:sp>
          <p:nvSpPr>
            <p:cNvPr id="46" name="object 46"/>
            <p:cNvSpPr/>
            <p:nvPr/>
          </p:nvSpPr>
          <p:spPr>
            <a:xfrm>
              <a:off x="8254794" y="4610495"/>
              <a:ext cx="29209" cy="29209"/>
            </a:xfrm>
            <a:custGeom>
              <a:avLst/>
              <a:gdLst/>
              <a:ahLst/>
              <a:cxnLst/>
              <a:rect l="l" t="t" r="r" b="b"/>
              <a:pathLst>
                <a:path w="29209" h="29210">
                  <a:moveTo>
                    <a:pt x="14272" y="28593"/>
                  </a:moveTo>
                  <a:lnTo>
                    <a:pt x="6381" y="28574"/>
                  </a:lnTo>
                  <a:lnTo>
                    <a:pt x="0" y="22163"/>
                  </a:lnTo>
                  <a:lnTo>
                    <a:pt x="18" y="14272"/>
                  </a:lnTo>
                  <a:lnTo>
                    <a:pt x="36" y="6381"/>
                  </a:lnTo>
                  <a:lnTo>
                    <a:pt x="6447" y="0"/>
                  </a:lnTo>
                  <a:lnTo>
                    <a:pt x="14338" y="18"/>
                  </a:lnTo>
                  <a:lnTo>
                    <a:pt x="22229" y="36"/>
                  </a:lnTo>
                  <a:lnTo>
                    <a:pt x="28611" y="6447"/>
                  </a:lnTo>
                  <a:lnTo>
                    <a:pt x="28593" y="14338"/>
                  </a:lnTo>
                  <a:lnTo>
                    <a:pt x="28574" y="22229"/>
                  </a:lnTo>
                  <a:lnTo>
                    <a:pt x="22163" y="28611"/>
                  </a:lnTo>
                  <a:lnTo>
                    <a:pt x="14272" y="28593"/>
                  </a:lnTo>
                </a:path>
              </a:pathLst>
            </a:custGeom>
            <a:ln w="9524">
              <a:solidFill>
                <a:srgbClr val="000000"/>
              </a:solidFill>
            </a:ln>
          </p:spPr>
          <p:txBody>
            <a:bodyPr wrap="square" lIns="0" tIns="0" rIns="0" bIns="0" rtlCol="0"/>
            <a:lstStyle/>
            <a:p>
              <a:endParaRPr sz="1588"/>
            </a:p>
          </p:txBody>
        </p:sp>
      </p:grpSp>
      <p:grpSp>
        <p:nvGrpSpPr>
          <p:cNvPr id="47" name="object 47"/>
          <p:cNvGrpSpPr/>
          <p:nvPr/>
        </p:nvGrpSpPr>
        <p:grpSpPr>
          <a:xfrm>
            <a:off x="3964644" y="2085669"/>
            <a:ext cx="370915" cy="275665"/>
            <a:chOff x="2613663" y="2363758"/>
            <a:chExt cx="420370" cy="312420"/>
          </a:xfrm>
        </p:grpSpPr>
        <p:pic>
          <p:nvPicPr>
            <p:cNvPr id="48" name="object 48"/>
            <p:cNvPicPr/>
            <p:nvPr/>
          </p:nvPicPr>
          <p:blipFill>
            <a:blip r:embed="rId2" cstate="print"/>
            <a:stretch>
              <a:fillRect/>
            </a:stretch>
          </p:blipFill>
          <p:spPr>
            <a:xfrm>
              <a:off x="2724385" y="2382385"/>
              <a:ext cx="198684" cy="198688"/>
            </a:xfrm>
            <a:prstGeom prst="rect">
              <a:avLst/>
            </a:prstGeom>
          </p:spPr>
        </p:pic>
        <p:sp>
          <p:nvSpPr>
            <p:cNvPr id="49" name="object 49"/>
            <p:cNvSpPr/>
            <p:nvPr/>
          </p:nvSpPr>
          <p:spPr>
            <a:xfrm>
              <a:off x="2838103" y="2363758"/>
              <a:ext cx="196215" cy="312420"/>
            </a:xfrm>
            <a:custGeom>
              <a:avLst/>
              <a:gdLst/>
              <a:ahLst/>
              <a:cxnLst/>
              <a:rect l="l" t="t" r="r" b="b"/>
              <a:pathLst>
                <a:path w="196214" h="312419">
                  <a:moveTo>
                    <a:pt x="58590" y="312166"/>
                  </a:moveTo>
                  <a:lnTo>
                    <a:pt x="52246" y="312166"/>
                  </a:lnTo>
                  <a:lnTo>
                    <a:pt x="45940" y="310938"/>
                  </a:lnTo>
                  <a:lnTo>
                    <a:pt x="16814" y="298848"/>
                  </a:lnTo>
                  <a:lnTo>
                    <a:pt x="7569" y="292345"/>
                  </a:lnTo>
                  <a:lnTo>
                    <a:pt x="1811" y="282690"/>
                  </a:lnTo>
                  <a:lnTo>
                    <a:pt x="0" y="271173"/>
                  </a:lnTo>
                  <a:lnTo>
                    <a:pt x="2595" y="259084"/>
                  </a:lnTo>
                  <a:lnTo>
                    <a:pt x="13144" y="233686"/>
                  </a:lnTo>
                  <a:lnTo>
                    <a:pt x="19884" y="223313"/>
                  </a:lnTo>
                  <a:lnTo>
                    <a:pt x="29323" y="216469"/>
                  </a:lnTo>
                  <a:lnTo>
                    <a:pt x="40222" y="213738"/>
                  </a:lnTo>
                  <a:lnTo>
                    <a:pt x="51342" y="215703"/>
                  </a:lnTo>
                  <a:lnTo>
                    <a:pt x="53791" y="216731"/>
                  </a:lnTo>
                  <a:lnTo>
                    <a:pt x="56434" y="217248"/>
                  </a:lnTo>
                  <a:lnTo>
                    <a:pt x="65888" y="217248"/>
                  </a:lnTo>
                  <a:lnTo>
                    <a:pt x="72532" y="214101"/>
                  </a:lnTo>
                  <a:lnTo>
                    <a:pt x="99870" y="177028"/>
                  </a:lnTo>
                  <a:lnTo>
                    <a:pt x="115544" y="133458"/>
                  </a:lnTo>
                  <a:lnTo>
                    <a:pt x="118606" y="109530"/>
                  </a:lnTo>
                  <a:lnTo>
                    <a:pt x="118006" y="101903"/>
                  </a:lnTo>
                  <a:lnTo>
                    <a:pt x="115425" y="95192"/>
                  </a:lnTo>
                  <a:lnTo>
                    <a:pt x="111084" y="89788"/>
                  </a:lnTo>
                  <a:lnTo>
                    <a:pt x="105208" y="86081"/>
                  </a:lnTo>
                  <a:lnTo>
                    <a:pt x="98261" y="81792"/>
                  </a:lnTo>
                  <a:lnTo>
                    <a:pt x="92952" y="75604"/>
                  </a:lnTo>
                  <a:lnTo>
                    <a:pt x="104744" y="13267"/>
                  </a:lnTo>
                  <a:lnTo>
                    <a:pt x="132701" y="0"/>
                  </a:lnTo>
                  <a:lnTo>
                    <a:pt x="162931" y="12580"/>
                  </a:lnTo>
                  <a:lnTo>
                    <a:pt x="191973" y="46651"/>
                  </a:lnTo>
                  <a:lnTo>
                    <a:pt x="195631" y="69642"/>
                  </a:lnTo>
                  <a:lnTo>
                    <a:pt x="194944" y="100683"/>
                  </a:lnTo>
                  <a:lnTo>
                    <a:pt x="187429" y="140353"/>
                  </a:lnTo>
                  <a:lnTo>
                    <a:pt x="170603" y="189231"/>
                  </a:lnTo>
                  <a:lnTo>
                    <a:pt x="147832" y="235650"/>
                  </a:lnTo>
                  <a:lnTo>
                    <a:pt x="125021" y="268971"/>
                  </a:lnTo>
                  <a:lnTo>
                    <a:pt x="84645" y="304991"/>
                  </a:lnTo>
                  <a:lnTo>
                    <a:pt x="65258" y="311714"/>
                  </a:lnTo>
                  <a:lnTo>
                    <a:pt x="58590" y="312166"/>
                  </a:lnTo>
                  <a:close/>
                </a:path>
              </a:pathLst>
            </a:custGeom>
            <a:solidFill>
              <a:srgbClr val="00539A"/>
            </a:solidFill>
          </p:spPr>
          <p:txBody>
            <a:bodyPr wrap="square" lIns="0" tIns="0" rIns="0" bIns="0" rtlCol="0"/>
            <a:lstStyle/>
            <a:p>
              <a:endParaRPr sz="1588"/>
            </a:p>
          </p:txBody>
        </p:sp>
        <p:pic>
          <p:nvPicPr>
            <p:cNvPr id="50" name="object 50"/>
            <p:cNvPicPr/>
            <p:nvPr/>
          </p:nvPicPr>
          <p:blipFill>
            <a:blip r:embed="rId3" cstate="print"/>
            <a:stretch>
              <a:fillRect/>
            </a:stretch>
          </p:blipFill>
          <p:spPr>
            <a:xfrm>
              <a:off x="2613663" y="2413586"/>
              <a:ext cx="202088" cy="217305"/>
            </a:xfrm>
            <a:prstGeom prst="rect">
              <a:avLst/>
            </a:prstGeom>
          </p:spPr>
        </p:pic>
      </p:grpSp>
      <p:grpSp>
        <p:nvGrpSpPr>
          <p:cNvPr id="51" name="object 51"/>
          <p:cNvGrpSpPr/>
          <p:nvPr/>
        </p:nvGrpSpPr>
        <p:grpSpPr>
          <a:xfrm>
            <a:off x="5142840" y="3182289"/>
            <a:ext cx="327772" cy="315446"/>
            <a:chOff x="3948951" y="3606594"/>
            <a:chExt cx="371475" cy="357505"/>
          </a:xfrm>
        </p:grpSpPr>
        <p:sp>
          <p:nvSpPr>
            <p:cNvPr id="52" name="object 52"/>
            <p:cNvSpPr/>
            <p:nvPr/>
          </p:nvSpPr>
          <p:spPr>
            <a:xfrm>
              <a:off x="3948951" y="3606594"/>
              <a:ext cx="112395" cy="357505"/>
            </a:xfrm>
            <a:custGeom>
              <a:avLst/>
              <a:gdLst/>
              <a:ahLst/>
              <a:cxnLst/>
              <a:rect l="l" t="t" r="r" b="b"/>
              <a:pathLst>
                <a:path w="112395" h="357504">
                  <a:moveTo>
                    <a:pt x="82071" y="357449"/>
                  </a:moveTo>
                  <a:lnTo>
                    <a:pt x="79586" y="355964"/>
                  </a:lnTo>
                  <a:lnTo>
                    <a:pt x="79586" y="306861"/>
                  </a:lnTo>
                  <a:lnTo>
                    <a:pt x="74238" y="301501"/>
                  </a:lnTo>
                  <a:lnTo>
                    <a:pt x="38161" y="301501"/>
                  </a:lnTo>
                  <a:lnTo>
                    <a:pt x="32802" y="306861"/>
                  </a:lnTo>
                  <a:lnTo>
                    <a:pt x="32838" y="353668"/>
                  </a:lnTo>
                  <a:lnTo>
                    <a:pt x="32802" y="355964"/>
                  </a:lnTo>
                  <a:lnTo>
                    <a:pt x="30329" y="357449"/>
                  </a:lnTo>
                  <a:lnTo>
                    <a:pt x="28350" y="356306"/>
                  </a:lnTo>
                  <a:lnTo>
                    <a:pt x="16790" y="347537"/>
                  </a:lnTo>
                  <a:lnTo>
                    <a:pt x="7837" y="336106"/>
                  </a:lnTo>
                  <a:lnTo>
                    <a:pt x="2052" y="322573"/>
                  </a:lnTo>
                  <a:lnTo>
                    <a:pt x="0" y="307497"/>
                  </a:lnTo>
                  <a:lnTo>
                    <a:pt x="1153" y="296145"/>
                  </a:lnTo>
                  <a:lnTo>
                    <a:pt x="4455" y="285582"/>
                  </a:lnTo>
                  <a:lnTo>
                    <a:pt x="9669" y="276031"/>
                  </a:lnTo>
                  <a:lnTo>
                    <a:pt x="16560" y="267721"/>
                  </a:lnTo>
                  <a:lnTo>
                    <a:pt x="23555" y="259177"/>
                  </a:lnTo>
                  <a:lnTo>
                    <a:pt x="28652" y="249497"/>
                  </a:lnTo>
                  <a:lnTo>
                    <a:pt x="31763" y="239000"/>
                  </a:lnTo>
                  <a:lnTo>
                    <a:pt x="32802" y="228005"/>
                  </a:lnTo>
                  <a:lnTo>
                    <a:pt x="32802" y="129432"/>
                  </a:lnTo>
                  <a:lnTo>
                    <a:pt x="16560" y="89715"/>
                  </a:lnTo>
                  <a:lnTo>
                    <a:pt x="9669" y="81407"/>
                  </a:lnTo>
                  <a:lnTo>
                    <a:pt x="4455" y="71861"/>
                  </a:lnTo>
                  <a:lnTo>
                    <a:pt x="1153" y="61301"/>
                  </a:lnTo>
                  <a:lnTo>
                    <a:pt x="0" y="49951"/>
                  </a:lnTo>
                  <a:lnTo>
                    <a:pt x="2052" y="34875"/>
                  </a:lnTo>
                  <a:lnTo>
                    <a:pt x="7837" y="21342"/>
                  </a:lnTo>
                  <a:lnTo>
                    <a:pt x="16790" y="9911"/>
                  </a:lnTo>
                  <a:lnTo>
                    <a:pt x="28350" y="1142"/>
                  </a:lnTo>
                  <a:lnTo>
                    <a:pt x="30329" y="0"/>
                  </a:lnTo>
                  <a:lnTo>
                    <a:pt x="32838" y="1448"/>
                  </a:lnTo>
                  <a:lnTo>
                    <a:pt x="32802" y="3745"/>
                  </a:lnTo>
                  <a:lnTo>
                    <a:pt x="32838" y="50552"/>
                  </a:lnTo>
                  <a:lnTo>
                    <a:pt x="38185" y="55911"/>
                  </a:lnTo>
                  <a:lnTo>
                    <a:pt x="74215" y="55911"/>
                  </a:lnTo>
                  <a:lnTo>
                    <a:pt x="79562" y="50552"/>
                  </a:lnTo>
                  <a:lnTo>
                    <a:pt x="79562" y="1448"/>
                  </a:lnTo>
                  <a:lnTo>
                    <a:pt x="82071" y="0"/>
                  </a:lnTo>
                  <a:lnTo>
                    <a:pt x="110351" y="34871"/>
                  </a:lnTo>
                  <a:lnTo>
                    <a:pt x="112400" y="49951"/>
                  </a:lnTo>
                  <a:lnTo>
                    <a:pt x="111250" y="61297"/>
                  </a:lnTo>
                  <a:lnTo>
                    <a:pt x="107952" y="71852"/>
                  </a:lnTo>
                  <a:lnTo>
                    <a:pt x="102736" y="81397"/>
                  </a:lnTo>
                  <a:lnTo>
                    <a:pt x="95828" y="89715"/>
                  </a:lnTo>
                  <a:lnTo>
                    <a:pt x="88839" y="98233"/>
                  </a:lnTo>
                  <a:lnTo>
                    <a:pt x="83742" y="107901"/>
                  </a:lnTo>
                  <a:lnTo>
                    <a:pt x="80621" y="118399"/>
                  </a:lnTo>
                  <a:lnTo>
                    <a:pt x="79562" y="129408"/>
                  </a:lnTo>
                  <a:lnTo>
                    <a:pt x="79562" y="228040"/>
                  </a:lnTo>
                  <a:lnTo>
                    <a:pt x="95828" y="267721"/>
                  </a:lnTo>
                  <a:lnTo>
                    <a:pt x="102726" y="276031"/>
                  </a:lnTo>
                  <a:lnTo>
                    <a:pt x="107944" y="285582"/>
                  </a:lnTo>
                  <a:lnTo>
                    <a:pt x="111247" y="296145"/>
                  </a:lnTo>
                  <a:lnTo>
                    <a:pt x="112400" y="307497"/>
                  </a:lnTo>
                  <a:lnTo>
                    <a:pt x="110347" y="322573"/>
                  </a:lnTo>
                  <a:lnTo>
                    <a:pt x="104563" y="336106"/>
                  </a:lnTo>
                  <a:lnTo>
                    <a:pt x="95610" y="347537"/>
                  </a:lnTo>
                  <a:lnTo>
                    <a:pt x="84050" y="356306"/>
                  </a:lnTo>
                  <a:lnTo>
                    <a:pt x="82071" y="357449"/>
                  </a:lnTo>
                  <a:close/>
                </a:path>
              </a:pathLst>
            </a:custGeom>
            <a:solidFill>
              <a:srgbClr val="00539A"/>
            </a:solidFill>
          </p:spPr>
          <p:txBody>
            <a:bodyPr wrap="square" lIns="0" tIns="0" rIns="0" bIns="0" rtlCol="0"/>
            <a:lstStyle/>
            <a:p>
              <a:endParaRPr sz="1588"/>
            </a:p>
          </p:txBody>
        </p:sp>
        <p:pic>
          <p:nvPicPr>
            <p:cNvPr id="53" name="object 53"/>
            <p:cNvPicPr/>
            <p:nvPr/>
          </p:nvPicPr>
          <p:blipFill>
            <a:blip r:embed="rId4" cstate="print"/>
            <a:stretch>
              <a:fillRect/>
            </a:stretch>
          </p:blipFill>
          <p:spPr>
            <a:xfrm>
              <a:off x="4082883" y="3607337"/>
              <a:ext cx="80328" cy="103684"/>
            </a:xfrm>
            <a:prstGeom prst="rect">
              <a:avLst/>
            </a:prstGeom>
          </p:spPr>
        </p:pic>
        <p:pic>
          <p:nvPicPr>
            <p:cNvPr id="54" name="object 54"/>
            <p:cNvPicPr/>
            <p:nvPr/>
          </p:nvPicPr>
          <p:blipFill>
            <a:blip r:embed="rId5" cstate="print"/>
            <a:stretch>
              <a:fillRect/>
            </a:stretch>
          </p:blipFill>
          <p:spPr>
            <a:xfrm>
              <a:off x="4088572" y="3736816"/>
              <a:ext cx="68938" cy="226485"/>
            </a:xfrm>
            <a:prstGeom prst="rect">
              <a:avLst/>
            </a:prstGeom>
          </p:spPr>
        </p:pic>
        <p:sp>
          <p:nvSpPr>
            <p:cNvPr id="55" name="object 55"/>
            <p:cNvSpPr/>
            <p:nvPr/>
          </p:nvSpPr>
          <p:spPr>
            <a:xfrm>
              <a:off x="4154779" y="3609326"/>
              <a:ext cx="165735" cy="354330"/>
            </a:xfrm>
            <a:custGeom>
              <a:avLst/>
              <a:gdLst/>
              <a:ahLst/>
              <a:cxnLst/>
              <a:rect l="l" t="t" r="r" b="b"/>
              <a:pathLst>
                <a:path w="165735" h="354329">
                  <a:moveTo>
                    <a:pt x="68770" y="4445"/>
                  </a:moveTo>
                  <a:lnTo>
                    <a:pt x="64325" y="0"/>
                  </a:lnTo>
                  <a:lnTo>
                    <a:pt x="53378" y="0"/>
                  </a:lnTo>
                  <a:lnTo>
                    <a:pt x="48933" y="4445"/>
                  </a:lnTo>
                  <a:lnTo>
                    <a:pt x="48933" y="45643"/>
                  </a:lnTo>
                  <a:lnTo>
                    <a:pt x="53378" y="50088"/>
                  </a:lnTo>
                  <a:lnTo>
                    <a:pt x="58851" y="50088"/>
                  </a:lnTo>
                  <a:lnTo>
                    <a:pt x="64325" y="50088"/>
                  </a:lnTo>
                  <a:lnTo>
                    <a:pt x="68770" y="45643"/>
                  </a:lnTo>
                  <a:lnTo>
                    <a:pt x="68770" y="4445"/>
                  </a:lnTo>
                  <a:close/>
                </a:path>
                <a:path w="165735" h="354329">
                  <a:moveTo>
                    <a:pt x="165125" y="180060"/>
                  </a:moveTo>
                  <a:lnTo>
                    <a:pt x="159804" y="174726"/>
                  </a:lnTo>
                  <a:lnTo>
                    <a:pt x="136931" y="174726"/>
                  </a:lnTo>
                  <a:lnTo>
                    <a:pt x="136931" y="201358"/>
                  </a:lnTo>
                  <a:lnTo>
                    <a:pt x="136931" y="227863"/>
                  </a:lnTo>
                  <a:lnTo>
                    <a:pt x="135724" y="229082"/>
                  </a:lnTo>
                  <a:lnTo>
                    <a:pt x="125603" y="229082"/>
                  </a:lnTo>
                  <a:lnTo>
                    <a:pt x="125603" y="255638"/>
                  </a:lnTo>
                  <a:lnTo>
                    <a:pt x="125603" y="330974"/>
                  </a:lnTo>
                  <a:lnTo>
                    <a:pt x="124383" y="332168"/>
                  </a:lnTo>
                  <a:lnTo>
                    <a:pt x="95224" y="332168"/>
                  </a:lnTo>
                  <a:lnTo>
                    <a:pt x="93992" y="330974"/>
                  </a:lnTo>
                  <a:lnTo>
                    <a:pt x="93992" y="283324"/>
                  </a:lnTo>
                  <a:lnTo>
                    <a:pt x="79425" y="283324"/>
                  </a:lnTo>
                  <a:lnTo>
                    <a:pt x="78206" y="282092"/>
                  </a:lnTo>
                  <a:lnTo>
                    <a:pt x="78206" y="255638"/>
                  </a:lnTo>
                  <a:lnTo>
                    <a:pt x="79425" y="254393"/>
                  </a:lnTo>
                  <a:lnTo>
                    <a:pt x="124421" y="254393"/>
                  </a:lnTo>
                  <a:lnTo>
                    <a:pt x="125603" y="255638"/>
                  </a:lnTo>
                  <a:lnTo>
                    <a:pt x="125603" y="229082"/>
                  </a:lnTo>
                  <a:lnTo>
                    <a:pt x="106527" y="229082"/>
                  </a:lnTo>
                  <a:lnTo>
                    <a:pt x="105333" y="227863"/>
                  </a:lnTo>
                  <a:lnTo>
                    <a:pt x="105333" y="201358"/>
                  </a:lnTo>
                  <a:lnTo>
                    <a:pt x="106527" y="200164"/>
                  </a:lnTo>
                  <a:lnTo>
                    <a:pt x="135724" y="200164"/>
                  </a:lnTo>
                  <a:lnTo>
                    <a:pt x="136931" y="201358"/>
                  </a:lnTo>
                  <a:lnTo>
                    <a:pt x="136931" y="174726"/>
                  </a:lnTo>
                  <a:lnTo>
                    <a:pt x="131051" y="174726"/>
                  </a:lnTo>
                  <a:lnTo>
                    <a:pt x="131051" y="142481"/>
                  </a:lnTo>
                  <a:lnTo>
                    <a:pt x="129108" y="132829"/>
                  </a:lnTo>
                  <a:lnTo>
                    <a:pt x="123786" y="124955"/>
                  </a:lnTo>
                  <a:lnTo>
                    <a:pt x="115925" y="119659"/>
                  </a:lnTo>
                  <a:lnTo>
                    <a:pt x="106286" y="117703"/>
                  </a:lnTo>
                  <a:lnTo>
                    <a:pt x="70980" y="117703"/>
                  </a:lnTo>
                  <a:lnTo>
                    <a:pt x="68770" y="115493"/>
                  </a:lnTo>
                  <a:lnTo>
                    <a:pt x="68770" y="79832"/>
                  </a:lnTo>
                  <a:lnTo>
                    <a:pt x="64325" y="75387"/>
                  </a:lnTo>
                  <a:lnTo>
                    <a:pt x="53378" y="75387"/>
                  </a:lnTo>
                  <a:lnTo>
                    <a:pt x="48933" y="79832"/>
                  </a:lnTo>
                  <a:lnTo>
                    <a:pt x="48933" y="112776"/>
                  </a:lnTo>
                  <a:lnTo>
                    <a:pt x="50876" y="122415"/>
                  </a:lnTo>
                  <a:lnTo>
                    <a:pt x="56184" y="130289"/>
                  </a:lnTo>
                  <a:lnTo>
                    <a:pt x="64058" y="135597"/>
                  </a:lnTo>
                  <a:lnTo>
                    <a:pt x="73698" y="137541"/>
                  </a:lnTo>
                  <a:lnTo>
                    <a:pt x="109004" y="137541"/>
                  </a:lnTo>
                  <a:lnTo>
                    <a:pt x="111201" y="139750"/>
                  </a:lnTo>
                  <a:lnTo>
                    <a:pt x="111201" y="174726"/>
                  </a:lnTo>
                  <a:lnTo>
                    <a:pt x="80784" y="174726"/>
                  </a:lnTo>
                  <a:lnTo>
                    <a:pt x="80784" y="201358"/>
                  </a:lnTo>
                  <a:lnTo>
                    <a:pt x="80784" y="227863"/>
                  </a:lnTo>
                  <a:lnTo>
                    <a:pt x="79540" y="229082"/>
                  </a:lnTo>
                  <a:lnTo>
                    <a:pt x="53644" y="229082"/>
                  </a:lnTo>
                  <a:lnTo>
                    <a:pt x="53644" y="255638"/>
                  </a:lnTo>
                  <a:lnTo>
                    <a:pt x="53644" y="282092"/>
                  </a:lnTo>
                  <a:lnTo>
                    <a:pt x="52451" y="283324"/>
                  </a:lnTo>
                  <a:lnTo>
                    <a:pt x="23241" y="283324"/>
                  </a:lnTo>
                  <a:lnTo>
                    <a:pt x="22047" y="282092"/>
                  </a:lnTo>
                  <a:lnTo>
                    <a:pt x="22047" y="255638"/>
                  </a:lnTo>
                  <a:lnTo>
                    <a:pt x="23241" y="254393"/>
                  </a:lnTo>
                  <a:lnTo>
                    <a:pt x="52451" y="254393"/>
                  </a:lnTo>
                  <a:lnTo>
                    <a:pt x="53644" y="255638"/>
                  </a:lnTo>
                  <a:lnTo>
                    <a:pt x="53644" y="229082"/>
                  </a:lnTo>
                  <a:lnTo>
                    <a:pt x="50431" y="229082"/>
                  </a:lnTo>
                  <a:lnTo>
                    <a:pt x="49161" y="227863"/>
                  </a:lnTo>
                  <a:lnTo>
                    <a:pt x="49161" y="201358"/>
                  </a:lnTo>
                  <a:lnTo>
                    <a:pt x="50431" y="200164"/>
                  </a:lnTo>
                  <a:lnTo>
                    <a:pt x="79540" y="200164"/>
                  </a:lnTo>
                  <a:lnTo>
                    <a:pt x="80784" y="201358"/>
                  </a:lnTo>
                  <a:lnTo>
                    <a:pt x="80784" y="174726"/>
                  </a:lnTo>
                  <a:lnTo>
                    <a:pt x="16027" y="174726"/>
                  </a:lnTo>
                  <a:lnTo>
                    <a:pt x="11988" y="179768"/>
                  </a:lnTo>
                  <a:lnTo>
                    <a:pt x="6388" y="183413"/>
                  </a:lnTo>
                  <a:lnTo>
                    <a:pt x="0" y="184962"/>
                  </a:lnTo>
                  <a:lnTo>
                    <a:pt x="0" y="200164"/>
                  </a:lnTo>
                  <a:lnTo>
                    <a:pt x="23418" y="200164"/>
                  </a:lnTo>
                  <a:lnTo>
                    <a:pt x="24599" y="201358"/>
                  </a:lnTo>
                  <a:lnTo>
                    <a:pt x="24638" y="227863"/>
                  </a:lnTo>
                  <a:lnTo>
                    <a:pt x="23444" y="229082"/>
                  </a:lnTo>
                  <a:lnTo>
                    <a:pt x="0" y="229082"/>
                  </a:lnTo>
                  <a:lnTo>
                    <a:pt x="0" y="281851"/>
                  </a:lnTo>
                  <a:lnTo>
                    <a:pt x="13373" y="303237"/>
                  </a:lnTo>
                  <a:lnTo>
                    <a:pt x="53416" y="303237"/>
                  </a:lnTo>
                  <a:lnTo>
                    <a:pt x="54635" y="304457"/>
                  </a:lnTo>
                  <a:lnTo>
                    <a:pt x="54635" y="330974"/>
                  </a:lnTo>
                  <a:lnTo>
                    <a:pt x="53441" y="332168"/>
                  </a:lnTo>
                  <a:lnTo>
                    <a:pt x="8851" y="332168"/>
                  </a:lnTo>
                  <a:lnTo>
                    <a:pt x="4445" y="353987"/>
                  </a:lnTo>
                  <a:lnTo>
                    <a:pt x="159804" y="353987"/>
                  </a:lnTo>
                  <a:lnTo>
                    <a:pt x="165125" y="348653"/>
                  </a:lnTo>
                  <a:lnTo>
                    <a:pt x="165125" y="254393"/>
                  </a:lnTo>
                  <a:lnTo>
                    <a:pt x="165125" y="180060"/>
                  </a:lnTo>
                  <a:close/>
                </a:path>
              </a:pathLst>
            </a:custGeom>
            <a:solidFill>
              <a:srgbClr val="00539A"/>
            </a:solidFill>
          </p:spPr>
          <p:txBody>
            <a:bodyPr wrap="square" lIns="0" tIns="0" rIns="0" bIns="0" rtlCol="0"/>
            <a:lstStyle/>
            <a:p>
              <a:endParaRPr sz="1588"/>
            </a:p>
          </p:txBody>
        </p:sp>
      </p:grpSp>
      <p:sp>
        <p:nvSpPr>
          <p:cNvPr id="56" name="object 56"/>
          <p:cNvSpPr/>
          <p:nvPr/>
        </p:nvSpPr>
        <p:spPr>
          <a:xfrm>
            <a:off x="6683749" y="3133791"/>
            <a:ext cx="428625" cy="365312"/>
          </a:xfrm>
          <a:custGeom>
            <a:avLst/>
            <a:gdLst/>
            <a:ahLst/>
            <a:cxnLst/>
            <a:rect l="l" t="t" r="r" b="b"/>
            <a:pathLst>
              <a:path w="485775" h="414020">
                <a:moveTo>
                  <a:pt x="369595" y="301637"/>
                </a:moveTo>
                <a:lnTo>
                  <a:pt x="367766" y="288798"/>
                </a:lnTo>
                <a:lnTo>
                  <a:pt x="362597" y="277368"/>
                </a:lnTo>
                <a:lnTo>
                  <a:pt x="355739" y="269176"/>
                </a:lnTo>
                <a:lnTo>
                  <a:pt x="354634" y="267855"/>
                </a:lnTo>
                <a:lnTo>
                  <a:pt x="344398" y="260807"/>
                </a:lnTo>
                <a:lnTo>
                  <a:pt x="351751" y="254711"/>
                </a:lnTo>
                <a:lnTo>
                  <a:pt x="352501" y="253695"/>
                </a:lnTo>
                <a:lnTo>
                  <a:pt x="357416" y="247002"/>
                </a:lnTo>
                <a:lnTo>
                  <a:pt x="361061" y="238023"/>
                </a:lnTo>
                <a:lnTo>
                  <a:pt x="362343" y="228092"/>
                </a:lnTo>
                <a:lnTo>
                  <a:pt x="359283" y="212979"/>
                </a:lnTo>
                <a:lnTo>
                  <a:pt x="352209" y="202488"/>
                </a:lnTo>
                <a:lnTo>
                  <a:pt x="350951" y="200634"/>
                </a:lnTo>
                <a:lnTo>
                  <a:pt x="349097" y="199390"/>
                </a:lnTo>
                <a:lnTo>
                  <a:pt x="349097" y="228092"/>
                </a:lnTo>
                <a:lnTo>
                  <a:pt x="347091" y="238023"/>
                </a:lnTo>
                <a:lnTo>
                  <a:pt x="341591" y="246189"/>
                </a:lnTo>
                <a:lnTo>
                  <a:pt x="333451" y="251675"/>
                </a:lnTo>
                <a:lnTo>
                  <a:pt x="323494" y="253695"/>
                </a:lnTo>
                <a:lnTo>
                  <a:pt x="313537" y="251675"/>
                </a:lnTo>
                <a:lnTo>
                  <a:pt x="305396" y="246189"/>
                </a:lnTo>
                <a:lnTo>
                  <a:pt x="299897" y="238023"/>
                </a:lnTo>
                <a:lnTo>
                  <a:pt x="297891" y="228092"/>
                </a:lnTo>
                <a:lnTo>
                  <a:pt x="299910" y="218135"/>
                </a:lnTo>
                <a:lnTo>
                  <a:pt x="305396" y="209994"/>
                </a:lnTo>
                <a:lnTo>
                  <a:pt x="313537" y="204508"/>
                </a:lnTo>
                <a:lnTo>
                  <a:pt x="323494" y="202488"/>
                </a:lnTo>
                <a:lnTo>
                  <a:pt x="333451" y="204508"/>
                </a:lnTo>
                <a:lnTo>
                  <a:pt x="341591" y="209994"/>
                </a:lnTo>
                <a:lnTo>
                  <a:pt x="347078" y="218135"/>
                </a:lnTo>
                <a:lnTo>
                  <a:pt x="349097" y="228092"/>
                </a:lnTo>
                <a:lnTo>
                  <a:pt x="349097" y="199390"/>
                </a:lnTo>
                <a:lnTo>
                  <a:pt x="338607" y="192303"/>
                </a:lnTo>
                <a:lnTo>
                  <a:pt x="323494" y="189242"/>
                </a:lnTo>
                <a:lnTo>
                  <a:pt x="308381" y="192303"/>
                </a:lnTo>
                <a:lnTo>
                  <a:pt x="296037" y="200634"/>
                </a:lnTo>
                <a:lnTo>
                  <a:pt x="287705" y="212979"/>
                </a:lnTo>
                <a:lnTo>
                  <a:pt x="284645" y="228092"/>
                </a:lnTo>
                <a:lnTo>
                  <a:pt x="285927" y="238023"/>
                </a:lnTo>
                <a:lnTo>
                  <a:pt x="289572" y="247002"/>
                </a:lnTo>
                <a:lnTo>
                  <a:pt x="295236" y="254711"/>
                </a:lnTo>
                <a:lnTo>
                  <a:pt x="302590" y="260807"/>
                </a:lnTo>
                <a:lnTo>
                  <a:pt x="298145" y="263055"/>
                </a:lnTo>
                <a:lnTo>
                  <a:pt x="294106" y="266001"/>
                </a:lnTo>
                <a:lnTo>
                  <a:pt x="290639" y="269494"/>
                </a:lnTo>
                <a:lnTo>
                  <a:pt x="290639" y="265557"/>
                </a:lnTo>
                <a:lnTo>
                  <a:pt x="266052" y="223697"/>
                </a:lnTo>
                <a:lnTo>
                  <a:pt x="273265" y="217576"/>
                </a:lnTo>
                <a:lnTo>
                  <a:pt x="274091" y="216877"/>
                </a:lnTo>
                <a:lnTo>
                  <a:pt x="280289" y="208318"/>
                </a:lnTo>
                <a:lnTo>
                  <a:pt x="284264" y="198374"/>
                </a:lnTo>
                <a:lnTo>
                  <a:pt x="285661" y="187413"/>
                </a:lnTo>
                <a:lnTo>
                  <a:pt x="282244" y="170522"/>
                </a:lnTo>
                <a:lnTo>
                  <a:pt x="273278" y="157238"/>
                </a:lnTo>
                <a:lnTo>
                  <a:pt x="272935" y="156718"/>
                </a:lnTo>
                <a:lnTo>
                  <a:pt x="272415" y="156375"/>
                </a:lnTo>
                <a:lnTo>
                  <a:pt x="272415" y="187413"/>
                </a:lnTo>
                <a:lnTo>
                  <a:pt x="270040" y="199148"/>
                </a:lnTo>
                <a:lnTo>
                  <a:pt x="263575" y="208737"/>
                </a:lnTo>
                <a:lnTo>
                  <a:pt x="253974" y="215201"/>
                </a:lnTo>
                <a:lnTo>
                  <a:pt x="242239" y="217576"/>
                </a:lnTo>
                <a:lnTo>
                  <a:pt x="230505" y="215201"/>
                </a:lnTo>
                <a:lnTo>
                  <a:pt x="220916" y="208737"/>
                </a:lnTo>
                <a:lnTo>
                  <a:pt x="214439" y="199148"/>
                </a:lnTo>
                <a:lnTo>
                  <a:pt x="212064" y="187413"/>
                </a:lnTo>
                <a:lnTo>
                  <a:pt x="214439" y="175679"/>
                </a:lnTo>
                <a:lnTo>
                  <a:pt x="220916" y="166077"/>
                </a:lnTo>
                <a:lnTo>
                  <a:pt x="230505" y="159613"/>
                </a:lnTo>
                <a:lnTo>
                  <a:pt x="242239" y="157238"/>
                </a:lnTo>
                <a:lnTo>
                  <a:pt x="253974" y="159613"/>
                </a:lnTo>
                <a:lnTo>
                  <a:pt x="263575" y="166077"/>
                </a:lnTo>
                <a:lnTo>
                  <a:pt x="270040" y="175679"/>
                </a:lnTo>
                <a:lnTo>
                  <a:pt x="272415" y="187413"/>
                </a:lnTo>
                <a:lnTo>
                  <a:pt x="272415" y="156375"/>
                </a:lnTo>
                <a:lnTo>
                  <a:pt x="259130" y="147408"/>
                </a:lnTo>
                <a:lnTo>
                  <a:pt x="242239" y="143992"/>
                </a:lnTo>
                <a:lnTo>
                  <a:pt x="225361" y="147408"/>
                </a:lnTo>
                <a:lnTo>
                  <a:pt x="211556" y="156718"/>
                </a:lnTo>
                <a:lnTo>
                  <a:pt x="202234" y="170522"/>
                </a:lnTo>
                <a:lnTo>
                  <a:pt x="198818" y="187413"/>
                </a:lnTo>
                <a:lnTo>
                  <a:pt x="200228" y="198374"/>
                </a:lnTo>
                <a:lnTo>
                  <a:pt x="204203" y="208318"/>
                </a:lnTo>
                <a:lnTo>
                  <a:pt x="210388" y="216877"/>
                </a:lnTo>
                <a:lnTo>
                  <a:pt x="218440" y="223697"/>
                </a:lnTo>
                <a:lnTo>
                  <a:pt x="208407" y="231178"/>
                </a:lnTo>
                <a:lnTo>
                  <a:pt x="200647" y="240969"/>
                </a:lnTo>
                <a:lnTo>
                  <a:pt x="195630" y="252590"/>
                </a:lnTo>
                <a:lnTo>
                  <a:pt x="193852" y="265557"/>
                </a:lnTo>
                <a:lnTo>
                  <a:pt x="193852" y="311835"/>
                </a:lnTo>
                <a:lnTo>
                  <a:pt x="190639" y="308635"/>
                </a:lnTo>
                <a:lnTo>
                  <a:pt x="186944" y="305917"/>
                </a:lnTo>
                <a:lnTo>
                  <a:pt x="182880" y="303796"/>
                </a:lnTo>
                <a:lnTo>
                  <a:pt x="187350" y="298919"/>
                </a:lnTo>
                <a:lnTo>
                  <a:pt x="187502" y="298653"/>
                </a:lnTo>
                <a:lnTo>
                  <a:pt x="190754" y="293141"/>
                </a:lnTo>
                <a:lnTo>
                  <a:pt x="192887" y="286791"/>
                </a:lnTo>
                <a:lnTo>
                  <a:pt x="193649" y="279869"/>
                </a:lnTo>
                <a:lnTo>
                  <a:pt x="191122" y="267423"/>
                </a:lnTo>
                <a:lnTo>
                  <a:pt x="186855" y="261112"/>
                </a:lnTo>
                <a:lnTo>
                  <a:pt x="184251" y="257251"/>
                </a:lnTo>
                <a:lnTo>
                  <a:pt x="180390" y="254647"/>
                </a:lnTo>
                <a:lnTo>
                  <a:pt x="180390" y="279869"/>
                </a:lnTo>
                <a:lnTo>
                  <a:pt x="178917" y="287172"/>
                </a:lnTo>
                <a:lnTo>
                  <a:pt x="174891" y="293141"/>
                </a:lnTo>
                <a:lnTo>
                  <a:pt x="168922" y="297167"/>
                </a:lnTo>
                <a:lnTo>
                  <a:pt x="161620" y="298653"/>
                </a:lnTo>
                <a:lnTo>
                  <a:pt x="154330" y="297167"/>
                </a:lnTo>
                <a:lnTo>
                  <a:pt x="148361" y="293141"/>
                </a:lnTo>
                <a:lnTo>
                  <a:pt x="144335" y="287172"/>
                </a:lnTo>
                <a:lnTo>
                  <a:pt x="144259" y="286791"/>
                </a:lnTo>
                <a:lnTo>
                  <a:pt x="142849" y="279869"/>
                </a:lnTo>
                <a:lnTo>
                  <a:pt x="144335" y="272580"/>
                </a:lnTo>
                <a:lnTo>
                  <a:pt x="148361" y="266611"/>
                </a:lnTo>
                <a:lnTo>
                  <a:pt x="154330" y="262585"/>
                </a:lnTo>
                <a:lnTo>
                  <a:pt x="161620" y="261112"/>
                </a:lnTo>
                <a:lnTo>
                  <a:pt x="168922" y="262585"/>
                </a:lnTo>
                <a:lnTo>
                  <a:pt x="174891" y="266611"/>
                </a:lnTo>
                <a:lnTo>
                  <a:pt x="178917" y="272580"/>
                </a:lnTo>
                <a:lnTo>
                  <a:pt x="180390" y="279869"/>
                </a:lnTo>
                <a:lnTo>
                  <a:pt x="180390" y="254647"/>
                </a:lnTo>
                <a:lnTo>
                  <a:pt x="174078" y="250380"/>
                </a:lnTo>
                <a:lnTo>
                  <a:pt x="161620" y="247865"/>
                </a:lnTo>
                <a:lnTo>
                  <a:pt x="149174" y="250380"/>
                </a:lnTo>
                <a:lnTo>
                  <a:pt x="138988" y="257251"/>
                </a:lnTo>
                <a:lnTo>
                  <a:pt x="132118" y="267423"/>
                </a:lnTo>
                <a:lnTo>
                  <a:pt x="132041" y="267855"/>
                </a:lnTo>
                <a:lnTo>
                  <a:pt x="129603" y="279869"/>
                </a:lnTo>
                <a:lnTo>
                  <a:pt x="130352" y="286791"/>
                </a:lnTo>
                <a:lnTo>
                  <a:pt x="132499" y="293141"/>
                </a:lnTo>
                <a:lnTo>
                  <a:pt x="135902" y="298919"/>
                </a:lnTo>
                <a:lnTo>
                  <a:pt x="140360" y="303796"/>
                </a:lnTo>
                <a:lnTo>
                  <a:pt x="130505" y="310781"/>
                </a:lnTo>
                <a:lnTo>
                  <a:pt x="122859" y="320090"/>
                </a:lnTo>
                <a:lnTo>
                  <a:pt x="117906" y="331241"/>
                </a:lnTo>
                <a:lnTo>
                  <a:pt x="116154" y="343738"/>
                </a:lnTo>
                <a:lnTo>
                  <a:pt x="116154" y="410603"/>
                </a:lnTo>
                <a:lnTo>
                  <a:pt x="119113" y="413562"/>
                </a:lnTo>
                <a:lnTo>
                  <a:pt x="126428" y="413562"/>
                </a:lnTo>
                <a:lnTo>
                  <a:pt x="129400" y="410603"/>
                </a:lnTo>
                <a:lnTo>
                  <a:pt x="129400" y="343738"/>
                </a:lnTo>
                <a:lnTo>
                  <a:pt x="131978" y="331241"/>
                </a:lnTo>
                <a:lnTo>
                  <a:pt x="138734" y="321233"/>
                </a:lnTo>
                <a:lnTo>
                  <a:pt x="148856" y="314401"/>
                </a:lnTo>
                <a:lnTo>
                  <a:pt x="161518" y="311835"/>
                </a:lnTo>
                <a:lnTo>
                  <a:pt x="161734" y="311835"/>
                </a:lnTo>
                <a:lnTo>
                  <a:pt x="174396" y="314401"/>
                </a:lnTo>
                <a:lnTo>
                  <a:pt x="184518" y="321233"/>
                </a:lnTo>
                <a:lnTo>
                  <a:pt x="191262" y="331241"/>
                </a:lnTo>
                <a:lnTo>
                  <a:pt x="193852" y="343738"/>
                </a:lnTo>
                <a:lnTo>
                  <a:pt x="193852" y="410603"/>
                </a:lnTo>
                <a:lnTo>
                  <a:pt x="196811" y="413562"/>
                </a:lnTo>
                <a:lnTo>
                  <a:pt x="204127" y="413562"/>
                </a:lnTo>
                <a:lnTo>
                  <a:pt x="207098" y="410603"/>
                </a:lnTo>
                <a:lnTo>
                  <a:pt x="207098" y="265557"/>
                </a:lnTo>
                <a:lnTo>
                  <a:pt x="209829" y="252056"/>
                </a:lnTo>
                <a:lnTo>
                  <a:pt x="213791" y="246189"/>
                </a:lnTo>
                <a:lnTo>
                  <a:pt x="217335" y="240969"/>
                </a:lnTo>
                <a:lnTo>
                  <a:pt x="228320" y="233565"/>
                </a:lnTo>
                <a:lnTo>
                  <a:pt x="241820" y="230835"/>
                </a:lnTo>
                <a:lnTo>
                  <a:pt x="242658" y="230835"/>
                </a:lnTo>
                <a:lnTo>
                  <a:pt x="274650" y="252056"/>
                </a:lnTo>
                <a:lnTo>
                  <a:pt x="277393" y="265557"/>
                </a:lnTo>
                <a:lnTo>
                  <a:pt x="277393" y="410603"/>
                </a:lnTo>
                <a:lnTo>
                  <a:pt x="280352" y="413562"/>
                </a:lnTo>
                <a:lnTo>
                  <a:pt x="287667" y="413562"/>
                </a:lnTo>
                <a:lnTo>
                  <a:pt x="290639" y="410603"/>
                </a:lnTo>
                <a:lnTo>
                  <a:pt x="290639" y="301637"/>
                </a:lnTo>
                <a:lnTo>
                  <a:pt x="293192" y="289013"/>
                </a:lnTo>
                <a:lnTo>
                  <a:pt x="300151" y="278701"/>
                </a:lnTo>
                <a:lnTo>
                  <a:pt x="310476" y="271729"/>
                </a:lnTo>
                <a:lnTo>
                  <a:pt x="321525" y="269494"/>
                </a:lnTo>
                <a:lnTo>
                  <a:pt x="323100" y="269176"/>
                </a:lnTo>
                <a:lnTo>
                  <a:pt x="323888" y="269176"/>
                </a:lnTo>
                <a:lnTo>
                  <a:pt x="336511" y="271729"/>
                </a:lnTo>
                <a:lnTo>
                  <a:pt x="346837" y="278701"/>
                </a:lnTo>
                <a:lnTo>
                  <a:pt x="353796" y="289013"/>
                </a:lnTo>
                <a:lnTo>
                  <a:pt x="356349" y="301637"/>
                </a:lnTo>
                <a:lnTo>
                  <a:pt x="356349" y="410603"/>
                </a:lnTo>
                <a:lnTo>
                  <a:pt x="359321" y="413562"/>
                </a:lnTo>
                <a:lnTo>
                  <a:pt x="366636" y="413562"/>
                </a:lnTo>
                <a:lnTo>
                  <a:pt x="369595" y="410603"/>
                </a:lnTo>
                <a:lnTo>
                  <a:pt x="369595" y="301637"/>
                </a:lnTo>
                <a:close/>
              </a:path>
              <a:path w="485775" h="414020">
                <a:moveTo>
                  <a:pt x="485749" y="209740"/>
                </a:moveTo>
                <a:lnTo>
                  <a:pt x="484987" y="206819"/>
                </a:lnTo>
                <a:lnTo>
                  <a:pt x="482892" y="205016"/>
                </a:lnTo>
                <a:lnTo>
                  <a:pt x="384136" y="120015"/>
                </a:lnTo>
                <a:lnTo>
                  <a:pt x="384136" y="29349"/>
                </a:lnTo>
                <a:lnTo>
                  <a:pt x="381177" y="26390"/>
                </a:lnTo>
                <a:lnTo>
                  <a:pt x="318770" y="26390"/>
                </a:lnTo>
                <a:lnTo>
                  <a:pt x="315798" y="29349"/>
                </a:lnTo>
                <a:lnTo>
                  <a:pt x="315798" y="61188"/>
                </a:lnTo>
                <a:lnTo>
                  <a:pt x="244703" y="0"/>
                </a:lnTo>
                <a:lnTo>
                  <a:pt x="241033" y="0"/>
                </a:lnTo>
                <a:lnTo>
                  <a:pt x="762" y="206819"/>
                </a:lnTo>
                <a:lnTo>
                  <a:pt x="0" y="209740"/>
                </a:lnTo>
                <a:lnTo>
                  <a:pt x="1930" y="214934"/>
                </a:lnTo>
                <a:lnTo>
                  <a:pt x="4406" y="216662"/>
                </a:lnTo>
                <a:lnTo>
                  <a:pt x="56248" y="216662"/>
                </a:lnTo>
                <a:lnTo>
                  <a:pt x="56248" y="410603"/>
                </a:lnTo>
                <a:lnTo>
                  <a:pt x="59207" y="413562"/>
                </a:lnTo>
                <a:lnTo>
                  <a:pt x="66522" y="413562"/>
                </a:lnTo>
                <a:lnTo>
                  <a:pt x="69494" y="410603"/>
                </a:lnTo>
                <a:lnTo>
                  <a:pt x="69494" y="206375"/>
                </a:lnTo>
                <a:lnTo>
                  <a:pt x="66522" y="203403"/>
                </a:lnTo>
                <a:lnTo>
                  <a:pt x="25031" y="203403"/>
                </a:lnTo>
                <a:lnTo>
                  <a:pt x="242874" y="15900"/>
                </a:lnTo>
                <a:lnTo>
                  <a:pt x="320065" y="82334"/>
                </a:lnTo>
                <a:lnTo>
                  <a:pt x="322834" y="82727"/>
                </a:lnTo>
                <a:lnTo>
                  <a:pt x="327533" y="80568"/>
                </a:lnTo>
                <a:lnTo>
                  <a:pt x="329044" y="78219"/>
                </a:lnTo>
                <a:lnTo>
                  <a:pt x="329044" y="39636"/>
                </a:lnTo>
                <a:lnTo>
                  <a:pt x="370890" y="39636"/>
                </a:lnTo>
                <a:lnTo>
                  <a:pt x="370890" y="124980"/>
                </a:lnTo>
                <a:lnTo>
                  <a:pt x="371729" y="126809"/>
                </a:lnTo>
                <a:lnTo>
                  <a:pt x="460717" y="203403"/>
                </a:lnTo>
                <a:lnTo>
                  <a:pt x="419214" y="203403"/>
                </a:lnTo>
                <a:lnTo>
                  <a:pt x="416255" y="206375"/>
                </a:lnTo>
                <a:lnTo>
                  <a:pt x="416255" y="410603"/>
                </a:lnTo>
                <a:lnTo>
                  <a:pt x="419214" y="413562"/>
                </a:lnTo>
                <a:lnTo>
                  <a:pt x="426529" y="413562"/>
                </a:lnTo>
                <a:lnTo>
                  <a:pt x="429501" y="410603"/>
                </a:lnTo>
                <a:lnTo>
                  <a:pt x="429501" y="216662"/>
                </a:lnTo>
                <a:lnTo>
                  <a:pt x="481342" y="216662"/>
                </a:lnTo>
                <a:lnTo>
                  <a:pt x="483819" y="214934"/>
                </a:lnTo>
                <a:lnTo>
                  <a:pt x="485749" y="209740"/>
                </a:lnTo>
                <a:close/>
              </a:path>
            </a:pathLst>
          </a:custGeom>
          <a:solidFill>
            <a:srgbClr val="00539A"/>
          </a:solidFill>
        </p:spPr>
        <p:txBody>
          <a:bodyPr wrap="square" lIns="0" tIns="0" rIns="0" bIns="0" rtlCol="0"/>
          <a:lstStyle/>
          <a:p>
            <a:endParaRPr sz="1588"/>
          </a:p>
        </p:txBody>
      </p:sp>
      <p:sp>
        <p:nvSpPr>
          <p:cNvPr id="57" name="object 57"/>
          <p:cNvSpPr/>
          <p:nvPr/>
        </p:nvSpPr>
        <p:spPr>
          <a:xfrm>
            <a:off x="7844398" y="2067172"/>
            <a:ext cx="395007" cy="319928"/>
          </a:xfrm>
          <a:custGeom>
            <a:avLst/>
            <a:gdLst/>
            <a:ahLst/>
            <a:cxnLst/>
            <a:rect l="l" t="t" r="r" b="b"/>
            <a:pathLst>
              <a:path w="447675" h="362585">
                <a:moveTo>
                  <a:pt x="65341" y="225691"/>
                </a:moveTo>
                <a:lnTo>
                  <a:pt x="63969" y="217474"/>
                </a:lnTo>
                <a:lnTo>
                  <a:pt x="60071" y="214680"/>
                </a:lnTo>
                <a:lnTo>
                  <a:pt x="55930" y="215366"/>
                </a:lnTo>
                <a:lnTo>
                  <a:pt x="23380" y="220700"/>
                </a:lnTo>
                <a:lnTo>
                  <a:pt x="20574" y="224574"/>
                </a:lnTo>
                <a:lnTo>
                  <a:pt x="21869" y="232384"/>
                </a:lnTo>
                <a:lnTo>
                  <a:pt x="25095" y="235013"/>
                </a:lnTo>
                <a:lnTo>
                  <a:pt x="29146" y="235013"/>
                </a:lnTo>
                <a:lnTo>
                  <a:pt x="29565" y="234975"/>
                </a:lnTo>
                <a:lnTo>
                  <a:pt x="62534" y="229577"/>
                </a:lnTo>
                <a:lnTo>
                  <a:pt x="65341" y="225691"/>
                </a:lnTo>
                <a:close/>
              </a:path>
              <a:path w="447675" h="362585">
                <a:moveTo>
                  <a:pt x="116154" y="278231"/>
                </a:moveTo>
                <a:lnTo>
                  <a:pt x="115633" y="273481"/>
                </a:lnTo>
                <a:lnTo>
                  <a:pt x="112369" y="270878"/>
                </a:lnTo>
                <a:lnTo>
                  <a:pt x="109093" y="268262"/>
                </a:lnTo>
                <a:lnTo>
                  <a:pt x="104317" y="268782"/>
                </a:lnTo>
                <a:lnTo>
                  <a:pt x="73012" y="307492"/>
                </a:lnTo>
                <a:lnTo>
                  <a:pt x="73533" y="312242"/>
                </a:lnTo>
                <a:lnTo>
                  <a:pt x="78206" y="315976"/>
                </a:lnTo>
                <a:lnTo>
                  <a:pt x="79883" y="316509"/>
                </a:lnTo>
                <a:lnTo>
                  <a:pt x="83769" y="316509"/>
                </a:lnTo>
                <a:lnTo>
                  <a:pt x="85979" y="315556"/>
                </a:lnTo>
                <a:lnTo>
                  <a:pt x="116154" y="278231"/>
                </a:lnTo>
                <a:close/>
              </a:path>
              <a:path w="447675" h="362585">
                <a:moveTo>
                  <a:pt x="175958" y="342531"/>
                </a:moveTo>
                <a:lnTo>
                  <a:pt x="174193" y="309791"/>
                </a:lnTo>
                <a:lnTo>
                  <a:pt x="173964" y="305638"/>
                </a:lnTo>
                <a:lnTo>
                  <a:pt x="170395" y="302437"/>
                </a:lnTo>
                <a:lnTo>
                  <a:pt x="162013" y="302895"/>
                </a:lnTo>
                <a:lnTo>
                  <a:pt x="158800" y="306438"/>
                </a:lnTo>
                <a:lnTo>
                  <a:pt x="160782" y="343204"/>
                </a:lnTo>
                <a:lnTo>
                  <a:pt x="164134" y="346316"/>
                </a:lnTo>
                <a:lnTo>
                  <a:pt x="168414" y="346316"/>
                </a:lnTo>
                <a:lnTo>
                  <a:pt x="172745" y="346087"/>
                </a:lnTo>
                <a:lnTo>
                  <a:pt x="175958" y="342531"/>
                </a:lnTo>
                <a:close/>
              </a:path>
              <a:path w="447675" h="362585">
                <a:moveTo>
                  <a:pt x="188772" y="38061"/>
                </a:moveTo>
                <a:lnTo>
                  <a:pt x="179120" y="2387"/>
                </a:lnTo>
                <a:lnTo>
                  <a:pt x="174955" y="0"/>
                </a:lnTo>
                <a:lnTo>
                  <a:pt x="166865" y="2159"/>
                </a:lnTo>
                <a:lnTo>
                  <a:pt x="164465" y="6299"/>
                </a:lnTo>
                <a:lnTo>
                  <a:pt x="173024" y="37960"/>
                </a:lnTo>
                <a:lnTo>
                  <a:pt x="173926" y="41325"/>
                </a:lnTo>
                <a:lnTo>
                  <a:pt x="176999" y="43548"/>
                </a:lnTo>
                <a:lnTo>
                  <a:pt x="181000" y="43548"/>
                </a:lnTo>
                <a:lnTo>
                  <a:pt x="181660" y="43459"/>
                </a:lnTo>
                <a:lnTo>
                  <a:pt x="186372" y="42202"/>
                </a:lnTo>
                <a:lnTo>
                  <a:pt x="188772" y="38061"/>
                </a:lnTo>
                <a:close/>
              </a:path>
              <a:path w="447675" h="362585">
                <a:moveTo>
                  <a:pt x="272478" y="19367"/>
                </a:moveTo>
                <a:lnTo>
                  <a:pt x="270979" y="14820"/>
                </a:lnTo>
                <a:lnTo>
                  <a:pt x="263499" y="11061"/>
                </a:lnTo>
                <a:lnTo>
                  <a:pt x="258927" y="12560"/>
                </a:lnTo>
                <a:lnTo>
                  <a:pt x="236385" y="56870"/>
                </a:lnTo>
                <a:lnTo>
                  <a:pt x="237883" y="61417"/>
                </a:lnTo>
                <a:lnTo>
                  <a:pt x="241630" y="63296"/>
                </a:lnTo>
                <a:lnTo>
                  <a:pt x="242722" y="63842"/>
                </a:lnTo>
                <a:lnTo>
                  <a:pt x="243890" y="64109"/>
                </a:lnTo>
                <a:lnTo>
                  <a:pt x="247815" y="64109"/>
                </a:lnTo>
                <a:lnTo>
                  <a:pt x="250494" y="62585"/>
                </a:lnTo>
                <a:lnTo>
                  <a:pt x="272478" y="19367"/>
                </a:lnTo>
                <a:close/>
              </a:path>
              <a:path w="447675" h="362585">
                <a:moveTo>
                  <a:pt x="341083" y="89674"/>
                </a:moveTo>
                <a:lnTo>
                  <a:pt x="338035" y="81915"/>
                </a:lnTo>
                <a:lnTo>
                  <a:pt x="333629" y="79997"/>
                </a:lnTo>
                <a:lnTo>
                  <a:pt x="298983" y="93433"/>
                </a:lnTo>
                <a:lnTo>
                  <a:pt x="297053" y="97802"/>
                </a:lnTo>
                <a:lnTo>
                  <a:pt x="299745" y="104673"/>
                </a:lnTo>
                <a:lnTo>
                  <a:pt x="302615" y="106489"/>
                </a:lnTo>
                <a:lnTo>
                  <a:pt x="305650" y="106489"/>
                </a:lnTo>
                <a:lnTo>
                  <a:pt x="306578" y="106489"/>
                </a:lnTo>
                <a:lnTo>
                  <a:pt x="307505" y="106324"/>
                </a:lnTo>
                <a:lnTo>
                  <a:pt x="339153" y="94056"/>
                </a:lnTo>
                <a:lnTo>
                  <a:pt x="341083" y="89674"/>
                </a:lnTo>
                <a:close/>
              </a:path>
              <a:path w="447675" h="362585">
                <a:moveTo>
                  <a:pt x="447116" y="287680"/>
                </a:moveTo>
                <a:lnTo>
                  <a:pt x="444144" y="284734"/>
                </a:lnTo>
                <a:lnTo>
                  <a:pt x="388632" y="229565"/>
                </a:lnTo>
                <a:lnTo>
                  <a:pt x="388645" y="218541"/>
                </a:lnTo>
                <a:lnTo>
                  <a:pt x="387121" y="207721"/>
                </a:lnTo>
                <a:lnTo>
                  <a:pt x="377151" y="182892"/>
                </a:lnTo>
                <a:lnTo>
                  <a:pt x="373024" y="170688"/>
                </a:lnTo>
                <a:lnTo>
                  <a:pt x="352348" y="119062"/>
                </a:lnTo>
                <a:lnTo>
                  <a:pt x="330377" y="109664"/>
                </a:lnTo>
                <a:lnTo>
                  <a:pt x="318922" y="114198"/>
                </a:lnTo>
                <a:lnTo>
                  <a:pt x="314426" y="118541"/>
                </a:lnTo>
                <a:lnTo>
                  <a:pt x="309600" y="129705"/>
                </a:lnTo>
                <a:lnTo>
                  <a:pt x="309473" y="135839"/>
                </a:lnTo>
                <a:lnTo>
                  <a:pt x="311645" y="141452"/>
                </a:lnTo>
                <a:lnTo>
                  <a:pt x="311937" y="142341"/>
                </a:lnTo>
                <a:lnTo>
                  <a:pt x="266128" y="96812"/>
                </a:lnTo>
                <a:lnTo>
                  <a:pt x="258495" y="91782"/>
                </a:lnTo>
                <a:lnTo>
                  <a:pt x="249809" y="90106"/>
                </a:lnTo>
                <a:lnTo>
                  <a:pt x="241122" y="91782"/>
                </a:lnTo>
                <a:lnTo>
                  <a:pt x="233502" y="96812"/>
                </a:lnTo>
                <a:lnTo>
                  <a:pt x="197053" y="82550"/>
                </a:lnTo>
                <a:lnTo>
                  <a:pt x="196926" y="82486"/>
                </a:lnTo>
                <a:lnTo>
                  <a:pt x="196659" y="82397"/>
                </a:lnTo>
                <a:lnTo>
                  <a:pt x="184505" y="78346"/>
                </a:lnTo>
                <a:lnTo>
                  <a:pt x="148628" y="66929"/>
                </a:lnTo>
                <a:lnTo>
                  <a:pt x="137541" y="66941"/>
                </a:lnTo>
                <a:lnTo>
                  <a:pt x="75501" y="5283"/>
                </a:lnTo>
                <a:lnTo>
                  <a:pt x="70688" y="5283"/>
                </a:lnTo>
                <a:lnTo>
                  <a:pt x="64757" y="11176"/>
                </a:lnTo>
                <a:lnTo>
                  <a:pt x="64757" y="15951"/>
                </a:lnTo>
                <a:lnTo>
                  <a:pt x="130975" y="81749"/>
                </a:lnTo>
                <a:lnTo>
                  <a:pt x="133273" y="82537"/>
                </a:lnTo>
                <a:lnTo>
                  <a:pt x="135585" y="82270"/>
                </a:lnTo>
                <a:lnTo>
                  <a:pt x="145326" y="81864"/>
                </a:lnTo>
                <a:lnTo>
                  <a:pt x="177711" y="91909"/>
                </a:lnTo>
                <a:lnTo>
                  <a:pt x="178257" y="92176"/>
                </a:lnTo>
                <a:lnTo>
                  <a:pt x="239356" y="115519"/>
                </a:lnTo>
                <a:lnTo>
                  <a:pt x="242595" y="122974"/>
                </a:lnTo>
                <a:lnTo>
                  <a:pt x="241033" y="126873"/>
                </a:lnTo>
                <a:lnTo>
                  <a:pt x="239534" y="128397"/>
                </a:lnTo>
                <a:lnTo>
                  <a:pt x="235661" y="130048"/>
                </a:lnTo>
                <a:lnTo>
                  <a:pt x="233527" y="130086"/>
                </a:lnTo>
                <a:lnTo>
                  <a:pt x="231406" y="129247"/>
                </a:lnTo>
                <a:lnTo>
                  <a:pt x="231089" y="129133"/>
                </a:lnTo>
                <a:lnTo>
                  <a:pt x="196710" y="118135"/>
                </a:lnTo>
                <a:lnTo>
                  <a:pt x="193065" y="119481"/>
                </a:lnTo>
                <a:lnTo>
                  <a:pt x="189407" y="125425"/>
                </a:lnTo>
                <a:lnTo>
                  <a:pt x="189865" y="129247"/>
                </a:lnTo>
                <a:lnTo>
                  <a:pt x="261886" y="200825"/>
                </a:lnTo>
                <a:lnTo>
                  <a:pt x="262712" y="202793"/>
                </a:lnTo>
                <a:lnTo>
                  <a:pt x="262712" y="206971"/>
                </a:lnTo>
                <a:lnTo>
                  <a:pt x="261886" y="208940"/>
                </a:lnTo>
                <a:lnTo>
                  <a:pt x="257340" y="213448"/>
                </a:lnTo>
                <a:lnTo>
                  <a:pt x="252399" y="213474"/>
                </a:lnTo>
                <a:lnTo>
                  <a:pt x="249313" y="210489"/>
                </a:lnTo>
                <a:lnTo>
                  <a:pt x="197396" y="158915"/>
                </a:lnTo>
                <a:lnTo>
                  <a:pt x="192595" y="158915"/>
                </a:lnTo>
                <a:lnTo>
                  <a:pt x="186664" y="164807"/>
                </a:lnTo>
                <a:lnTo>
                  <a:pt x="186664" y="169583"/>
                </a:lnTo>
                <a:lnTo>
                  <a:pt x="253555" y="236042"/>
                </a:lnTo>
                <a:lnTo>
                  <a:pt x="253555" y="241020"/>
                </a:lnTo>
                <a:lnTo>
                  <a:pt x="248983" y="245554"/>
                </a:lnTo>
                <a:lnTo>
                  <a:pt x="247002" y="246367"/>
                </a:lnTo>
                <a:lnTo>
                  <a:pt x="242798" y="246367"/>
                </a:lnTo>
                <a:lnTo>
                  <a:pt x="240817" y="245554"/>
                </a:lnTo>
                <a:lnTo>
                  <a:pt x="174904" y="180060"/>
                </a:lnTo>
                <a:lnTo>
                  <a:pt x="170103" y="180060"/>
                </a:lnTo>
                <a:lnTo>
                  <a:pt x="164172" y="185953"/>
                </a:lnTo>
                <a:lnTo>
                  <a:pt x="164172" y="190728"/>
                </a:lnTo>
                <a:lnTo>
                  <a:pt x="221030" y="247230"/>
                </a:lnTo>
                <a:lnTo>
                  <a:pt x="221856" y="249199"/>
                </a:lnTo>
                <a:lnTo>
                  <a:pt x="221856" y="253390"/>
                </a:lnTo>
                <a:lnTo>
                  <a:pt x="221030" y="255358"/>
                </a:lnTo>
                <a:lnTo>
                  <a:pt x="218046" y="258318"/>
                </a:lnTo>
                <a:lnTo>
                  <a:pt x="216077" y="259130"/>
                </a:lnTo>
                <a:lnTo>
                  <a:pt x="211861" y="259130"/>
                </a:lnTo>
                <a:lnTo>
                  <a:pt x="209880" y="258318"/>
                </a:lnTo>
                <a:lnTo>
                  <a:pt x="153009" y="201815"/>
                </a:lnTo>
                <a:lnTo>
                  <a:pt x="148209" y="201815"/>
                </a:lnTo>
                <a:lnTo>
                  <a:pt x="142278" y="207708"/>
                </a:lnTo>
                <a:lnTo>
                  <a:pt x="142278" y="212483"/>
                </a:lnTo>
                <a:lnTo>
                  <a:pt x="177393" y="247370"/>
                </a:lnTo>
                <a:lnTo>
                  <a:pt x="178206" y="249339"/>
                </a:lnTo>
                <a:lnTo>
                  <a:pt x="178206" y="253530"/>
                </a:lnTo>
                <a:lnTo>
                  <a:pt x="177393" y="255498"/>
                </a:lnTo>
                <a:lnTo>
                  <a:pt x="174409" y="258457"/>
                </a:lnTo>
                <a:lnTo>
                  <a:pt x="172427" y="259270"/>
                </a:lnTo>
                <a:lnTo>
                  <a:pt x="168211" y="259270"/>
                </a:lnTo>
                <a:lnTo>
                  <a:pt x="97802" y="190449"/>
                </a:lnTo>
                <a:lnTo>
                  <a:pt x="79768" y="154863"/>
                </a:lnTo>
                <a:lnTo>
                  <a:pt x="79197" y="141287"/>
                </a:lnTo>
                <a:lnTo>
                  <a:pt x="79336" y="139115"/>
                </a:lnTo>
                <a:lnTo>
                  <a:pt x="78536" y="136994"/>
                </a:lnTo>
                <a:lnTo>
                  <a:pt x="10744" y="69634"/>
                </a:lnTo>
                <a:lnTo>
                  <a:pt x="5930" y="69634"/>
                </a:lnTo>
                <a:lnTo>
                  <a:pt x="0" y="75526"/>
                </a:lnTo>
                <a:lnTo>
                  <a:pt x="0" y="80302"/>
                </a:lnTo>
                <a:lnTo>
                  <a:pt x="63893" y="143789"/>
                </a:lnTo>
                <a:lnTo>
                  <a:pt x="65176" y="159639"/>
                </a:lnTo>
                <a:lnTo>
                  <a:pt x="87058" y="201117"/>
                </a:lnTo>
                <a:lnTo>
                  <a:pt x="158369" y="271970"/>
                </a:lnTo>
                <a:lnTo>
                  <a:pt x="164160" y="274358"/>
                </a:lnTo>
                <a:lnTo>
                  <a:pt x="176491" y="274358"/>
                </a:lnTo>
                <a:lnTo>
                  <a:pt x="182283" y="271970"/>
                </a:lnTo>
                <a:lnTo>
                  <a:pt x="188569" y="265722"/>
                </a:lnTo>
                <a:lnTo>
                  <a:pt x="190119" y="263525"/>
                </a:lnTo>
                <a:lnTo>
                  <a:pt x="191236" y="261137"/>
                </a:lnTo>
                <a:lnTo>
                  <a:pt x="202006" y="271830"/>
                </a:lnTo>
                <a:lnTo>
                  <a:pt x="207797" y="274218"/>
                </a:lnTo>
                <a:lnTo>
                  <a:pt x="220129" y="274218"/>
                </a:lnTo>
                <a:lnTo>
                  <a:pt x="225920" y="271830"/>
                </a:lnTo>
                <a:lnTo>
                  <a:pt x="232194" y="265607"/>
                </a:lnTo>
                <a:lnTo>
                  <a:pt x="233705" y="263423"/>
                </a:lnTo>
                <a:lnTo>
                  <a:pt x="234823" y="261073"/>
                </a:lnTo>
                <a:lnTo>
                  <a:pt x="253593" y="279730"/>
                </a:lnTo>
                <a:lnTo>
                  <a:pt x="266026" y="289788"/>
                </a:lnTo>
                <a:lnTo>
                  <a:pt x="280085" y="297103"/>
                </a:lnTo>
                <a:lnTo>
                  <a:pt x="295325" y="301472"/>
                </a:lnTo>
                <a:lnTo>
                  <a:pt x="311289" y="302742"/>
                </a:lnTo>
                <a:lnTo>
                  <a:pt x="370128" y="361213"/>
                </a:lnTo>
                <a:lnTo>
                  <a:pt x="372084" y="361962"/>
                </a:lnTo>
                <a:lnTo>
                  <a:pt x="375970" y="361962"/>
                </a:lnTo>
                <a:lnTo>
                  <a:pt x="377913" y="361213"/>
                </a:lnTo>
                <a:lnTo>
                  <a:pt x="382358" y="356806"/>
                </a:lnTo>
                <a:lnTo>
                  <a:pt x="382358" y="352018"/>
                </a:lnTo>
                <a:lnTo>
                  <a:pt x="318122" y="288201"/>
                </a:lnTo>
                <a:lnTo>
                  <a:pt x="315988" y="287401"/>
                </a:lnTo>
                <a:lnTo>
                  <a:pt x="313804" y="287540"/>
                </a:lnTo>
                <a:lnTo>
                  <a:pt x="300139" y="286969"/>
                </a:lnTo>
                <a:lnTo>
                  <a:pt x="287045" y="283603"/>
                </a:lnTo>
                <a:lnTo>
                  <a:pt x="274967" y="277571"/>
                </a:lnTo>
                <a:lnTo>
                  <a:pt x="264337" y="269049"/>
                </a:lnTo>
                <a:lnTo>
                  <a:pt x="254558" y="259334"/>
                </a:lnTo>
                <a:lnTo>
                  <a:pt x="256997" y="258216"/>
                </a:lnTo>
                <a:lnTo>
                  <a:pt x="259257" y="256692"/>
                </a:lnTo>
                <a:lnTo>
                  <a:pt x="261213" y="254736"/>
                </a:lnTo>
                <a:lnTo>
                  <a:pt x="265836" y="248170"/>
                </a:lnTo>
                <a:lnTo>
                  <a:pt x="267855" y="240703"/>
                </a:lnTo>
                <a:lnTo>
                  <a:pt x="267296" y="233032"/>
                </a:lnTo>
                <a:lnTo>
                  <a:pt x="264134" y="225869"/>
                </a:lnTo>
                <a:lnTo>
                  <a:pt x="266712" y="224739"/>
                </a:lnTo>
                <a:lnTo>
                  <a:pt x="269087" y="223126"/>
                </a:lnTo>
                <a:lnTo>
                  <a:pt x="275488" y="216763"/>
                </a:lnTo>
                <a:lnTo>
                  <a:pt x="277888" y="210997"/>
                </a:lnTo>
                <a:lnTo>
                  <a:pt x="277888" y="198755"/>
                </a:lnTo>
                <a:lnTo>
                  <a:pt x="275488" y="193001"/>
                </a:lnTo>
                <a:lnTo>
                  <a:pt x="225323" y="143141"/>
                </a:lnTo>
                <a:lnTo>
                  <a:pt x="226212" y="143433"/>
                </a:lnTo>
                <a:lnTo>
                  <a:pt x="231863" y="145592"/>
                </a:lnTo>
                <a:lnTo>
                  <a:pt x="238036" y="145465"/>
                </a:lnTo>
                <a:lnTo>
                  <a:pt x="244487" y="142709"/>
                </a:lnTo>
                <a:lnTo>
                  <a:pt x="245325" y="142265"/>
                </a:lnTo>
                <a:lnTo>
                  <a:pt x="246138" y="141795"/>
                </a:lnTo>
                <a:lnTo>
                  <a:pt x="285330" y="180746"/>
                </a:lnTo>
                <a:lnTo>
                  <a:pt x="290144" y="180746"/>
                </a:lnTo>
                <a:lnTo>
                  <a:pt x="296075" y="174853"/>
                </a:lnTo>
                <a:lnTo>
                  <a:pt x="296075" y="170078"/>
                </a:lnTo>
                <a:lnTo>
                  <a:pt x="256006" y="130263"/>
                </a:lnTo>
                <a:lnTo>
                  <a:pt x="258191" y="124637"/>
                </a:lnTo>
                <a:lnTo>
                  <a:pt x="258076" y="118503"/>
                </a:lnTo>
                <a:lnTo>
                  <a:pt x="254381" y="109969"/>
                </a:lnTo>
                <a:lnTo>
                  <a:pt x="252488" y="107353"/>
                </a:lnTo>
                <a:lnTo>
                  <a:pt x="250151" y="105206"/>
                </a:lnTo>
                <a:lnTo>
                  <a:pt x="252056" y="105295"/>
                </a:lnTo>
                <a:lnTo>
                  <a:pt x="253936" y="106045"/>
                </a:lnTo>
                <a:lnTo>
                  <a:pt x="319036" y="170726"/>
                </a:lnTo>
                <a:lnTo>
                  <a:pt x="312521" y="185039"/>
                </a:lnTo>
                <a:lnTo>
                  <a:pt x="309245" y="202704"/>
                </a:lnTo>
                <a:lnTo>
                  <a:pt x="311924" y="222072"/>
                </a:lnTo>
                <a:lnTo>
                  <a:pt x="323253" y="241503"/>
                </a:lnTo>
                <a:lnTo>
                  <a:pt x="324764" y="243217"/>
                </a:lnTo>
                <a:lnTo>
                  <a:pt x="326872" y="244094"/>
                </a:lnTo>
                <a:lnTo>
                  <a:pt x="330758" y="244094"/>
                </a:lnTo>
                <a:lnTo>
                  <a:pt x="332536" y="243484"/>
                </a:lnTo>
                <a:lnTo>
                  <a:pt x="337134" y="239496"/>
                </a:lnTo>
                <a:lnTo>
                  <a:pt x="337464" y="234734"/>
                </a:lnTo>
                <a:lnTo>
                  <a:pt x="332320" y="228866"/>
                </a:lnTo>
                <a:lnTo>
                  <a:pt x="330441" y="226098"/>
                </a:lnTo>
                <a:lnTo>
                  <a:pt x="328942" y="223329"/>
                </a:lnTo>
                <a:lnTo>
                  <a:pt x="325069" y="212547"/>
                </a:lnTo>
                <a:lnTo>
                  <a:pt x="324421" y="202234"/>
                </a:lnTo>
                <a:lnTo>
                  <a:pt x="326009" y="192849"/>
                </a:lnTo>
                <a:lnTo>
                  <a:pt x="328841" y="184899"/>
                </a:lnTo>
                <a:lnTo>
                  <a:pt x="331546" y="178777"/>
                </a:lnTo>
                <a:lnTo>
                  <a:pt x="334505" y="174777"/>
                </a:lnTo>
                <a:lnTo>
                  <a:pt x="335038" y="174091"/>
                </a:lnTo>
                <a:lnTo>
                  <a:pt x="335203" y="173837"/>
                </a:lnTo>
                <a:lnTo>
                  <a:pt x="335445" y="173405"/>
                </a:lnTo>
                <a:lnTo>
                  <a:pt x="335622" y="173088"/>
                </a:lnTo>
                <a:lnTo>
                  <a:pt x="335788" y="172745"/>
                </a:lnTo>
                <a:lnTo>
                  <a:pt x="336384" y="169849"/>
                </a:lnTo>
                <a:lnTo>
                  <a:pt x="336397" y="169468"/>
                </a:lnTo>
                <a:lnTo>
                  <a:pt x="336372" y="169100"/>
                </a:lnTo>
                <a:lnTo>
                  <a:pt x="336321" y="168706"/>
                </a:lnTo>
                <a:lnTo>
                  <a:pt x="336245" y="168262"/>
                </a:lnTo>
                <a:lnTo>
                  <a:pt x="336169" y="167894"/>
                </a:lnTo>
                <a:lnTo>
                  <a:pt x="336042" y="167500"/>
                </a:lnTo>
                <a:lnTo>
                  <a:pt x="325920" y="136283"/>
                </a:lnTo>
                <a:lnTo>
                  <a:pt x="324256" y="132118"/>
                </a:lnTo>
                <a:lnTo>
                  <a:pt x="326224" y="127546"/>
                </a:lnTo>
                <a:lnTo>
                  <a:pt x="332232" y="125171"/>
                </a:lnTo>
                <a:lnTo>
                  <a:pt x="334378" y="125209"/>
                </a:lnTo>
                <a:lnTo>
                  <a:pt x="338239" y="126860"/>
                </a:lnTo>
                <a:lnTo>
                  <a:pt x="339737" y="128384"/>
                </a:lnTo>
                <a:lnTo>
                  <a:pt x="358736" y="175818"/>
                </a:lnTo>
                <a:lnTo>
                  <a:pt x="363232" y="189103"/>
                </a:lnTo>
                <a:lnTo>
                  <a:pt x="363486" y="189649"/>
                </a:lnTo>
                <a:lnTo>
                  <a:pt x="373608" y="221830"/>
                </a:lnTo>
                <a:lnTo>
                  <a:pt x="373189" y="231508"/>
                </a:lnTo>
                <a:lnTo>
                  <a:pt x="372922" y="233807"/>
                </a:lnTo>
                <a:lnTo>
                  <a:pt x="373722" y="236093"/>
                </a:lnTo>
                <a:lnTo>
                  <a:pt x="436372" y="298348"/>
                </a:lnTo>
                <a:lnTo>
                  <a:pt x="441185" y="298348"/>
                </a:lnTo>
                <a:lnTo>
                  <a:pt x="447116" y="292455"/>
                </a:lnTo>
                <a:lnTo>
                  <a:pt x="447116" y="287680"/>
                </a:lnTo>
                <a:close/>
              </a:path>
            </a:pathLst>
          </a:custGeom>
          <a:solidFill>
            <a:srgbClr val="1F1D1F"/>
          </a:solidFill>
        </p:spPr>
        <p:txBody>
          <a:bodyPr wrap="square" lIns="0" tIns="0" rIns="0" bIns="0" rtlCol="0"/>
          <a:lstStyle/>
          <a:p>
            <a:endParaRPr sz="1588"/>
          </a:p>
        </p:txBody>
      </p:sp>
      <p:sp>
        <p:nvSpPr>
          <p:cNvPr id="58" name="object 58"/>
          <p:cNvSpPr txBox="1"/>
          <p:nvPr/>
        </p:nvSpPr>
        <p:spPr>
          <a:xfrm>
            <a:off x="8041516" y="4097505"/>
            <a:ext cx="1825998" cy="243234"/>
          </a:xfrm>
          <a:prstGeom prst="rect">
            <a:avLst/>
          </a:prstGeom>
          <a:solidFill>
            <a:srgbClr val="F1723B"/>
          </a:solidFill>
        </p:spPr>
        <p:txBody>
          <a:bodyPr vert="horz" wrap="square" lIns="0" tIns="52668" rIns="0" bIns="0" rtlCol="0">
            <a:spAutoFit/>
          </a:bodyPr>
          <a:lstStyle/>
          <a:p>
            <a:pPr marL="601228">
              <a:spcBef>
                <a:spcPts val="415"/>
              </a:spcBef>
            </a:pPr>
            <a:r>
              <a:rPr sz="1235" b="1" spc="75" dirty="0">
                <a:latin typeface="Book Antiqua"/>
                <a:cs typeface="Book Antiqua"/>
              </a:rPr>
              <a:t>Seniors</a:t>
            </a:r>
            <a:endParaRPr sz="1235">
              <a:latin typeface="Book Antiqua"/>
              <a:cs typeface="Book Antiqua"/>
            </a:endParaRPr>
          </a:p>
        </p:txBody>
      </p:sp>
      <p:sp>
        <p:nvSpPr>
          <p:cNvPr id="59" name="object 59"/>
          <p:cNvSpPr txBox="1"/>
          <p:nvPr/>
        </p:nvSpPr>
        <p:spPr>
          <a:xfrm>
            <a:off x="2324099" y="4097504"/>
            <a:ext cx="1825998" cy="318873"/>
          </a:xfrm>
          <a:prstGeom prst="rect">
            <a:avLst/>
          </a:prstGeom>
          <a:solidFill>
            <a:srgbClr val="4EDAA3"/>
          </a:solidFill>
        </p:spPr>
        <p:txBody>
          <a:bodyPr vert="horz" wrap="square" lIns="0" tIns="34738" rIns="0" bIns="0" rtlCol="0">
            <a:spAutoFit/>
          </a:bodyPr>
          <a:lstStyle/>
          <a:p>
            <a:pPr marL="522782" marR="238138" indent="-276240">
              <a:lnSpc>
                <a:spcPts val="1059"/>
              </a:lnSpc>
              <a:spcBef>
                <a:spcPts val="274"/>
              </a:spcBef>
            </a:pPr>
            <a:r>
              <a:rPr sz="1059" b="1" spc="106" dirty="0">
                <a:latin typeface="Book Antiqua"/>
                <a:cs typeface="Book Antiqua"/>
              </a:rPr>
              <a:t>Communication</a:t>
            </a:r>
            <a:r>
              <a:rPr sz="1059" b="1" spc="44" dirty="0">
                <a:latin typeface="Book Antiqua"/>
                <a:cs typeface="Book Antiqua"/>
              </a:rPr>
              <a:t> </a:t>
            </a:r>
            <a:r>
              <a:rPr sz="1059" b="1" spc="9" dirty="0">
                <a:latin typeface="Book Antiqua"/>
                <a:cs typeface="Book Antiqua"/>
              </a:rPr>
              <a:t>&amp; </a:t>
            </a:r>
            <a:r>
              <a:rPr sz="1059" b="1" spc="62" dirty="0">
                <a:latin typeface="Book Antiqua"/>
                <a:cs typeface="Book Antiqua"/>
              </a:rPr>
              <a:t>Navigation</a:t>
            </a:r>
            <a:endParaRPr sz="1059">
              <a:latin typeface="Book Antiqua"/>
              <a:cs typeface="Book Antiqua"/>
            </a:endParaRPr>
          </a:p>
        </p:txBody>
      </p:sp>
      <p:sp>
        <p:nvSpPr>
          <p:cNvPr id="60" name="object 60"/>
          <p:cNvSpPr txBox="1"/>
          <p:nvPr/>
        </p:nvSpPr>
        <p:spPr>
          <a:xfrm>
            <a:off x="6137130" y="4097504"/>
            <a:ext cx="1825998" cy="247759"/>
          </a:xfrm>
          <a:prstGeom prst="rect">
            <a:avLst/>
          </a:prstGeom>
          <a:solidFill>
            <a:srgbClr val="FF9D3C"/>
          </a:solidFill>
        </p:spPr>
        <p:txBody>
          <a:bodyPr vert="horz" wrap="square" lIns="0" tIns="57149" rIns="0" bIns="0" rtlCol="0">
            <a:spAutoFit/>
          </a:bodyPr>
          <a:lstStyle/>
          <a:p>
            <a:pPr marL="559203">
              <a:spcBef>
                <a:spcPts val="449"/>
              </a:spcBef>
            </a:pPr>
            <a:r>
              <a:rPr sz="1235" b="1" spc="75" dirty="0">
                <a:latin typeface="Book Antiqua"/>
                <a:cs typeface="Book Antiqua"/>
              </a:rPr>
              <a:t>Families</a:t>
            </a:r>
            <a:endParaRPr sz="1235">
              <a:latin typeface="Book Antiqua"/>
              <a:cs typeface="Book Antiqua"/>
            </a:endParaRPr>
          </a:p>
        </p:txBody>
      </p:sp>
      <p:sp>
        <p:nvSpPr>
          <p:cNvPr id="61" name="object 61"/>
          <p:cNvSpPr/>
          <p:nvPr/>
        </p:nvSpPr>
        <p:spPr>
          <a:xfrm>
            <a:off x="2458960" y="4622269"/>
            <a:ext cx="33618" cy="33618"/>
          </a:xfrm>
          <a:custGeom>
            <a:avLst/>
            <a:gdLst/>
            <a:ahLst/>
            <a:cxnLst/>
            <a:rect l="l" t="t" r="r" b="b"/>
            <a:pathLst>
              <a:path w="38100" h="38100">
                <a:moveTo>
                  <a:pt x="21576" y="38099"/>
                </a:moveTo>
                <a:lnTo>
                  <a:pt x="16523" y="38099"/>
                </a:lnTo>
                <a:lnTo>
                  <a:pt x="14093" y="37616"/>
                </a:lnTo>
                <a:lnTo>
                  <a:pt x="0" y="21576"/>
                </a:lnTo>
                <a:lnTo>
                  <a:pt x="0" y="16523"/>
                </a:lnTo>
                <a:lnTo>
                  <a:pt x="16523" y="0"/>
                </a:lnTo>
                <a:lnTo>
                  <a:pt x="21576" y="0"/>
                </a:lnTo>
                <a:lnTo>
                  <a:pt x="38100" y="19049"/>
                </a:lnTo>
                <a:lnTo>
                  <a:pt x="38099" y="21576"/>
                </a:lnTo>
                <a:lnTo>
                  <a:pt x="21576" y="38099"/>
                </a:lnTo>
                <a:close/>
              </a:path>
            </a:pathLst>
          </a:custGeom>
          <a:solidFill>
            <a:srgbClr val="000000"/>
          </a:solidFill>
        </p:spPr>
        <p:txBody>
          <a:bodyPr wrap="square" lIns="0" tIns="0" rIns="0" bIns="0" rtlCol="0"/>
          <a:lstStyle/>
          <a:p>
            <a:endParaRPr sz="1588"/>
          </a:p>
        </p:txBody>
      </p:sp>
      <p:sp>
        <p:nvSpPr>
          <p:cNvPr id="62" name="object 62"/>
          <p:cNvSpPr txBox="1"/>
          <p:nvPr/>
        </p:nvSpPr>
        <p:spPr>
          <a:xfrm>
            <a:off x="2571326" y="4510412"/>
            <a:ext cx="1313329" cy="526543"/>
          </a:xfrm>
          <a:prstGeom prst="rect">
            <a:avLst/>
          </a:prstGeom>
        </p:spPr>
        <p:txBody>
          <a:bodyPr vert="horz" wrap="square" lIns="0" tIns="10085" rIns="0" bIns="0" rtlCol="0">
            <a:spAutoFit/>
          </a:bodyPr>
          <a:lstStyle/>
          <a:p>
            <a:pPr marL="11206" marR="4483">
              <a:lnSpc>
                <a:spcPct val="119300"/>
              </a:lnSpc>
              <a:spcBef>
                <a:spcPts val="79"/>
              </a:spcBef>
            </a:pPr>
            <a:r>
              <a:rPr sz="971" spc="-9" dirty="0">
                <a:latin typeface="Lucida Sans"/>
                <a:cs typeface="Lucida Sans"/>
              </a:rPr>
              <a:t>Volunteer</a:t>
            </a:r>
            <a:r>
              <a:rPr sz="971" spc="-35" dirty="0">
                <a:latin typeface="Lucida Sans"/>
                <a:cs typeface="Lucida Sans"/>
              </a:rPr>
              <a:t> </a:t>
            </a:r>
            <a:r>
              <a:rPr sz="971" spc="-18" dirty="0">
                <a:latin typeface="Lucida Sans"/>
                <a:cs typeface="Lucida Sans"/>
              </a:rPr>
              <a:t>Income</a:t>
            </a:r>
            <a:r>
              <a:rPr sz="971" spc="-31" dirty="0">
                <a:latin typeface="Lucida Sans"/>
                <a:cs typeface="Lucida Sans"/>
              </a:rPr>
              <a:t> </a:t>
            </a:r>
            <a:r>
              <a:rPr sz="971" spc="-22" dirty="0">
                <a:latin typeface="Lucida Sans"/>
                <a:cs typeface="Lucida Sans"/>
              </a:rPr>
              <a:t>Tax </a:t>
            </a:r>
            <a:r>
              <a:rPr sz="971" dirty="0">
                <a:latin typeface="Lucida Sans"/>
                <a:cs typeface="Lucida Sans"/>
              </a:rPr>
              <a:t>Assistance</a:t>
            </a:r>
            <a:r>
              <a:rPr sz="971" spc="31" dirty="0">
                <a:latin typeface="Lucida Sans"/>
                <a:cs typeface="Lucida Sans"/>
              </a:rPr>
              <a:t> </a:t>
            </a:r>
            <a:r>
              <a:rPr sz="971" spc="-9" dirty="0">
                <a:latin typeface="Lucida Sans"/>
                <a:cs typeface="Lucida Sans"/>
              </a:rPr>
              <a:t>program (VITA)</a:t>
            </a:r>
            <a:endParaRPr sz="971">
              <a:latin typeface="Lucida Sans"/>
              <a:cs typeface="Lucida Sans"/>
            </a:endParaRPr>
          </a:p>
        </p:txBody>
      </p:sp>
      <p:sp>
        <p:nvSpPr>
          <p:cNvPr id="63" name="object 63"/>
          <p:cNvSpPr/>
          <p:nvPr/>
        </p:nvSpPr>
        <p:spPr>
          <a:xfrm>
            <a:off x="2458960" y="5328240"/>
            <a:ext cx="33618" cy="33618"/>
          </a:xfrm>
          <a:custGeom>
            <a:avLst/>
            <a:gdLst/>
            <a:ahLst/>
            <a:cxnLst/>
            <a:rect l="l" t="t" r="r" b="b"/>
            <a:pathLst>
              <a:path w="38100" h="38100">
                <a:moveTo>
                  <a:pt x="21576" y="38099"/>
                </a:moveTo>
                <a:lnTo>
                  <a:pt x="16523" y="38099"/>
                </a:lnTo>
                <a:lnTo>
                  <a:pt x="14093" y="37616"/>
                </a:lnTo>
                <a:lnTo>
                  <a:pt x="0" y="21576"/>
                </a:lnTo>
                <a:lnTo>
                  <a:pt x="0" y="16523"/>
                </a:lnTo>
                <a:lnTo>
                  <a:pt x="16523" y="0"/>
                </a:lnTo>
                <a:lnTo>
                  <a:pt x="21576" y="0"/>
                </a:lnTo>
                <a:lnTo>
                  <a:pt x="38100" y="19049"/>
                </a:lnTo>
                <a:lnTo>
                  <a:pt x="38099" y="21576"/>
                </a:lnTo>
                <a:lnTo>
                  <a:pt x="21576" y="38099"/>
                </a:lnTo>
                <a:close/>
              </a:path>
            </a:pathLst>
          </a:custGeom>
          <a:solidFill>
            <a:srgbClr val="000000"/>
          </a:solidFill>
        </p:spPr>
        <p:txBody>
          <a:bodyPr wrap="square" lIns="0" tIns="0" rIns="0" bIns="0" rtlCol="0"/>
          <a:lstStyle/>
          <a:p>
            <a:endParaRPr sz="1588"/>
          </a:p>
        </p:txBody>
      </p:sp>
      <p:sp>
        <p:nvSpPr>
          <p:cNvPr id="64" name="object 64"/>
          <p:cNvSpPr txBox="1"/>
          <p:nvPr/>
        </p:nvSpPr>
        <p:spPr>
          <a:xfrm>
            <a:off x="2571326" y="5216382"/>
            <a:ext cx="1280272" cy="348738"/>
          </a:xfrm>
          <a:prstGeom prst="rect">
            <a:avLst/>
          </a:prstGeom>
        </p:spPr>
        <p:txBody>
          <a:bodyPr vert="horz" wrap="square" lIns="0" tIns="10085" rIns="0" bIns="0" rtlCol="0">
            <a:spAutoFit/>
          </a:bodyPr>
          <a:lstStyle/>
          <a:p>
            <a:pPr marL="11206" marR="4483">
              <a:lnSpc>
                <a:spcPct val="119300"/>
              </a:lnSpc>
              <a:spcBef>
                <a:spcPts val="79"/>
              </a:spcBef>
            </a:pPr>
            <a:r>
              <a:rPr sz="971" dirty="0">
                <a:latin typeface="Lucida Sans"/>
                <a:cs typeface="Lucida Sans"/>
              </a:rPr>
              <a:t>Referrals</a:t>
            </a:r>
            <a:r>
              <a:rPr sz="971" spc="9" dirty="0">
                <a:latin typeface="Lucida Sans"/>
                <a:cs typeface="Lucida Sans"/>
              </a:rPr>
              <a:t> </a:t>
            </a:r>
            <a:r>
              <a:rPr sz="971" dirty="0">
                <a:latin typeface="Lucida Sans"/>
                <a:cs typeface="Lucida Sans"/>
              </a:rPr>
              <a:t>&amp;</a:t>
            </a:r>
            <a:r>
              <a:rPr sz="971" spc="13" dirty="0">
                <a:latin typeface="Lucida Sans"/>
                <a:cs typeface="Lucida Sans"/>
              </a:rPr>
              <a:t> </a:t>
            </a:r>
            <a:r>
              <a:rPr sz="971" spc="-9" dirty="0">
                <a:latin typeface="Lucida Sans"/>
                <a:cs typeface="Lucida Sans"/>
              </a:rPr>
              <a:t>Resource Navigation</a:t>
            </a:r>
            <a:endParaRPr sz="971">
              <a:latin typeface="Lucida Sans"/>
              <a:cs typeface="Lucida Sans"/>
            </a:endParaRPr>
          </a:p>
        </p:txBody>
      </p:sp>
      <p:sp>
        <p:nvSpPr>
          <p:cNvPr id="65" name="object 65"/>
          <p:cNvSpPr/>
          <p:nvPr/>
        </p:nvSpPr>
        <p:spPr>
          <a:xfrm>
            <a:off x="2458960" y="5857717"/>
            <a:ext cx="33618" cy="33618"/>
          </a:xfrm>
          <a:custGeom>
            <a:avLst/>
            <a:gdLst/>
            <a:ahLst/>
            <a:cxnLst/>
            <a:rect l="l" t="t" r="r" b="b"/>
            <a:pathLst>
              <a:path w="38100" h="38100">
                <a:moveTo>
                  <a:pt x="21576" y="38099"/>
                </a:moveTo>
                <a:lnTo>
                  <a:pt x="16523" y="38099"/>
                </a:lnTo>
                <a:lnTo>
                  <a:pt x="14093" y="37616"/>
                </a:lnTo>
                <a:lnTo>
                  <a:pt x="0" y="21576"/>
                </a:lnTo>
                <a:lnTo>
                  <a:pt x="0" y="16523"/>
                </a:lnTo>
                <a:lnTo>
                  <a:pt x="16523" y="0"/>
                </a:lnTo>
                <a:lnTo>
                  <a:pt x="21576" y="0"/>
                </a:lnTo>
                <a:lnTo>
                  <a:pt x="38100" y="19049"/>
                </a:lnTo>
                <a:lnTo>
                  <a:pt x="38099" y="21576"/>
                </a:lnTo>
                <a:lnTo>
                  <a:pt x="21576" y="38099"/>
                </a:lnTo>
                <a:close/>
              </a:path>
            </a:pathLst>
          </a:custGeom>
          <a:solidFill>
            <a:srgbClr val="000000"/>
          </a:solidFill>
        </p:spPr>
        <p:txBody>
          <a:bodyPr wrap="square" lIns="0" tIns="0" rIns="0" bIns="0" rtlCol="0"/>
          <a:lstStyle/>
          <a:p>
            <a:endParaRPr sz="1588"/>
          </a:p>
        </p:txBody>
      </p:sp>
      <p:sp>
        <p:nvSpPr>
          <p:cNvPr id="66" name="object 66"/>
          <p:cNvSpPr/>
          <p:nvPr/>
        </p:nvSpPr>
        <p:spPr>
          <a:xfrm>
            <a:off x="4360799" y="4622269"/>
            <a:ext cx="33618" cy="33618"/>
          </a:xfrm>
          <a:custGeom>
            <a:avLst/>
            <a:gdLst/>
            <a:ahLst/>
            <a:cxnLst/>
            <a:rect l="l" t="t" r="r" b="b"/>
            <a:pathLst>
              <a:path w="38100" h="38100">
                <a:moveTo>
                  <a:pt x="21576" y="38099"/>
                </a:moveTo>
                <a:lnTo>
                  <a:pt x="16523" y="38099"/>
                </a:lnTo>
                <a:lnTo>
                  <a:pt x="14093" y="37616"/>
                </a:lnTo>
                <a:lnTo>
                  <a:pt x="0" y="21576"/>
                </a:lnTo>
                <a:lnTo>
                  <a:pt x="0" y="16523"/>
                </a:lnTo>
                <a:lnTo>
                  <a:pt x="16523" y="0"/>
                </a:lnTo>
                <a:lnTo>
                  <a:pt x="21576" y="0"/>
                </a:lnTo>
                <a:lnTo>
                  <a:pt x="38100" y="19049"/>
                </a:lnTo>
                <a:lnTo>
                  <a:pt x="38099" y="21576"/>
                </a:lnTo>
                <a:lnTo>
                  <a:pt x="21576" y="38099"/>
                </a:lnTo>
                <a:close/>
              </a:path>
            </a:pathLst>
          </a:custGeom>
          <a:solidFill>
            <a:srgbClr val="000000"/>
          </a:solidFill>
        </p:spPr>
        <p:txBody>
          <a:bodyPr wrap="square" lIns="0" tIns="0" rIns="0" bIns="0" rtlCol="0"/>
          <a:lstStyle/>
          <a:p>
            <a:endParaRPr sz="1588"/>
          </a:p>
        </p:txBody>
      </p:sp>
      <p:sp>
        <p:nvSpPr>
          <p:cNvPr id="67" name="object 67"/>
          <p:cNvSpPr txBox="1"/>
          <p:nvPr/>
        </p:nvSpPr>
        <p:spPr>
          <a:xfrm>
            <a:off x="4473166" y="4534416"/>
            <a:ext cx="1298201" cy="164110"/>
          </a:xfrm>
          <a:prstGeom prst="rect">
            <a:avLst/>
          </a:prstGeom>
        </p:spPr>
        <p:txBody>
          <a:bodyPr vert="horz" wrap="square" lIns="0" tIns="14568" rIns="0" bIns="0" rtlCol="0">
            <a:spAutoFit/>
          </a:bodyPr>
          <a:lstStyle/>
          <a:p>
            <a:pPr marL="11206">
              <a:spcBef>
                <a:spcPts val="115"/>
              </a:spcBef>
            </a:pPr>
            <a:r>
              <a:rPr sz="971" dirty="0">
                <a:latin typeface="Lucida Sans"/>
                <a:cs typeface="Lucida Sans"/>
              </a:rPr>
              <a:t>Workforce</a:t>
            </a:r>
            <a:r>
              <a:rPr sz="971" spc="26" dirty="0">
                <a:latin typeface="Lucida Sans"/>
                <a:cs typeface="Lucida Sans"/>
              </a:rPr>
              <a:t> </a:t>
            </a:r>
            <a:r>
              <a:rPr sz="971" spc="-9" dirty="0">
                <a:latin typeface="Lucida Sans"/>
                <a:cs typeface="Lucida Sans"/>
              </a:rPr>
              <a:t>Resources</a:t>
            </a:r>
            <a:endParaRPr sz="971">
              <a:latin typeface="Lucida Sans"/>
              <a:cs typeface="Lucida Sans"/>
            </a:endParaRPr>
          </a:p>
        </p:txBody>
      </p:sp>
      <p:sp>
        <p:nvSpPr>
          <p:cNvPr id="68" name="object 68"/>
          <p:cNvSpPr/>
          <p:nvPr/>
        </p:nvSpPr>
        <p:spPr>
          <a:xfrm>
            <a:off x="4360799" y="4975255"/>
            <a:ext cx="33618" cy="33618"/>
          </a:xfrm>
          <a:custGeom>
            <a:avLst/>
            <a:gdLst/>
            <a:ahLst/>
            <a:cxnLst/>
            <a:rect l="l" t="t" r="r" b="b"/>
            <a:pathLst>
              <a:path w="38100" h="38100">
                <a:moveTo>
                  <a:pt x="21576" y="38099"/>
                </a:moveTo>
                <a:lnTo>
                  <a:pt x="16523" y="38099"/>
                </a:lnTo>
                <a:lnTo>
                  <a:pt x="14093" y="37616"/>
                </a:lnTo>
                <a:lnTo>
                  <a:pt x="0" y="21576"/>
                </a:lnTo>
                <a:lnTo>
                  <a:pt x="0" y="16523"/>
                </a:lnTo>
                <a:lnTo>
                  <a:pt x="16523" y="0"/>
                </a:lnTo>
                <a:lnTo>
                  <a:pt x="21576" y="0"/>
                </a:lnTo>
                <a:lnTo>
                  <a:pt x="38100" y="19049"/>
                </a:lnTo>
                <a:lnTo>
                  <a:pt x="38099" y="21576"/>
                </a:lnTo>
                <a:lnTo>
                  <a:pt x="21576" y="38099"/>
                </a:lnTo>
                <a:close/>
              </a:path>
            </a:pathLst>
          </a:custGeom>
          <a:solidFill>
            <a:srgbClr val="000000"/>
          </a:solidFill>
        </p:spPr>
        <p:txBody>
          <a:bodyPr wrap="square" lIns="0" tIns="0" rIns="0" bIns="0" rtlCol="0"/>
          <a:lstStyle/>
          <a:p>
            <a:endParaRPr sz="1588"/>
          </a:p>
        </p:txBody>
      </p:sp>
      <p:sp>
        <p:nvSpPr>
          <p:cNvPr id="69" name="object 69"/>
          <p:cNvSpPr txBox="1"/>
          <p:nvPr/>
        </p:nvSpPr>
        <p:spPr>
          <a:xfrm>
            <a:off x="4473165" y="4863397"/>
            <a:ext cx="1292599" cy="348738"/>
          </a:xfrm>
          <a:prstGeom prst="rect">
            <a:avLst/>
          </a:prstGeom>
        </p:spPr>
        <p:txBody>
          <a:bodyPr vert="horz" wrap="square" lIns="0" tIns="10085" rIns="0" bIns="0" rtlCol="0">
            <a:spAutoFit/>
          </a:bodyPr>
          <a:lstStyle/>
          <a:p>
            <a:pPr marL="11206" marR="4483">
              <a:lnSpc>
                <a:spcPct val="119300"/>
              </a:lnSpc>
              <a:spcBef>
                <a:spcPts val="79"/>
              </a:spcBef>
            </a:pPr>
            <a:r>
              <a:rPr sz="971" dirty="0">
                <a:latin typeface="Lucida Sans"/>
                <a:cs typeface="Lucida Sans"/>
              </a:rPr>
              <a:t>Mental</a:t>
            </a:r>
            <a:r>
              <a:rPr sz="971" spc="9" dirty="0">
                <a:latin typeface="Lucida Sans"/>
                <a:cs typeface="Lucida Sans"/>
              </a:rPr>
              <a:t> </a:t>
            </a:r>
            <a:r>
              <a:rPr sz="971" spc="-9" dirty="0">
                <a:latin typeface="Lucida Sans"/>
                <a:cs typeface="Lucida Sans"/>
              </a:rPr>
              <a:t>Health </a:t>
            </a:r>
            <a:r>
              <a:rPr sz="971" dirty="0">
                <a:latin typeface="Lucida Sans"/>
                <a:cs typeface="Lucida Sans"/>
              </a:rPr>
              <a:t>Awareness </a:t>
            </a:r>
            <a:r>
              <a:rPr sz="971" spc="-9" dirty="0">
                <a:latin typeface="Lucida Sans"/>
                <a:cs typeface="Lucida Sans"/>
              </a:rPr>
              <a:t>Initiatives</a:t>
            </a:r>
            <a:endParaRPr sz="971">
              <a:latin typeface="Lucida Sans"/>
              <a:cs typeface="Lucida Sans"/>
            </a:endParaRPr>
          </a:p>
        </p:txBody>
      </p:sp>
      <p:sp>
        <p:nvSpPr>
          <p:cNvPr id="70" name="object 70"/>
          <p:cNvSpPr/>
          <p:nvPr/>
        </p:nvSpPr>
        <p:spPr>
          <a:xfrm>
            <a:off x="4360799" y="5504732"/>
            <a:ext cx="33618" cy="33618"/>
          </a:xfrm>
          <a:custGeom>
            <a:avLst/>
            <a:gdLst/>
            <a:ahLst/>
            <a:cxnLst/>
            <a:rect l="l" t="t" r="r" b="b"/>
            <a:pathLst>
              <a:path w="38100" h="38100">
                <a:moveTo>
                  <a:pt x="21576" y="38099"/>
                </a:moveTo>
                <a:lnTo>
                  <a:pt x="16523" y="38099"/>
                </a:lnTo>
                <a:lnTo>
                  <a:pt x="14093" y="37616"/>
                </a:lnTo>
                <a:lnTo>
                  <a:pt x="0" y="21576"/>
                </a:lnTo>
                <a:lnTo>
                  <a:pt x="0" y="16523"/>
                </a:lnTo>
                <a:lnTo>
                  <a:pt x="16523" y="0"/>
                </a:lnTo>
                <a:lnTo>
                  <a:pt x="21576" y="0"/>
                </a:lnTo>
                <a:lnTo>
                  <a:pt x="38100" y="19049"/>
                </a:lnTo>
                <a:lnTo>
                  <a:pt x="38099" y="21576"/>
                </a:lnTo>
                <a:lnTo>
                  <a:pt x="21576" y="38099"/>
                </a:lnTo>
                <a:close/>
              </a:path>
            </a:pathLst>
          </a:custGeom>
          <a:solidFill>
            <a:srgbClr val="000000"/>
          </a:solidFill>
        </p:spPr>
        <p:txBody>
          <a:bodyPr wrap="square" lIns="0" tIns="0" rIns="0" bIns="0" rtlCol="0"/>
          <a:lstStyle/>
          <a:p>
            <a:endParaRPr sz="1588"/>
          </a:p>
        </p:txBody>
      </p:sp>
      <p:sp>
        <p:nvSpPr>
          <p:cNvPr id="71" name="object 71"/>
          <p:cNvSpPr txBox="1"/>
          <p:nvPr/>
        </p:nvSpPr>
        <p:spPr>
          <a:xfrm>
            <a:off x="4473165" y="5392875"/>
            <a:ext cx="1194547" cy="348738"/>
          </a:xfrm>
          <a:prstGeom prst="rect">
            <a:avLst/>
          </a:prstGeom>
        </p:spPr>
        <p:txBody>
          <a:bodyPr vert="horz" wrap="square" lIns="0" tIns="10085" rIns="0" bIns="0" rtlCol="0">
            <a:spAutoFit/>
          </a:bodyPr>
          <a:lstStyle/>
          <a:p>
            <a:pPr marL="11206" marR="4483">
              <a:lnSpc>
                <a:spcPct val="119300"/>
              </a:lnSpc>
              <a:spcBef>
                <a:spcPts val="79"/>
              </a:spcBef>
            </a:pPr>
            <a:r>
              <a:rPr sz="971" dirty="0">
                <a:latin typeface="Lucida Sans"/>
                <a:cs typeface="Lucida Sans"/>
              </a:rPr>
              <a:t>Get</a:t>
            </a:r>
            <a:r>
              <a:rPr sz="971" spc="-40" dirty="0">
                <a:latin typeface="Lucida Sans"/>
                <a:cs typeface="Lucida Sans"/>
              </a:rPr>
              <a:t> </a:t>
            </a:r>
            <a:r>
              <a:rPr sz="971" dirty="0">
                <a:latin typeface="Lucida Sans"/>
                <a:cs typeface="Lucida Sans"/>
              </a:rPr>
              <a:t>Help</a:t>
            </a:r>
            <a:r>
              <a:rPr sz="971" spc="-35" dirty="0">
                <a:latin typeface="Lucida Sans"/>
                <a:cs typeface="Lucida Sans"/>
              </a:rPr>
              <a:t> </a:t>
            </a:r>
            <a:r>
              <a:rPr sz="971" spc="-110" dirty="0">
                <a:latin typeface="Lucida Sans"/>
                <a:cs typeface="Lucida Sans"/>
              </a:rPr>
              <a:t>-</a:t>
            </a:r>
            <a:r>
              <a:rPr sz="971" spc="-40" dirty="0">
                <a:latin typeface="Lucida Sans"/>
                <a:cs typeface="Lucida Sans"/>
              </a:rPr>
              <a:t> </a:t>
            </a:r>
            <a:r>
              <a:rPr sz="971" spc="-9" dirty="0">
                <a:latin typeface="Lucida Sans"/>
                <a:cs typeface="Lucida Sans"/>
              </a:rPr>
              <a:t>Financial Assistance</a:t>
            </a:r>
            <a:endParaRPr sz="971">
              <a:latin typeface="Lucida Sans"/>
              <a:cs typeface="Lucida Sans"/>
            </a:endParaRPr>
          </a:p>
        </p:txBody>
      </p:sp>
      <p:sp>
        <p:nvSpPr>
          <p:cNvPr id="72" name="object 72"/>
          <p:cNvSpPr/>
          <p:nvPr/>
        </p:nvSpPr>
        <p:spPr>
          <a:xfrm>
            <a:off x="4360799" y="6034210"/>
            <a:ext cx="33618" cy="33618"/>
          </a:xfrm>
          <a:custGeom>
            <a:avLst/>
            <a:gdLst/>
            <a:ahLst/>
            <a:cxnLst/>
            <a:rect l="l" t="t" r="r" b="b"/>
            <a:pathLst>
              <a:path w="38100" h="38100">
                <a:moveTo>
                  <a:pt x="21576" y="38099"/>
                </a:moveTo>
                <a:lnTo>
                  <a:pt x="16523" y="38099"/>
                </a:lnTo>
                <a:lnTo>
                  <a:pt x="14093" y="37616"/>
                </a:lnTo>
                <a:lnTo>
                  <a:pt x="0" y="21576"/>
                </a:lnTo>
                <a:lnTo>
                  <a:pt x="0" y="16523"/>
                </a:lnTo>
                <a:lnTo>
                  <a:pt x="16523" y="0"/>
                </a:lnTo>
                <a:lnTo>
                  <a:pt x="21576" y="0"/>
                </a:lnTo>
                <a:lnTo>
                  <a:pt x="38100" y="19049"/>
                </a:lnTo>
                <a:lnTo>
                  <a:pt x="38099" y="21576"/>
                </a:lnTo>
                <a:lnTo>
                  <a:pt x="21576" y="38099"/>
                </a:lnTo>
                <a:close/>
              </a:path>
            </a:pathLst>
          </a:custGeom>
          <a:solidFill>
            <a:srgbClr val="000000"/>
          </a:solidFill>
        </p:spPr>
        <p:txBody>
          <a:bodyPr wrap="square" lIns="0" tIns="0" rIns="0" bIns="0" rtlCol="0"/>
          <a:lstStyle/>
          <a:p>
            <a:endParaRPr sz="1588"/>
          </a:p>
        </p:txBody>
      </p:sp>
      <p:sp>
        <p:nvSpPr>
          <p:cNvPr id="73" name="object 73"/>
          <p:cNvSpPr txBox="1"/>
          <p:nvPr/>
        </p:nvSpPr>
        <p:spPr>
          <a:xfrm>
            <a:off x="2571326" y="5745861"/>
            <a:ext cx="2998134" cy="363485"/>
          </a:xfrm>
          <a:prstGeom prst="rect">
            <a:avLst/>
          </a:prstGeom>
        </p:spPr>
        <p:txBody>
          <a:bodyPr vert="horz" wrap="square" lIns="0" tIns="38660" rIns="0" bIns="0" rtlCol="0">
            <a:spAutoFit/>
          </a:bodyPr>
          <a:lstStyle/>
          <a:p>
            <a:pPr marL="11206">
              <a:spcBef>
                <a:spcPts val="304"/>
              </a:spcBef>
            </a:pPr>
            <a:r>
              <a:rPr sz="971" spc="-26" dirty="0">
                <a:latin typeface="Lucida Sans"/>
                <a:cs typeface="Lucida Sans"/>
              </a:rPr>
              <a:t>Community</a:t>
            </a:r>
            <a:r>
              <a:rPr sz="971" spc="-9" dirty="0">
                <a:latin typeface="Lucida Sans"/>
                <a:cs typeface="Lucida Sans"/>
              </a:rPr>
              <a:t> Partnerships</a:t>
            </a:r>
            <a:endParaRPr sz="971">
              <a:latin typeface="Lucida Sans"/>
              <a:cs typeface="Lucida Sans"/>
            </a:endParaRPr>
          </a:p>
          <a:p>
            <a:pPr marL="1912946">
              <a:spcBef>
                <a:spcPts val="224"/>
              </a:spcBef>
            </a:pPr>
            <a:r>
              <a:rPr sz="971" dirty="0">
                <a:latin typeface="Lucida Sans"/>
                <a:cs typeface="Lucida Sans"/>
              </a:rPr>
              <a:t>Disaster</a:t>
            </a:r>
            <a:r>
              <a:rPr sz="971" spc="-66" dirty="0">
                <a:latin typeface="Lucida Sans"/>
                <a:cs typeface="Lucida Sans"/>
              </a:rPr>
              <a:t> </a:t>
            </a:r>
            <a:r>
              <a:rPr sz="971" spc="-9" dirty="0">
                <a:latin typeface="Lucida Sans"/>
                <a:cs typeface="Lucida Sans"/>
              </a:rPr>
              <a:t>Recovery</a:t>
            </a:r>
            <a:endParaRPr sz="971">
              <a:latin typeface="Lucida Sans"/>
              <a:cs typeface="Lucida Sans"/>
            </a:endParaRPr>
          </a:p>
        </p:txBody>
      </p:sp>
      <p:sp>
        <p:nvSpPr>
          <p:cNvPr id="74" name="object 74"/>
          <p:cNvSpPr/>
          <p:nvPr/>
        </p:nvSpPr>
        <p:spPr>
          <a:xfrm>
            <a:off x="6264829" y="4622269"/>
            <a:ext cx="33618" cy="33618"/>
          </a:xfrm>
          <a:custGeom>
            <a:avLst/>
            <a:gdLst/>
            <a:ahLst/>
            <a:cxnLst/>
            <a:rect l="l" t="t" r="r" b="b"/>
            <a:pathLst>
              <a:path w="38100" h="38100">
                <a:moveTo>
                  <a:pt x="21576" y="38099"/>
                </a:moveTo>
                <a:lnTo>
                  <a:pt x="16523" y="38099"/>
                </a:lnTo>
                <a:lnTo>
                  <a:pt x="14093" y="37616"/>
                </a:lnTo>
                <a:lnTo>
                  <a:pt x="0" y="21576"/>
                </a:lnTo>
                <a:lnTo>
                  <a:pt x="0" y="16523"/>
                </a:lnTo>
                <a:lnTo>
                  <a:pt x="16523" y="0"/>
                </a:lnTo>
                <a:lnTo>
                  <a:pt x="21576" y="0"/>
                </a:lnTo>
                <a:lnTo>
                  <a:pt x="38100" y="19049"/>
                </a:lnTo>
                <a:lnTo>
                  <a:pt x="38099" y="21576"/>
                </a:lnTo>
                <a:lnTo>
                  <a:pt x="21576" y="38099"/>
                </a:lnTo>
                <a:close/>
              </a:path>
            </a:pathLst>
          </a:custGeom>
          <a:solidFill>
            <a:srgbClr val="000000"/>
          </a:solidFill>
        </p:spPr>
        <p:txBody>
          <a:bodyPr wrap="square" lIns="0" tIns="0" rIns="0" bIns="0" rtlCol="0"/>
          <a:lstStyle/>
          <a:p>
            <a:endParaRPr sz="1588"/>
          </a:p>
        </p:txBody>
      </p:sp>
      <p:sp>
        <p:nvSpPr>
          <p:cNvPr id="75" name="object 75"/>
          <p:cNvSpPr txBox="1"/>
          <p:nvPr/>
        </p:nvSpPr>
        <p:spPr>
          <a:xfrm>
            <a:off x="6377195" y="4510412"/>
            <a:ext cx="1516716" cy="348738"/>
          </a:xfrm>
          <a:prstGeom prst="rect">
            <a:avLst/>
          </a:prstGeom>
        </p:spPr>
        <p:txBody>
          <a:bodyPr vert="horz" wrap="square" lIns="0" tIns="10085" rIns="0" bIns="0" rtlCol="0">
            <a:spAutoFit/>
          </a:bodyPr>
          <a:lstStyle/>
          <a:p>
            <a:pPr marL="11206" marR="4483">
              <a:lnSpc>
                <a:spcPct val="119300"/>
              </a:lnSpc>
              <a:spcBef>
                <a:spcPts val="79"/>
              </a:spcBef>
            </a:pPr>
            <a:r>
              <a:rPr sz="971" dirty="0">
                <a:latin typeface="Lucida Sans"/>
                <a:cs typeface="Lucida Sans"/>
              </a:rPr>
              <a:t>Literacy</a:t>
            </a:r>
            <a:r>
              <a:rPr sz="971" spc="62" dirty="0">
                <a:latin typeface="Lucida Sans"/>
                <a:cs typeface="Lucida Sans"/>
              </a:rPr>
              <a:t> </a:t>
            </a:r>
            <a:r>
              <a:rPr sz="971" spc="-9" dirty="0">
                <a:latin typeface="Lucida Sans"/>
                <a:cs typeface="Lucida Sans"/>
              </a:rPr>
              <a:t>Initiatives </a:t>
            </a:r>
            <a:r>
              <a:rPr sz="971" dirty="0">
                <a:latin typeface="Lucida Sans"/>
                <a:cs typeface="Lucida Sans"/>
              </a:rPr>
              <a:t>(Charlotte</a:t>
            </a:r>
            <a:r>
              <a:rPr sz="971" spc="-75" dirty="0">
                <a:latin typeface="Lucida Sans"/>
                <a:cs typeface="Lucida Sans"/>
              </a:rPr>
              <a:t> </a:t>
            </a:r>
            <a:r>
              <a:rPr sz="971" spc="-9" dirty="0">
                <a:latin typeface="Lucida Sans"/>
                <a:cs typeface="Lucida Sans"/>
              </a:rPr>
              <a:t>County</a:t>
            </a:r>
            <a:r>
              <a:rPr sz="971" spc="-71" dirty="0">
                <a:latin typeface="Lucida Sans"/>
                <a:cs typeface="Lucida Sans"/>
              </a:rPr>
              <a:t> </a:t>
            </a:r>
            <a:r>
              <a:rPr sz="971" spc="-9" dirty="0">
                <a:latin typeface="Lucida Sans"/>
                <a:cs typeface="Lucida Sans"/>
              </a:rPr>
              <a:t>Reads)</a:t>
            </a:r>
            <a:endParaRPr sz="971">
              <a:latin typeface="Lucida Sans"/>
              <a:cs typeface="Lucida Sans"/>
            </a:endParaRPr>
          </a:p>
        </p:txBody>
      </p:sp>
      <p:sp>
        <p:nvSpPr>
          <p:cNvPr id="76" name="object 76"/>
          <p:cNvSpPr/>
          <p:nvPr/>
        </p:nvSpPr>
        <p:spPr>
          <a:xfrm>
            <a:off x="6264829" y="5151747"/>
            <a:ext cx="33618" cy="33618"/>
          </a:xfrm>
          <a:custGeom>
            <a:avLst/>
            <a:gdLst/>
            <a:ahLst/>
            <a:cxnLst/>
            <a:rect l="l" t="t" r="r" b="b"/>
            <a:pathLst>
              <a:path w="38100" h="38100">
                <a:moveTo>
                  <a:pt x="21576" y="38099"/>
                </a:moveTo>
                <a:lnTo>
                  <a:pt x="16523" y="38099"/>
                </a:lnTo>
                <a:lnTo>
                  <a:pt x="14093" y="37616"/>
                </a:lnTo>
                <a:lnTo>
                  <a:pt x="0" y="21576"/>
                </a:lnTo>
                <a:lnTo>
                  <a:pt x="0" y="16523"/>
                </a:lnTo>
                <a:lnTo>
                  <a:pt x="16523" y="0"/>
                </a:lnTo>
                <a:lnTo>
                  <a:pt x="21576" y="0"/>
                </a:lnTo>
                <a:lnTo>
                  <a:pt x="38100" y="19049"/>
                </a:lnTo>
                <a:lnTo>
                  <a:pt x="38099" y="21576"/>
                </a:lnTo>
                <a:lnTo>
                  <a:pt x="21576" y="38099"/>
                </a:lnTo>
                <a:close/>
              </a:path>
            </a:pathLst>
          </a:custGeom>
          <a:solidFill>
            <a:srgbClr val="000000"/>
          </a:solidFill>
        </p:spPr>
        <p:txBody>
          <a:bodyPr wrap="square" lIns="0" tIns="0" rIns="0" bIns="0" rtlCol="0"/>
          <a:lstStyle/>
          <a:p>
            <a:endParaRPr sz="1588"/>
          </a:p>
        </p:txBody>
      </p:sp>
      <p:sp>
        <p:nvSpPr>
          <p:cNvPr id="77" name="object 77"/>
          <p:cNvSpPr txBox="1"/>
          <p:nvPr/>
        </p:nvSpPr>
        <p:spPr>
          <a:xfrm>
            <a:off x="6377194" y="5063894"/>
            <a:ext cx="1439395" cy="164110"/>
          </a:xfrm>
          <a:prstGeom prst="rect">
            <a:avLst/>
          </a:prstGeom>
        </p:spPr>
        <p:txBody>
          <a:bodyPr vert="horz" wrap="square" lIns="0" tIns="14568" rIns="0" bIns="0" rtlCol="0">
            <a:spAutoFit/>
          </a:bodyPr>
          <a:lstStyle/>
          <a:p>
            <a:pPr marL="11206">
              <a:spcBef>
                <a:spcPts val="115"/>
              </a:spcBef>
            </a:pPr>
            <a:r>
              <a:rPr sz="971" dirty="0">
                <a:latin typeface="Lucida Sans"/>
                <a:cs typeface="Lucida Sans"/>
              </a:rPr>
              <a:t>Parent</a:t>
            </a:r>
            <a:r>
              <a:rPr sz="971" spc="-9" dirty="0">
                <a:latin typeface="Lucida Sans"/>
                <a:cs typeface="Lucida Sans"/>
              </a:rPr>
              <a:t> Advisory Council</a:t>
            </a:r>
            <a:endParaRPr sz="971">
              <a:latin typeface="Lucida Sans"/>
              <a:cs typeface="Lucida Sans"/>
            </a:endParaRPr>
          </a:p>
        </p:txBody>
      </p:sp>
      <p:sp>
        <p:nvSpPr>
          <p:cNvPr id="78" name="object 78"/>
          <p:cNvSpPr/>
          <p:nvPr/>
        </p:nvSpPr>
        <p:spPr>
          <a:xfrm>
            <a:off x="6264829" y="5504732"/>
            <a:ext cx="33618" cy="33618"/>
          </a:xfrm>
          <a:custGeom>
            <a:avLst/>
            <a:gdLst/>
            <a:ahLst/>
            <a:cxnLst/>
            <a:rect l="l" t="t" r="r" b="b"/>
            <a:pathLst>
              <a:path w="38100" h="38100">
                <a:moveTo>
                  <a:pt x="21576" y="38099"/>
                </a:moveTo>
                <a:lnTo>
                  <a:pt x="16523" y="38099"/>
                </a:lnTo>
                <a:lnTo>
                  <a:pt x="14093" y="37616"/>
                </a:lnTo>
                <a:lnTo>
                  <a:pt x="0" y="21576"/>
                </a:lnTo>
                <a:lnTo>
                  <a:pt x="0" y="16523"/>
                </a:lnTo>
                <a:lnTo>
                  <a:pt x="16523" y="0"/>
                </a:lnTo>
                <a:lnTo>
                  <a:pt x="21576" y="0"/>
                </a:lnTo>
                <a:lnTo>
                  <a:pt x="38100" y="19049"/>
                </a:lnTo>
                <a:lnTo>
                  <a:pt x="38099" y="21576"/>
                </a:lnTo>
                <a:lnTo>
                  <a:pt x="21576" y="38099"/>
                </a:lnTo>
                <a:close/>
              </a:path>
            </a:pathLst>
          </a:custGeom>
          <a:solidFill>
            <a:srgbClr val="000000"/>
          </a:solidFill>
        </p:spPr>
        <p:txBody>
          <a:bodyPr wrap="square" lIns="0" tIns="0" rIns="0" bIns="0" rtlCol="0"/>
          <a:lstStyle/>
          <a:p>
            <a:endParaRPr sz="1588"/>
          </a:p>
        </p:txBody>
      </p:sp>
      <p:sp>
        <p:nvSpPr>
          <p:cNvPr id="79" name="object 79"/>
          <p:cNvSpPr txBox="1"/>
          <p:nvPr/>
        </p:nvSpPr>
        <p:spPr>
          <a:xfrm>
            <a:off x="6377195" y="5392875"/>
            <a:ext cx="1434913" cy="348738"/>
          </a:xfrm>
          <a:prstGeom prst="rect">
            <a:avLst/>
          </a:prstGeom>
        </p:spPr>
        <p:txBody>
          <a:bodyPr vert="horz" wrap="square" lIns="0" tIns="10085" rIns="0" bIns="0" rtlCol="0">
            <a:spAutoFit/>
          </a:bodyPr>
          <a:lstStyle/>
          <a:p>
            <a:pPr marL="11206" marR="4483">
              <a:lnSpc>
                <a:spcPct val="119300"/>
              </a:lnSpc>
              <a:spcBef>
                <a:spcPts val="79"/>
              </a:spcBef>
            </a:pPr>
            <a:r>
              <a:rPr sz="971" dirty="0">
                <a:latin typeface="Lucida Sans"/>
                <a:cs typeface="Lucida Sans"/>
              </a:rPr>
              <a:t>Engaging</a:t>
            </a:r>
            <a:r>
              <a:rPr sz="971" spc="-40" dirty="0">
                <a:latin typeface="Lucida Sans"/>
                <a:cs typeface="Lucida Sans"/>
              </a:rPr>
              <a:t> </a:t>
            </a:r>
            <a:r>
              <a:rPr sz="971" spc="-9" dirty="0">
                <a:latin typeface="Lucida Sans"/>
                <a:cs typeface="Lucida Sans"/>
              </a:rPr>
              <a:t>Opportunities for</a:t>
            </a:r>
            <a:r>
              <a:rPr sz="971" spc="-57" dirty="0">
                <a:latin typeface="Lucida Sans"/>
                <a:cs typeface="Lucida Sans"/>
              </a:rPr>
              <a:t> </a:t>
            </a:r>
            <a:r>
              <a:rPr sz="971" spc="-9" dirty="0">
                <a:latin typeface="Lucida Sans"/>
                <a:cs typeface="Lucida Sans"/>
              </a:rPr>
              <a:t>Women</a:t>
            </a:r>
            <a:endParaRPr sz="971">
              <a:latin typeface="Lucida Sans"/>
              <a:cs typeface="Lucida Sans"/>
            </a:endParaRPr>
          </a:p>
        </p:txBody>
      </p:sp>
      <p:sp>
        <p:nvSpPr>
          <p:cNvPr id="80" name="object 80"/>
          <p:cNvSpPr/>
          <p:nvPr/>
        </p:nvSpPr>
        <p:spPr>
          <a:xfrm>
            <a:off x="8169932" y="4622269"/>
            <a:ext cx="33618" cy="33618"/>
          </a:xfrm>
          <a:custGeom>
            <a:avLst/>
            <a:gdLst/>
            <a:ahLst/>
            <a:cxnLst/>
            <a:rect l="l" t="t" r="r" b="b"/>
            <a:pathLst>
              <a:path w="38100" h="38100">
                <a:moveTo>
                  <a:pt x="21576" y="38099"/>
                </a:moveTo>
                <a:lnTo>
                  <a:pt x="16523" y="38099"/>
                </a:lnTo>
                <a:lnTo>
                  <a:pt x="14093" y="37616"/>
                </a:lnTo>
                <a:lnTo>
                  <a:pt x="0" y="21576"/>
                </a:lnTo>
                <a:lnTo>
                  <a:pt x="0" y="16523"/>
                </a:lnTo>
                <a:lnTo>
                  <a:pt x="16523" y="0"/>
                </a:lnTo>
                <a:lnTo>
                  <a:pt x="21576" y="0"/>
                </a:lnTo>
                <a:lnTo>
                  <a:pt x="38100" y="19049"/>
                </a:lnTo>
                <a:lnTo>
                  <a:pt x="38099" y="21576"/>
                </a:lnTo>
                <a:lnTo>
                  <a:pt x="21576" y="38099"/>
                </a:lnTo>
                <a:close/>
              </a:path>
            </a:pathLst>
          </a:custGeom>
          <a:solidFill>
            <a:srgbClr val="000000"/>
          </a:solidFill>
        </p:spPr>
        <p:txBody>
          <a:bodyPr wrap="square" lIns="0" tIns="0" rIns="0" bIns="0" rtlCol="0"/>
          <a:lstStyle/>
          <a:p>
            <a:endParaRPr sz="1588"/>
          </a:p>
        </p:txBody>
      </p:sp>
      <p:sp>
        <p:nvSpPr>
          <p:cNvPr id="81" name="object 81"/>
          <p:cNvSpPr txBox="1"/>
          <p:nvPr/>
        </p:nvSpPr>
        <p:spPr>
          <a:xfrm>
            <a:off x="8282297" y="4534416"/>
            <a:ext cx="1359834" cy="164110"/>
          </a:xfrm>
          <a:prstGeom prst="rect">
            <a:avLst/>
          </a:prstGeom>
        </p:spPr>
        <p:txBody>
          <a:bodyPr vert="horz" wrap="square" lIns="0" tIns="14568" rIns="0" bIns="0" rtlCol="0">
            <a:spAutoFit/>
          </a:bodyPr>
          <a:lstStyle/>
          <a:p>
            <a:pPr marL="11206">
              <a:spcBef>
                <a:spcPts val="115"/>
              </a:spcBef>
            </a:pPr>
            <a:r>
              <a:rPr sz="971" spc="-9" dirty="0">
                <a:latin typeface="Lucida Sans"/>
                <a:cs typeface="Lucida Sans"/>
              </a:rPr>
              <a:t>Volunteer</a:t>
            </a:r>
            <a:r>
              <a:rPr sz="971" spc="-26" dirty="0">
                <a:latin typeface="Lucida Sans"/>
                <a:cs typeface="Lucida Sans"/>
              </a:rPr>
              <a:t> </a:t>
            </a:r>
            <a:r>
              <a:rPr sz="971" spc="-9" dirty="0">
                <a:latin typeface="Lucida Sans"/>
                <a:cs typeface="Lucida Sans"/>
              </a:rPr>
              <a:t>Mobilization</a:t>
            </a:r>
            <a:endParaRPr sz="971">
              <a:latin typeface="Lucida Sans"/>
              <a:cs typeface="Lucida Sans"/>
            </a:endParaRPr>
          </a:p>
        </p:txBody>
      </p:sp>
      <p:sp>
        <p:nvSpPr>
          <p:cNvPr id="82" name="object 82"/>
          <p:cNvSpPr/>
          <p:nvPr/>
        </p:nvSpPr>
        <p:spPr>
          <a:xfrm>
            <a:off x="8169932" y="4975255"/>
            <a:ext cx="33618" cy="33618"/>
          </a:xfrm>
          <a:custGeom>
            <a:avLst/>
            <a:gdLst/>
            <a:ahLst/>
            <a:cxnLst/>
            <a:rect l="l" t="t" r="r" b="b"/>
            <a:pathLst>
              <a:path w="38100" h="38100">
                <a:moveTo>
                  <a:pt x="21576" y="38099"/>
                </a:moveTo>
                <a:lnTo>
                  <a:pt x="16523" y="38099"/>
                </a:lnTo>
                <a:lnTo>
                  <a:pt x="14093" y="37616"/>
                </a:lnTo>
                <a:lnTo>
                  <a:pt x="0" y="21576"/>
                </a:lnTo>
                <a:lnTo>
                  <a:pt x="0" y="16523"/>
                </a:lnTo>
                <a:lnTo>
                  <a:pt x="16523" y="0"/>
                </a:lnTo>
                <a:lnTo>
                  <a:pt x="21576" y="0"/>
                </a:lnTo>
                <a:lnTo>
                  <a:pt x="38100" y="19049"/>
                </a:lnTo>
                <a:lnTo>
                  <a:pt x="38099" y="21576"/>
                </a:lnTo>
                <a:lnTo>
                  <a:pt x="21576" y="38099"/>
                </a:lnTo>
                <a:close/>
              </a:path>
            </a:pathLst>
          </a:custGeom>
          <a:solidFill>
            <a:srgbClr val="000000"/>
          </a:solidFill>
        </p:spPr>
        <p:txBody>
          <a:bodyPr wrap="square" lIns="0" tIns="0" rIns="0" bIns="0" rtlCol="0"/>
          <a:lstStyle/>
          <a:p>
            <a:endParaRPr sz="1588"/>
          </a:p>
        </p:txBody>
      </p:sp>
      <p:sp>
        <p:nvSpPr>
          <p:cNvPr id="83" name="object 83"/>
          <p:cNvSpPr txBox="1"/>
          <p:nvPr/>
        </p:nvSpPr>
        <p:spPr>
          <a:xfrm>
            <a:off x="8282297" y="4887401"/>
            <a:ext cx="1090332" cy="164110"/>
          </a:xfrm>
          <a:prstGeom prst="rect">
            <a:avLst/>
          </a:prstGeom>
        </p:spPr>
        <p:txBody>
          <a:bodyPr vert="horz" wrap="square" lIns="0" tIns="14568" rIns="0" bIns="0" rtlCol="0">
            <a:spAutoFit/>
          </a:bodyPr>
          <a:lstStyle/>
          <a:p>
            <a:pPr marL="11206">
              <a:spcBef>
                <a:spcPts val="115"/>
              </a:spcBef>
            </a:pPr>
            <a:r>
              <a:rPr sz="971" spc="-9" dirty="0">
                <a:latin typeface="Lucida Sans"/>
                <a:cs typeface="Lucida Sans"/>
              </a:rPr>
              <a:t>Digital</a:t>
            </a:r>
            <a:r>
              <a:rPr sz="971" spc="-22" dirty="0">
                <a:latin typeface="Lucida Sans"/>
                <a:cs typeface="Lucida Sans"/>
              </a:rPr>
              <a:t> </a:t>
            </a:r>
            <a:r>
              <a:rPr sz="971" spc="-9" dirty="0">
                <a:latin typeface="Lucida Sans"/>
                <a:cs typeface="Lucida Sans"/>
              </a:rPr>
              <a:t>Navigation</a:t>
            </a:r>
            <a:endParaRPr sz="971">
              <a:latin typeface="Lucida Sans"/>
              <a:cs typeface="Lucida Sans"/>
            </a:endParaRPr>
          </a:p>
        </p:txBody>
      </p:sp>
      <p:sp>
        <p:nvSpPr>
          <p:cNvPr id="84" name="object 84"/>
          <p:cNvSpPr/>
          <p:nvPr/>
        </p:nvSpPr>
        <p:spPr>
          <a:xfrm>
            <a:off x="8169932" y="5328240"/>
            <a:ext cx="33618" cy="33618"/>
          </a:xfrm>
          <a:custGeom>
            <a:avLst/>
            <a:gdLst/>
            <a:ahLst/>
            <a:cxnLst/>
            <a:rect l="l" t="t" r="r" b="b"/>
            <a:pathLst>
              <a:path w="38100" h="38100">
                <a:moveTo>
                  <a:pt x="21576" y="38099"/>
                </a:moveTo>
                <a:lnTo>
                  <a:pt x="16523" y="38099"/>
                </a:lnTo>
                <a:lnTo>
                  <a:pt x="14093" y="37616"/>
                </a:lnTo>
                <a:lnTo>
                  <a:pt x="0" y="21576"/>
                </a:lnTo>
                <a:lnTo>
                  <a:pt x="0" y="16523"/>
                </a:lnTo>
                <a:lnTo>
                  <a:pt x="16523" y="0"/>
                </a:lnTo>
                <a:lnTo>
                  <a:pt x="21576" y="0"/>
                </a:lnTo>
                <a:lnTo>
                  <a:pt x="38100" y="19049"/>
                </a:lnTo>
                <a:lnTo>
                  <a:pt x="38099" y="21576"/>
                </a:lnTo>
                <a:lnTo>
                  <a:pt x="21576" y="38099"/>
                </a:lnTo>
                <a:close/>
              </a:path>
            </a:pathLst>
          </a:custGeom>
          <a:solidFill>
            <a:srgbClr val="000000"/>
          </a:solidFill>
        </p:spPr>
        <p:txBody>
          <a:bodyPr wrap="square" lIns="0" tIns="0" rIns="0" bIns="0" rtlCol="0"/>
          <a:lstStyle/>
          <a:p>
            <a:endParaRPr sz="1588"/>
          </a:p>
        </p:txBody>
      </p:sp>
      <p:sp>
        <p:nvSpPr>
          <p:cNvPr id="85" name="object 85"/>
          <p:cNvSpPr txBox="1"/>
          <p:nvPr/>
        </p:nvSpPr>
        <p:spPr>
          <a:xfrm>
            <a:off x="8282297" y="5240386"/>
            <a:ext cx="1631016" cy="164110"/>
          </a:xfrm>
          <a:prstGeom prst="rect">
            <a:avLst/>
          </a:prstGeom>
        </p:spPr>
        <p:txBody>
          <a:bodyPr vert="horz" wrap="square" lIns="0" tIns="14568" rIns="0" bIns="0" rtlCol="0">
            <a:spAutoFit/>
          </a:bodyPr>
          <a:lstStyle/>
          <a:p>
            <a:pPr marL="11206">
              <a:spcBef>
                <a:spcPts val="115"/>
              </a:spcBef>
            </a:pPr>
            <a:r>
              <a:rPr sz="971" dirty="0">
                <a:latin typeface="Lucida Sans"/>
                <a:cs typeface="Lucida Sans"/>
              </a:rPr>
              <a:t>Socialization</a:t>
            </a:r>
            <a:r>
              <a:rPr sz="971" spc="-62" dirty="0">
                <a:latin typeface="Lucida Sans"/>
                <a:cs typeface="Lucida Sans"/>
              </a:rPr>
              <a:t> </a:t>
            </a:r>
            <a:r>
              <a:rPr sz="971" spc="-9" dirty="0">
                <a:latin typeface="Lucida Sans"/>
                <a:cs typeface="Lucida Sans"/>
              </a:rPr>
              <a:t>Opportunities</a:t>
            </a:r>
            <a:endParaRPr sz="971">
              <a:latin typeface="Lucida Sans"/>
              <a:cs typeface="Lucida Sans"/>
            </a:endParaRPr>
          </a:p>
        </p:txBody>
      </p:sp>
      <p:sp>
        <p:nvSpPr>
          <p:cNvPr id="86" name="object 86"/>
          <p:cNvSpPr txBox="1">
            <a:spLocks noGrp="1"/>
          </p:cNvSpPr>
          <p:nvPr>
            <p:ph type="title"/>
          </p:nvPr>
        </p:nvSpPr>
        <p:spPr>
          <a:xfrm>
            <a:off x="2398059" y="534437"/>
            <a:ext cx="9278471" cy="745081"/>
          </a:xfrm>
          <a:prstGeom prst="rect">
            <a:avLst/>
          </a:prstGeom>
        </p:spPr>
        <p:txBody>
          <a:bodyPr vert="horz" wrap="square" lIns="0" tIns="67315" rIns="0" bIns="0" rtlCol="0" anchor="ctr">
            <a:spAutoFit/>
          </a:bodyPr>
          <a:lstStyle/>
          <a:p>
            <a:pPr marL="11206">
              <a:lnSpc>
                <a:spcPct val="100000"/>
              </a:lnSpc>
              <a:spcBef>
                <a:spcPts val="106"/>
              </a:spcBef>
            </a:pPr>
            <a:r>
              <a:rPr spc="163" dirty="0"/>
              <a:t>UNITED</a:t>
            </a:r>
            <a:r>
              <a:rPr spc="-260" dirty="0"/>
              <a:t> </a:t>
            </a:r>
            <a:r>
              <a:rPr spc="229" dirty="0"/>
              <a:t>WAY</a:t>
            </a:r>
            <a:r>
              <a:rPr spc="-260" dirty="0"/>
              <a:t> </a:t>
            </a:r>
            <a:r>
              <a:rPr spc="176" dirty="0"/>
              <a:t>CHARLOTTE</a:t>
            </a:r>
            <a:r>
              <a:rPr spc="-260" dirty="0"/>
              <a:t> </a:t>
            </a:r>
            <a:r>
              <a:rPr spc="180" dirty="0"/>
              <a:t>COUNTY</a:t>
            </a:r>
          </a:p>
        </p:txBody>
      </p:sp>
      <p:sp>
        <p:nvSpPr>
          <p:cNvPr id="87" name="object 87"/>
          <p:cNvSpPr txBox="1"/>
          <p:nvPr/>
        </p:nvSpPr>
        <p:spPr>
          <a:xfrm>
            <a:off x="4276995" y="4097504"/>
            <a:ext cx="1742515" cy="257944"/>
          </a:xfrm>
          <a:prstGeom prst="rect">
            <a:avLst/>
          </a:prstGeom>
          <a:solidFill>
            <a:srgbClr val="29BED0"/>
          </a:solidFill>
        </p:spPr>
        <p:txBody>
          <a:bodyPr vert="horz" wrap="square" lIns="0" tIns="67235" rIns="0" bIns="0" rtlCol="0">
            <a:spAutoFit/>
          </a:bodyPr>
          <a:lstStyle/>
          <a:p>
            <a:pPr marL="228052">
              <a:spcBef>
                <a:spcPts val="529"/>
              </a:spcBef>
            </a:pPr>
            <a:r>
              <a:rPr sz="1235" b="1" spc="88" dirty="0">
                <a:latin typeface="Book Antiqua"/>
                <a:cs typeface="Book Antiqua"/>
              </a:rPr>
              <a:t>United</a:t>
            </a:r>
            <a:r>
              <a:rPr sz="1235" b="1" spc="26" dirty="0">
                <a:latin typeface="Book Antiqua"/>
                <a:cs typeface="Book Antiqua"/>
              </a:rPr>
              <a:t> </a:t>
            </a:r>
            <a:r>
              <a:rPr sz="1235" b="1" spc="71" dirty="0">
                <a:latin typeface="Book Antiqua"/>
                <a:cs typeface="Book Antiqua"/>
              </a:rPr>
              <a:t>at</a:t>
            </a:r>
            <a:r>
              <a:rPr sz="1235" b="1" spc="31" dirty="0">
                <a:latin typeface="Book Antiqua"/>
                <a:cs typeface="Book Antiqua"/>
              </a:rPr>
              <a:t> </a:t>
            </a:r>
            <a:r>
              <a:rPr sz="1235" b="1" spc="124" dirty="0">
                <a:latin typeface="Book Antiqua"/>
                <a:cs typeface="Book Antiqua"/>
              </a:rPr>
              <a:t>Work</a:t>
            </a:r>
            <a:endParaRPr sz="1235">
              <a:latin typeface="Book Antiqua"/>
              <a:cs typeface="Book Antiqua"/>
            </a:endParaRPr>
          </a:p>
        </p:txBody>
      </p:sp>
      <p:pic>
        <p:nvPicPr>
          <p:cNvPr id="88" name="object 88"/>
          <p:cNvPicPr/>
          <p:nvPr/>
        </p:nvPicPr>
        <p:blipFill>
          <a:blip r:embed="rId6" cstate="print"/>
          <a:stretch>
            <a:fillRect/>
          </a:stretch>
        </p:blipFill>
        <p:spPr>
          <a:xfrm>
            <a:off x="9759246" y="6063987"/>
            <a:ext cx="647139" cy="663948"/>
          </a:xfrm>
          <a:prstGeom prst="rect">
            <a:avLst/>
          </a:prstGeom>
        </p:spPr>
      </p:pic>
    </p:spTree>
    <p:extLst>
      <p:ext uri="{BB962C8B-B14F-4D97-AF65-F5344CB8AC3E}">
        <p14:creationId xmlns:p14="http://schemas.microsoft.com/office/powerpoint/2010/main" val="422394137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963981" y="6142960"/>
            <a:ext cx="2116791" cy="234786"/>
          </a:xfrm>
          <a:prstGeom prst="rect">
            <a:avLst/>
          </a:prstGeom>
        </p:spPr>
        <p:txBody>
          <a:bodyPr vert="horz" wrap="square" lIns="0" tIns="10646" rIns="0" bIns="0" rtlCol="0">
            <a:spAutoFit/>
          </a:bodyPr>
          <a:lstStyle/>
          <a:p>
            <a:pPr marL="11206">
              <a:spcBef>
                <a:spcPts val="84"/>
              </a:spcBef>
            </a:pPr>
            <a:r>
              <a:rPr sz="1456" spc="-26" dirty="0">
                <a:solidFill>
                  <a:srgbClr val="121212"/>
                </a:solidFill>
                <a:latin typeface="Verdana"/>
                <a:cs typeface="Verdana"/>
                <a:hlinkClick r:id="rId2"/>
              </a:rPr>
              <a:t>www.unitedwayccfl.org</a:t>
            </a:r>
            <a:endParaRPr sz="1456">
              <a:latin typeface="Verdana"/>
              <a:cs typeface="Verdana"/>
            </a:endParaRPr>
          </a:p>
        </p:txBody>
      </p:sp>
      <p:sp>
        <p:nvSpPr>
          <p:cNvPr id="3" name="object 3"/>
          <p:cNvSpPr txBox="1">
            <a:spLocks noGrp="1"/>
          </p:cNvSpPr>
          <p:nvPr>
            <p:ph type="title"/>
          </p:nvPr>
        </p:nvSpPr>
        <p:spPr>
          <a:xfrm>
            <a:off x="2938526" y="430971"/>
            <a:ext cx="6505574" cy="468446"/>
          </a:xfrm>
          <a:prstGeom prst="rect">
            <a:avLst/>
          </a:prstGeom>
        </p:spPr>
        <p:txBody>
          <a:bodyPr vert="horz" wrap="square" lIns="0" tIns="13447" rIns="0" bIns="0" rtlCol="0" anchor="ctr">
            <a:spAutoFit/>
          </a:bodyPr>
          <a:lstStyle/>
          <a:p>
            <a:pPr marL="11206">
              <a:lnSpc>
                <a:spcPct val="100000"/>
              </a:lnSpc>
              <a:spcBef>
                <a:spcPts val="106"/>
              </a:spcBef>
            </a:pPr>
            <a:r>
              <a:rPr spc="163" dirty="0"/>
              <a:t>UNITED</a:t>
            </a:r>
            <a:r>
              <a:rPr spc="-260" dirty="0"/>
              <a:t> </a:t>
            </a:r>
            <a:r>
              <a:rPr spc="229" dirty="0"/>
              <a:t>WAY</a:t>
            </a:r>
            <a:r>
              <a:rPr spc="-260" dirty="0"/>
              <a:t> </a:t>
            </a:r>
            <a:r>
              <a:rPr spc="176" dirty="0"/>
              <a:t>CHARLOTTE</a:t>
            </a:r>
            <a:r>
              <a:rPr spc="-260" dirty="0"/>
              <a:t> </a:t>
            </a:r>
            <a:r>
              <a:rPr spc="180" dirty="0"/>
              <a:t>COUNTY</a:t>
            </a:r>
          </a:p>
        </p:txBody>
      </p:sp>
      <p:grpSp>
        <p:nvGrpSpPr>
          <p:cNvPr id="4" name="object 4"/>
          <p:cNvGrpSpPr/>
          <p:nvPr/>
        </p:nvGrpSpPr>
        <p:grpSpPr>
          <a:xfrm>
            <a:off x="2301179" y="428200"/>
            <a:ext cx="7783606" cy="479051"/>
            <a:chOff x="728403" y="485292"/>
            <a:chExt cx="8821420" cy="542925"/>
          </a:xfrm>
        </p:grpSpPr>
        <p:pic>
          <p:nvPicPr>
            <p:cNvPr id="5" name="object 5"/>
            <p:cNvPicPr/>
            <p:nvPr/>
          </p:nvPicPr>
          <p:blipFill>
            <a:blip r:embed="rId3" cstate="print"/>
            <a:stretch>
              <a:fillRect/>
            </a:stretch>
          </p:blipFill>
          <p:spPr>
            <a:xfrm>
              <a:off x="9016256" y="485292"/>
              <a:ext cx="533399" cy="542924"/>
            </a:xfrm>
            <a:prstGeom prst="rect">
              <a:avLst/>
            </a:prstGeom>
          </p:spPr>
        </p:pic>
        <p:pic>
          <p:nvPicPr>
            <p:cNvPr id="6" name="object 6"/>
            <p:cNvPicPr/>
            <p:nvPr/>
          </p:nvPicPr>
          <p:blipFill>
            <a:blip r:embed="rId3" cstate="print"/>
            <a:stretch>
              <a:fillRect/>
            </a:stretch>
          </p:blipFill>
          <p:spPr>
            <a:xfrm>
              <a:off x="728403" y="485292"/>
              <a:ext cx="533399" cy="542924"/>
            </a:xfrm>
            <a:prstGeom prst="rect">
              <a:avLst/>
            </a:prstGeom>
          </p:spPr>
        </p:pic>
      </p:grpSp>
    </p:spTree>
    <p:extLst>
      <p:ext uri="{BB962C8B-B14F-4D97-AF65-F5344CB8AC3E}">
        <p14:creationId xmlns:p14="http://schemas.microsoft.com/office/powerpoint/2010/main" val="40738234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2192000" cy="2219708"/>
            <a:chOff x="0" y="0"/>
            <a:chExt cx="4816593" cy="876922"/>
          </a:xfrm>
        </p:grpSpPr>
        <p:sp>
          <p:nvSpPr>
            <p:cNvPr id="3" name="Freeform 3"/>
            <p:cNvSpPr/>
            <p:nvPr/>
          </p:nvSpPr>
          <p:spPr>
            <a:xfrm>
              <a:off x="0" y="0"/>
              <a:ext cx="4816592" cy="876922"/>
            </a:xfrm>
            <a:custGeom>
              <a:avLst/>
              <a:gdLst/>
              <a:ahLst/>
              <a:cxnLst/>
              <a:rect l="l" t="t" r="r" b="b"/>
              <a:pathLst>
                <a:path w="4816592" h="876922">
                  <a:moveTo>
                    <a:pt x="0" y="0"/>
                  </a:moveTo>
                  <a:lnTo>
                    <a:pt x="4816592" y="0"/>
                  </a:lnTo>
                  <a:lnTo>
                    <a:pt x="4816592" y="876922"/>
                  </a:lnTo>
                  <a:lnTo>
                    <a:pt x="0" y="876922"/>
                  </a:lnTo>
                  <a:close/>
                </a:path>
              </a:pathLst>
            </a:custGeom>
            <a:solidFill>
              <a:srgbClr val="046BAD"/>
            </a:solidFill>
          </p:spPr>
          <p:txBody>
            <a:bodyPr/>
            <a:lstStyle/>
            <a:p>
              <a:endParaRPr lang="en-US" sz="1200"/>
            </a:p>
          </p:txBody>
        </p:sp>
        <p:sp>
          <p:nvSpPr>
            <p:cNvPr id="4" name="TextBox 4"/>
            <p:cNvSpPr txBox="1"/>
            <p:nvPr/>
          </p:nvSpPr>
          <p:spPr>
            <a:xfrm>
              <a:off x="0" y="-38100"/>
              <a:ext cx="812800" cy="850900"/>
            </a:xfrm>
            <a:prstGeom prst="rect">
              <a:avLst/>
            </a:prstGeom>
          </p:spPr>
          <p:txBody>
            <a:bodyPr lIns="33867" tIns="33867" rIns="33867" bIns="33867" rtlCol="0" anchor="ctr"/>
            <a:lstStyle/>
            <a:p>
              <a:pPr algn="ctr">
                <a:lnSpc>
                  <a:spcPts val="1773"/>
                </a:lnSpc>
              </a:pPr>
              <a:endParaRPr sz="1200"/>
            </a:p>
          </p:txBody>
        </p:sp>
      </p:grpSp>
      <p:sp>
        <p:nvSpPr>
          <p:cNvPr id="11" name="TextBox 11"/>
          <p:cNvSpPr txBox="1"/>
          <p:nvPr/>
        </p:nvSpPr>
        <p:spPr>
          <a:xfrm>
            <a:off x="254000" y="431800"/>
            <a:ext cx="5689600" cy="867289"/>
          </a:xfrm>
          <a:prstGeom prst="rect">
            <a:avLst/>
          </a:prstGeom>
        </p:spPr>
        <p:txBody>
          <a:bodyPr wrap="square" lIns="0" tIns="0" rIns="0" bIns="0" rtlCol="0" anchor="t">
            <a:spAutoFit/>
          </a:bodyPr>
          <a:lstStyle/>
          <a:p>
            <a:pPr algn="ctr">
              <a:lnSpc>
                <a:spcPts val="7560"/>
              </a:lnSpc>
            </a:pPr>
            <a:r>
              <a:rPr lang="en-US" sz="4667" spc="53" dirty="0">
                <a:solidFill>
                  <a:srgbClr val="F8FBFD"/>
                </a:solidFill>
                <a:latin typeface="Montserrat Classic Bold"/>
              </a:rPr>
              <a:t>Season Ahead</a:t>
            </a:r>
          </a:p>
        </p:txBody>
      </p:sp>
      <p:graphicFrame>
        <p:nvGraphicFramePr>
          <p:cNvPr id="5" name="Table 5">
            <a:extLst>
              <a:ext uri="{FF2B5EF4-FFF2-40B4-BE49-F238E27FC236}">
                <a16:creationId xmlns:a16="http://schemas.microsoft.com/office/drawing/2014/main" id="{C1314F38-AE2C-F825-F1E0-76B81A90702E}"/>
              </a:ext>
            </a:extLst>
          </p:cNvPr>
          <p:cNvGraphicFramePr>
            <a:graphicFrameLocks/>
          </p:cNvGraphicFramePr>
          <p:nvPr/>
        </p:nvGraphicFramePr>
        <p:xfrm>
          <a:off x="0" y="2484949"/>
          <a:ext cx="8636000" cy="3806397"/>
        </p:xfrm>
        <a:graphic>
          <a:graphicData uri="http://schemas.openxmlformats.org/drawingml/2006/table">
            <a:tbl>
              <a:tblPr firstRow="1" bandRow="1">
                <a:tableStyleId>{5C22544A-7EE6-4342-B048-85BDC9FD1C3A}</a:tableStyleId>
              </a:tblPr>
              <a:tblGrid>
                <a:gridCol w="1978313">
                  <a:extLst>
                    <a:ext uri="{9D8B030D-6E8A-4147-A177-3AD203B41FA5}">
                      <a16:colId xmlns:a16="http://schemas.microsoft.com/office/drawing/2014/main" val="2525322836"/>
                    </a:ext>
                  </a:extLst>
                </a:gridCol>
                <a:gridCol w="1476087">
                  <a:extLst>
                    <a:ext uri="{9D8B030D-6E8A-4147-A177-3AD203B41FA5}">
                      <a16:colId xmlns:a16="http://schemas.microsoft.com/office/drawing/2014/main" val="286544930"/>
                    </a:ext>
                  </a:extLst>
                </a:gridCol>
                <a:gridCol w="1727200">
                  <a:extLst>
                    <a:ext uri="{9D8B030D-6E8A-4147-A177-3AD203B41FA5}">
                      <a16:colId xmlns:a16="http://schemas.microsoft.com/office/drawing/2014/main" val="4207437857"/>
                    </a:ext>
                  </a:extLst>
                </a:gridCol>
                <a:gridCol w="1727200">
                  <a:extLst>
                    <a:ext uri="{9D8B030D-6E8A-4147-A177-3AD203B41FA5}">
                      <a16:colId xmlns:a16="http://schemas.microsoft.com/office/drawing/2014/main" val="1550010667"/>
                    </a:ext>
                  </a:extLst>
                </a:gridCol>
                <a:gridCol w="1727200">
                  <a:extLst>
                    <a:ext uri="{9D8B030D-6E8A-4147-A177-3AD203B41FA5}">
                      <a16:colId xmlns:a16="http://schemas.microsoft.com/office/drawing/2014/main" val="3525876907"/>
                    </a:ext>
                  </a:extLst>
                </a:gridCol>
              </a:tblGrid>
              <a:tr h="1036320">
                <a:tc>
                  <a:txBody>
                    <a:bodyPr/>
                    <a:lstStyle/>
                    <a:p>
                      <a:pPr algn="ctr"/>
                      <a:endParaRPr lang="en-US" sz="1200" dirty="0"/>
                    </a:p>
                  </a:txBody>
                  <a:tcPr marL="60960" marR="60960" marT="30480" marB="30480"/>
                </a:tc>
                <a:tc>
                  <a:txBody>
                    <a:bodyPr/>
                    <a:lstStyle/>
                    <a:p>
                      <a:pPr algn="ctr"/>
                      <a:r>
                        <a:rPr lang="en-US" sz="2100" dirty="0"/>
                        <a:t>Seasonal </a:t>
                      </a:r>
                    </a:p>
                    <a:p>
                      <a:pPr algn="ctr"/>
                      <a:r>
                        <a:rPr lang="en-US" sz="2100" dirty="0"/>
                        <a:t>Average</a:t>
                      </a:r>
                    </a:p>
                  </a:txBody>
                  <a:tcPr marL="60960" marR="60960" marT="30480" marB="30480" anchor="ctr"/>
                </a:tc>
                <a:tc>
                  <a:txBody>
                    <a:bodyPr/>
                    <a:lstStyle/>
                    <a:p>
                      <a:pPr algn="ctr"/>
                      <a:r>
                        <a:rPr lang="en-US" sz="2100" dirty="0"/>
                        <a:t>AccuWeather</a:t>
                      </a:r>
                    </a:p>
                  </a:txBody>
                  <a:tcPr marL="60960" marR="60960" marT="30480" marB="30480" anchor="ctr"/>
                </a:tc>
                <a:tc>
                  <a:txBody>
                    <a:bodyPr/>
                    <a:lstStyle/>
                    <a:p>
                      <a:pPr algn="ctr"/>
                      <a:r>
                        <a:rPr lang="en-US" sz="2100" dirty="0"/>
                        <a:t>Colorado State</a:t>
                      </a:r>
                    </a:p>
                    <a:p>
                      <a:pPr algn="ctr"/>
                      <a:r>
                        <a:rPr lang="en-US" sz="2100" dirty="0"/>
                        <a:t>University</a:t>
                      </a:r>
                    </a:p>
                  </a:txBody>
                  <a:tcPr marL="60960" marR="60960" marT="30480" marB="30480" anchor="ctr"/>
                </a:tc>
                <a:tc>
                  <a:txBody>
                    <a:bodyPr/>
                    <a:lstStyle/>
                    <a:p>
                      <a:pPr algn="ctr"/>
                      <a:r>
                        <a:rPr lang="en-US" sz="2100" dirty="0"/>
                        <a:t>StormGeo</a:t>
                      </a:r>
                    </a:p>
                  </a:txBody>
                  <a:tcPr marL="60960" marR="60960" marT="30480" marB="30480" anchor="ctr"/>
                </a:tc>
                <a:extLst>
                  <a:ext uri="{0D108BD9-81ED-4DB2-BD59-A6C34878D82A}">
                    <a16:rowId xmlns:a16="http://schemas.microsoft.com/office/drawing/2014/main" val="4201166356"/>
                  </a:ext>
                </a:extLst>
              </a:tr>
              <a:tr h="923359">
                <a:tc>
                  <a:txBody>
                    <a:bodyPr/>
                    <a:lstStyle/>
                    <a:p>
                      <a:pPr algn="ctr"/>
                      <a:r>
                        <a:rPr lang="en-US" sz="2000" b="1" dirty="0"/>
                        <a:t>Named Storms</a:t>
                      </a:r>
                    </a:p>
                  </a:txBody>
                  <a:tcPr marL="60960" marR="60960" marT="30480" marB="30480" anchor="ctr"/>
                </a:tc>
                <a:tc>
                  <a:txBody>
                    <a:bodyPr/>
                    <a:lstStyle/>
                    <a:p>
                      <a:pPr algn="ctr"/>
                      <a:r>
                        <a:rPr lang="en-US" sz="1700" b="0" dirty="0"/>
                        <a:t>14.4</a:t>
                      </a:r>
                    </a:p>
                  </a:txBody>
                  <a:tcPr marL="60960" marR="60960" marT="30480" marB="30480" anchor="ctr"/>
                </a:tc>
                <a:tc>
                  <a:txBody>
                    <a:bodyPr/>
                    <a:lstStyle/>
                    <a:p>
                      <a:pPr algn="ctr"/>
                      <a:r>
                        <a:rPr lang="en-US" sz="1700" dirty="0"/>
                        <a:t>13-18</a:t>
                      </a:r>
                    </a:p>
                  </a:txBody>
                  <a:tcPr marL="60960" marR="60960" marT="30480" marB="30480" anchor="ctr"/>
                </a:tc>
                <a:tc>
                  <a:txBody>
                    <a:bodyPr/>
                    <a:lstStyle/>
                    <a:p>
                      <a:pPr algn="ctr"/>
                      <a:r>
                        <a:rPr lang="en-US" sz="1700" dirty="0"/>
                        <a:t>17</a:t>
                      </a:r>
                    </a:p>
                  </a:txBody>
                  <a:tcPr marL="60960" marR="60960" marT="30480" marB="30480" anchor="ctr"/>
                </a:tc>
                <a:tc>
                  <a:txBody>
                    <a:bodyPr/>
                    <a:lstStyle/>
                    <a:p>
                      <a:pPr algn="ctr"/>
                      <a:r>
                        <a:rPr lang="en-US" sz="1700" dirty="0"/>
                        <a:t>17</a:t>
                      </a:r>
                    </a:p>
                  </a:txBody>
                  <a:tcPr marL="60960" marR="60960" marT="30480" marB="30480" anchor="ctr"/>
                </a:tc>
                <a:extLst>
                  <a:ext uri="{0D108BD9-81ED-4DB2-BD59-A6C34878D82A}">
                    <a16:rowId xmlns:a16="http://schemas.microsoft.com/office/drawing/2014/main" val="37771292"/>
                  </a:ext>
                </a:extLst>
              </a:tr>
              <a:tr h="923359">
                <a:tc>
                  <a:txBody>
                    <a:bodyPr/>
                    <a:lstStyle/>
                    <a:p>
                      <a:pPr algn="ctr"/>
                      <a:r>
                        <a:rPr lang="en-US" sz="2000" b="1" dirty="0"/>
                        <a:t>Hurricanes</a:t>
                      </a:r>
                    </a:p>
                  </a:txBody>
                  <a:tcPr marL="60960" marR="60960" marT="30480" marB="30480" anchor="ctr"/>
                </a:tc>
                <a:tc>
                  <a:txBody>
                    <a:bodyPr/>
                    <a:lstStyle/>
                    <a:p>
                      <a:pPr algn="ctr"/>
                      <a:r>
                        <a:rPr lang="en-US" sz="1700" dirty="0"/>
                        <a:t>7.2</a:t>
                      </a:r>
                    </a:p>
                  </a:txBody>
                  <a:tcPr marL="60960" marR="60960" marT="30480" marB="30480" anchor="ctr"/>
                </a:tc>
                <a:tc>
                  <a:txBody>
                    <a:bodyPr/>
                    <a:lstStyle/>
                    <a:p>
                      <a:pPr algn="ctr"/>
                      <a:r>
                        <a:rPr lang="en-US" sz="1700" dirty="0"/>
                        <a:t>7-10</a:t>
                      </a:r>
                    </a:p>
                  </a:txBody>
                  <a:tcPr marL="60960" marR="60960" marT="30480" marB="30480" anchor="ctr"/>
                </a:tc>
                <a:tc>
                  <a:txBody>
                    <a:bodyPr/>
                    <a:lstStyle/>
                    <a:p>
                      <a:pPr algn="ctr"/>
                      <a:r>
                        <a:rPr lang="en-US" sz="1700" dirty="0"/>
                        <a:t>9</a:t>
                      </a:r>
                    </a:p>
                  </a:txBody>
                  <a:tcPr marL="60960" marR="60960" marT="30480" marB="30480" anchor="ctr"/>
                </a:tc>
                <a:tc>
                  <a:txBody>
                    <a:bodyPr/>
                    <a:lstStyle/>
                    <a:p>
                      <a:pPr algn="ctr"/>
                      <a:r>
                        <a:rPr lang="en-US" sz="1700" dirty="0"/>
                        <a:t>8</a:t>
                      </a:r>
                    </a:p>
                  </a:txBody>
                  <a:tcPr marL="60960" marR="60960" marT="30480" marB="30480" anchor="ctr"/>
                </a:tc>
                <a:extLst>
                  <a:ext uri="{0D108BD9-81ED-4DB2-BD59-A6C34878D82A}">
                    <a16:rowId xmlns:a16="http://schemas.microsoft.com/office/drawing/2014/main" val="399614422"/>
                  </a:ext>
                </a:extLst>
              </a:tr>
              <a:tr h="923359">
                <a:tc>
                  <a:txBody>
                    <a:bodyPr/>
                    <a:lstStyle/>
                    <a:p>
                      <a:pPr algn="ctr"/>
                      <a:r>
                        <a:rPr lang="en-US" sz="2000" b="1" dirty="0"/>
                        <a:t>Major Hurricanes</a:t>
                      </a:r>
                    </a:p>
                  </a:txBody>
                  <a:tcPr marL="60960" marR="60960" marT="30480" marB="30480" anchor="ctr"/>
                </a:tc>
                <a:tc>
                  <a:txBody>
                    <a:bodyPr/>
                    <a:lstStyle/>
                    <a:p>
                      <a:pPr algn="ctr"/>
                      <a:r>
                        <a:rPr lang="en-US" sz="1700" dirty="0"/>
                        <a:t>3.2</a:t>
                      </a:r>
                    </a:p>
                  </a:txBody>
                  <a:tcPr marL="60960" marR="60960" marT="30480" marB="30480" anchor="ctr"/>
                </a:tc>
                <a:tc>
                  <a:txBody>
                    <a:bodyPr/>
                    <a:lstStyle/>
                    <a:p>
                      <a:pPr algn="ctr"/>
                      <a:r>
                        <a:rPr lang="en-US" sz="1700" dirty="0"/>
                        <a:t>3-5</a:t>
                      </a:r>
                    </a:p>
                  </a:txBody>
                  <a:tcPr marL="60960" marR="60960" marT="30480" marB="30480" anchor="ctr"/>
                </a:tc>
                <a:tc>
                  <a:txBody>
                    <a:bodyPr/>
                    <a:lstStyle/>
                    <a:p>
                      <a:pPr algn="ctr"/>
                      <a:r>
                        <a:rPr lang="en-US" sz="1700" dirty="0"/>
                        <a:t>4</a:t>
                      </a:r>
                    </a:p>
                  </a:txBody>
                  <a:tcPr marL="60960" marR="60960" marT="30480" marB="30480" anchor="ctr"/>
                </a:tc>
                <a:tc>
                  <a:txBody>
                    <a:bodyPr/>
                    <a:lstStyle/>
                    <a:p>
                      <a:pPr algn="ctr"/>
                      <a:r>
                        <a:rPr lang="en-US" sz="1700" dirty="0"/>
                        <a:t>4</a:t>
                      </a:r>
                    </a:p>
                  </a:txBody>
                  <a:tcPr marL="60960" marR="60960" marT="30480" marB="30480" anchor="ctr"/>
                </a:tc>
                <a:extLst>
                  <a:ext uri="{0D108BD9-81ED-4DB2-BD59-A6C34878D82A}">
                    <a16:rowId xmlns:a16="http://schemas.microsoft.com/office/drawing/2014/main" val="4035444639"/>
                  </a:ext>
                </a:extLst>
              </a:tr>
            </a:tbl>
          </a:graphicData>
        </a:graphic>
      </p:graphicFrame>
      <p:pic>
        <p:nvPicPr>
          <p:cNvPr id="7" name="Picture 6">
            <a:extLst>
              <a:ext uri="{FF2B5EF4-FFF2-40B4-BE49-F238E27FC236}">
                <a16:creationId xmlns:a16="http://schemas.microsoft.com/office/drawing/2014/main" id="{A2FA678C-2168-286B-1FDC-7BDDEED1BEAB}"/>
              </a:ext>
            </a:extLst>
          </p:cNvPr>
          <p:cNvPicPr>
            <a:picLocks noChangeAspect="1"/>
          </p:cNvPicPr>
          <p:nvPr/>
        </p:nvPicPr>
        <p:blipFill>
          <a:blip r:embed="rId3"/>
          <a:stretch>
            <a:fillRect/>
          </a:stretch>
        </p:blipFill>
        <p:spPr>
          <a:xfrm>
            <a:off x="7873997" y="10886"/>
            <a:ext cx="4318000" cy="2855090"/>
          </a:xfrm>
          <a:prstGeom prst="rect">
            <a:avLst/>
          </a:prstGeom>
        </p:spPr>
      </p:pic>
      <p:pic>
        <p:nvPicPr>
          <p:cNvPr id="6" name="Picture 5">
            <a:extLst>
              <a:ext uri="{FF2B5EF4-FFF2-40B4-BE49-F238E27FC236}">
                <a16:creationId xmlns:a16="http://schemas.microsoft.com/office/drawing/2014/main" id="{7336EA86-A170-BCB0-EF97-FEB6FC8546AA}"/>
              </a:ext>
            </a:extLst>
          </p:cNvPr>
          <p:cNvPicPr>
            <a:picLocks noChangeAspect="1"/>
          </p:cNvPicPr>
          <p:nvPr/>
        </p:nvPicPr>
        <p:blipFill>
          <a:blip r:embed="rId4"/>
          <a:stretch>
            <a:fillRect/>
          </a:stretch>
        </p:blipFill>
        <p:spPr>
          <a:xfrm>
            <a:off x="8636000" y="4191000"/>
            <a:ext cx="3577771" cy="2656114"/>
          </a:xfrm>
          <a:prstGeom prst="rect">
            <a:avLst/>
          </a:prstGeom>
        </p:spPr>
      </p:pic>
    </p:spTree>
    <p:extLst>
      <p:ext uri="{BB962C8B-B14F-4D97-AF65-F5344CB8AC3E}">
        <p14:creationId xmlns:p14="http://schemas.microsoft.com/office/powerpoint/2010/main" val="322872366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D25F302-27C5-414F-97F8-6EA0A6C028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Triangle 11">
            <a:extLst>
              <a:ext uri="{FF2B5EF4-FFF2-40B4-BE49-F238E27FC236}">
                <a16:creationId xmlns:a16="http://schemas.microsoft.com/office/drawing/2014/main" id="{830A36F8-48C2-4842-A87B-8CE8DF4E7F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8F451A30-466B-4996-9BA5-CD6ABCC6D5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978759B-86E3-CCDC-BFB5-81F74F15DDEB}"/>
              </a:ext>
            </a:extLst>
          </p:cNvPr>
          <p:cNvSpPr>
            <a:spLocks noGrp="1"/>
          </p:cNvSpPr>
          <p:nvPr>
            <p:ph type="title"/>
          </p:nvPr>
        </p:nvSpPr>
        <p:spPr>
          <a:xfrm>
            <a:off x="2692512" y="1232256"/>
            <a:ext cx="9984615" cy="1597228"/>
          </a:xfrm>
        </p:spPr>
        <p:txBody>
          <a:bodyPr vert="horz" lIns="91440" tIns="45720" rIns="91440" bIns="45720" rtlCol="0" anchor="ctr">
            <a:normAutofit/>
          </a:bodyPr>
          <a:lstStyle/>
          <a:p>
            <a:pPr>
              <a:spcBef>
                <a:spcPct val="0"/>
              </a:spcBef>
            </a:pPr>
            <a:r>
              <a:rPr lang="en-US" sz="5100" dirty="0">
                <a:solidFill>
                  <a:schemeClr val="tx1"/>
                </a:solidFill>
                <a:latin typeface="+mj-lt"/>
                <a:ea typeface="+mj-ea"/>
                <a:cs typeface="+mj-cs"/>
              </a:rPr>
              <a:t>Thank you for attending!</a:t>
            </a:r>
          </a:p>
        </p:txBody>
      </p:sp>
      <p:sp>
        <p:nvSpPr>
          <p:cNvPr id="3" name="Text Placeholder 2">
            <a:extLst>
              <a:ext uri="{FF2B5EF4-FFF2-40B4-BE49-F238E27FC236}">
                <a16:creationId xmlns:a16="http://schemas.microsoft.com/office/drawing/2014/main" id="{26BF30A2-5FB9-6862-269D-29426BAFC2FF}"/>
              </a:ext>
            </a:extLst>
          </p:cNvPr>
          <p:cNvSpPr>
            <a:spLocks noGrp="1"/>
          </p:cNvSpPr>
          <p:nvPr>
            <p:ph type="body" idx="1"/>
          </p:nvPr>
        </p:nvSpPr>
        <p:spPr>
          <a:xfrm>
            <a:off x="5147037" y="4636185"/>
            <a:ext cx="4428236" cy="2728198"/>
          </a:xfrm>
        </p:spPr>
        <p:txBody>
          <a:bodyPr vert="horz" lIns="91440" tIns="45720" rIns="91440" bIns="45720" rtlCol="0" anchor="t">
            <a:normAutofit/>
          </a:bodyPr>
          <a:lstStyle/>
          <a:p>
            <a:pPr marL="228600" indent="0" algn="ctr">
              <a:lnSpc>
                <a:spcPct val="90000"/>
              </a:lnSpc>
              <a:buNone/>
            </a:pPr>
            <a:r>
              <a:rPr lang="en-US" sz="2000" dirty="0">
                <a:solidFill>
                  <a:schemeClr val="tx1"/>
                </a:solidFill>
              </a:rPr>
              <a:t>Welcome to the 🌪️ 2025 Hurricane Preparedness Webinar for Businesses</a:t>
            </a:r>
          </a:p>
        </p:txBody>
      </p:sp>
      <p:pic>
        <p:nvPicPr>
          <p:cNvPr id="7" name="Picture 6" descr="Logo, company name&#10;&#10;AI-generated content may be incorrect.">
            <a:extLst>
              <a:ext uri="{FF2B5EF4-FFF2-40B4-BE49-F238E27FC236}">
                <a16:creationId xmlns:a16="http://schemas.microsoft.com/office/drawing/2014/main" id="{85ADF535-0E1B-A239-9A02-673B4A8FD9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9999" y="3331301"/>
            <a:ext cx="3663696" cy="2282952"/>
          </a:xfrm>
          <a:prstGeom prst="rect">
            <a:avLst/>
          </a:prstGeom>
        </p:spPr>
      </p:pic>
    </p:spTree>
    <p:extLst>
      <p:ext uri="{BB962C8B-B14F-4D97-AF65-F5344CB8AC3E}">
        <p14:creationId xmlns:p14="http://schemas.microsoft.com/office/powerpoint/2010/main" val="1170976378"/>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2192000" cy="2219708"/>
            <a:chOff x="0" y="0"/>
            <a:chExt cx="4816593" cy="876922"/>
          </a:xfrm>
        </p:grpSpPr>
        <p:sp>
          <p:nvSpPr>
            <p:cNvPr id="3" name="Freeform 3"/>
            <p:cNvSpPr/>
            <p:nvPr/>
          </p:nvSpPr>
          <p:spPr>
            <a:xfrm>
              <a:off x="0" y="0"/>
              <a:ext cx="4816592" cy="876922"/>
            </a:xfrm>
            <a:custGeom>
              <a:avLst/>
              <a:gdLst/>
              <a:ahLst/>
              <a:cxnLst/>
              <a:rect l="l" t="t" r="r" b="b"/>
              <a:pathLst>
                <a:path w="4816592" h="876922">
                  <a:moveTo>
                    <a:pt x="0" y="0"/>
                  </a:moveTo>
                  <a:lnTo>
                    <a:pt x="4816592" y="0"/>
                  </a:lnTo>
                  <a:lnTo>
                    <a:pt x="4816592" y="876922"/>
                  </a:lnTo>
                  <a:lnTo>
                    <a:pt x="0" y="876922"/>
                  </a:lnTo>
                  <a:close/>
                </a:path>
              </a:pathLst>
            </a:custGeom>
            <a:solidFill>
              <a:srgbClr val="046BAD"/>
            </a:solidFill>
          </p:spPr>
          <p:txBody>
            <a:bodyPr/>
            <a:lstStyle/>
            <a:p>
              <a:endParaRPr lang="en-US" sz="1200"/>
            </a:p>
          </p:txBody>
        </p:sp>
        <p:sp>
          <p:nvSpPr>
            <p:cNvPr id="4" name="TextBox 4"/>
            <p:cNvSpPr txBox="1"/>
            <p:nvPr/>
          </p:nvSpPr>
          <p:spPr>
            <a:xfrm>
              <a:off x="0" y="-38100"/>
              <a:ext cx="812800" cy="850900"/>
            </a:xfrm>
            <a:prstGeom prst="rect">
              <a:avLst/>
            </a:prstGeom>
          </p:spPr>
          <p:txBody>
            <a:bodyPr lIns="33867" tIns="33867" rIns="33867" bIns="33867" rtlCol="0" anchor="ctr"/>
            <a:lstStyle/>
            <a:p>
              <a:pPr algn="ctr">
                <a:lnSpc>
                  <a:spcPts val="1773"/>
                </a:lnSpc>
              </a:pPr>
              <a:endParaRPr sz="1200"/>
            </a:p>
          </p:txBody>
        </p:sp>
      </p:grpSp>
      <p:sp>
        <p:nvSpPr>
          <p:cNvPr id="11" name="TextBox 11"/>
          <p:cNvSpPr txBox="1"/>
          <p:nvPr/>
        </p:nvSpPr>
        <p:spPr>
          <a:xfrm>
            <a:off x="254000" y="431800"/>
            <a:ext cx="5689600" cy="867289"/>
          </a:xfrm>
          <a:prstGeom prst="rect">
            <a:avLst/>
          </a:prstGeom>
        </p:spPr>
        <p:txBody>
          <a:bodyPr wrap="square" lIns="0" tIns="0" rIns="0" bIns="0" rtlCol="0" anchor="t">
            <a:spAutoFit/>
          </a:bodyPr>
          <a:lstStyle/>
          <a:p>
            <a:pPr algn="ctr">
              <a:lnSpc>
                <a:spcPts val="7560"/>
              </a:lnSpc>
            </a:pPr>
            <a:r>
              <a:rPr lang="en-US" sz="4667" spc="53" dirty="0">
                <a:solidFill>
                  <a:srgbClr val="F8FBFD"/>
                </a:solidFill>
                <a:latin typeface="Montserrat Classic Bold"/>
              </a:rPr>
              <a:t>10 Year Review </a:t>
            </a:r>
          </a:p>
        </p:txBody>
      </p:sp>
      <p:graphicFrame>
        <p:nvGraphicFramePr>
          <p:cNvPr id="13" name="Table 12">
            <a:extLst>
              <a:ext uri="{FF2B5EF4-FFF2-40B4-BE49-F238E27FC236}">
                <a16:creationId xmlns:a16="http://schemas.microsoft.com/office/drawing/2014/main" id="{86B50222-A22D-4CF7-668E-FDA7E42914F6}"/>
              </a:ext>
            </a:extLst>
          </p:cNvPr>
          <p:cNvGraphicFramePr>
            <a:graphicFrameLocks noGrp="1"/>
          </p:cNvGraphicFramePr>
          <p:nvPr/>
        </p:nvGraphicFramePr>
        <p:xfrm>
          <a:off x="-4838" y="3098803"/>
          <a:ext cx="1482876" cy="3403596"/>
        </p:xfrm>
        <a:graphic>
          <a:graphicData uri="http://schemas.openxmlformats.org/drawingml/2006/table">
            <a:tbl>
              <a:tblPr firstRow="1" firstCol="1" bandRow="1">
                <a:tableStyleId>{F5AB1C69-6EDB-4FF4-983F-18BD219EF322}</a:tableStyleId>
              </a:tblPr>
              <a:tblGrid>
                <a:gridCol w="1482876">
                  <a:extLst>
                    <a:ext uri="{9D8B030D-6E8A-4147-A177-3AD203B41FA5}">
                      <a16:colId xmlns:a16="http://schemas.microsoft.com/office/drawing/2014/main" val="1250245853"/>
                    </a:ext>
                  </a:extLst>
                </a:gridCol>
              </a:tblGrid>
              <a:tr h="850899">
                <a:tc>
                  <a:txBody>
                    <a:bodyPr/>
                    <a:lstStyle/>
                    <a:p>
                      <a:pPr algn="ctr"/>
                      <a:r>
                        <a:rPr lang="en-US" sz="2000" dirty="0"/>
                        <a:t>Named</a:t>
                      </a:r>
                    </a:p>
                    <a:p>
                      <a:pPr algn="ctr"/>
                      <a:r>
                        <a:rPr lang="en-US" sz="2000" dirty="0"/>
                        <a:t>Storms</a:t>
                      </a:r>
                    </a:p>
                  </a:txBody>
                  <a:tcPr marL="60960" marR="60960" marT="30480" marB="30480" anchor="ctr"/>
                </a:tc>
                <a:extLst>
                  <a:ext uri="{0D108BD9-81ED-4DB2-BD59-A6C34878D82A}">
                    <a16:rowId xmlns:a16="http://schemas.microsoft.com/office/drawing/2014/main" val="1030525809"/>
                  </a:ext>
                </a:extLst>
              </a:tr>
              <a:tr h="850899">
                <a:tc>
                  <a:txBody>
                    <a:bodyPr/>
                    <a:lstStyle/>
                    <a:p>
                      <a:pPr algn="ctr"/>
                      <a:r>
                        <a:rPr lang="en-US" sz="2000" dirty="0"/>
                        <a:t>Hurricanes</a:t>
                      </a:r>
                    </a:p>
                  </a:txBody>
                  <a:tcPr marL="60960" marR="60960" marT="30480" marB="30480" anchor="ctr"/>
                </a:tc>
                <a:extLst>
                  <a:ext uri="{0D108BD9-81ED-4DB2-BD59-A6C34878D82A}">
                    <a16:rowId xmlns:a16="http://schemas.microsoft.com/office/drawing/2014/main" val="3141035754"/>
                  </a:ext>
                </a:extLst>
              </a:tr>
              <a:tr h="850899">
                <a:tc>
                  <a:txBody>
                    <a:bodyPr/>
                    <a:lstStyle/>
                    <a:p>
                      <a:pPr algn="ctr"/>
                      <a:r>
                        <a:rPr lang="en-US" sz="2000" dirty="0"/>
                        <a:t>Major </a:t>
                      </a:r>
                    </a:p>
                    <a:p>
                      <a:pPr algn="ctr"/>
                      <a:r>
                        <a:rPr lang="en-US" sz="2000" dirty="0"/>
                        <a:t>Hurricane</a:t>
                      </a:r>
                    </a:p>
                  </a:txBody>
                  <a:tcPr marL="60960" marR="60960" marT="30480" marB="30480" anchor="ctr"/>
                </a:tc>
                <a:extLst>
                  <a:ext uri="{0D108BD9-81ED-4DB2-BD59-A6C34878D82A}">
                    <a16:rowId xmlns:a16="http://schemas.microsoft.com/office/drawing/2014/main" val="1659477654"/>
                  </a:ext>
                </a:extLst>
              </a:tr>
              <a:tr h="850899">
                <a:tc>
                  <a:txBody>
                    <a:bodyPr/>
                    <a:lstStyle/>
                    <a:p>
                      <a:pPr algn="ctr"/>
                      <a:r>
                        <a:rPr lang="en-US" sz="2000" dirty="0"/>
                        <a:t>All Time</a:t>
                      </a:r>
                    </a:p>
                  </a:txBody>
                  <a:tcPr marL="60960" marR="60960" marT="30480" marB="30480" anchor="ctr"/>
                </a:tc>
                <a:extLst>
                  <a:ext uri="{0D108BD9-81ED-4DB2-BD59-A6C34878D82A}">
                    <a16:rowId xmlns:a16="http://schemas.microsoft.com/office/drawing/2014/main" val="2019112883"/>
                  </a:ext>
                </a:extLst>
              </a:tr>
            </a:tbl>
          </a:graphicData>
        </a:graphic>
      </p:graphicFrame>
      <p:graphicFrame>
        <p:nvGraphicFramePr>
          <p:cNvPr id="14" name="Table 13">
            <a:extLst>
              <a:ext uri="{FF2B5EF4-FFF2-40B4-BE49-F238E27FC236}">
                <a16:creationId xmlns:a16="http://schemas.microsoft.com/office/drawing/2014/main" id="{EEE982C9-31F1-998E-6FBC-90EE2AB76EDA}"/>
              </a:ext>
            </a:extLst>
          </p:cNvPr>
          <p:cNvGraphicFramePr>
            <a:graphicFrameLocks noGrp="1"/>
          </p:cNvGraphicFramePr>
          <p:nvPr/>
        </p:nvGraphicFramePr>
        <p:xfrm>
          <a:off x="1494971" y="2245442"/>
          <a:ext cx="10704290" cy="4272360"/>
        </p:xfrm>
        <a:graphic>
          <a:graphicData uri="http://schemas.openxmlformats.org/drawingml/2006/table">
            <a:tbl>
              <a:tblPr firstRow="1" bandRow="1">
                <a:tableStyleId>{F5AB1C69-6EDB-4FF4-983F-18BD219EF322}</a:tableStyleId>
              </a:tblPr>
              <a:tblGrid>
                <a:gridCol w="1070429">
                  <a:extLst>
                    <a:ext uri="{9D8B030D-6E8A-4147-A177-3AD203B41FA5}">
                      <a16:colId xmlns:a16="http://schemas.microsoft.com/office/drawing/2014/main" val="3230846634"/>
                    </a:ext>
                  </a:extLst>
                </a:gridCol>
                <a:gridCol w="1070429">
                  <a:extLst>
                    <a:ext uri="{9D8B030D-6E8A-4147-A177-3AD203B41FA5}">
                      <a16:colId xmlns:a16="http://schemas.microsoft.com/office/drawing/2014/main" val="3923793400"/>
                    </a:ext>
                  </a:extLst>
                </a:gridCol>
                <a:gridCol w="1070429">
                  <a:extLst>
                    <a:ext uri="{9D8B030D-6E8A-4147-A177-3AD203B41FA5}">
                      <a16:colId xmlns:a16="http://schemas.microsoft.com/office/drawing/2014/main" val="916242975"/>
                    </a:ext>
                  </a:extLst>
                </a:gridCol>
                <a:gridCol w="1070429">
                  <a:extLst>
                    <a:ext uri="{9D8B030D-6E8A-4147-A177-3AD203B41FA5}">
                      <a16:colId xmlns:a16="http://schemas.microsoft.com/office/drawing/2014/main" val="3017590777"/>
                    </a:ext>
                  </a:extLst>
                </a:gridCol>
                <a:gridCol w="1070429">
                  <a:extLst>
                    <a:ext uri="{9D8B030D-6E8A-4147-A177-3AD203B41FA5}">
                      <a16:colId xmlns:a16="http://schemas.microsoft.com/office/drawing/2014/main" val="1905849882"/>
                    </a:ext>
                  </a:extLst>
                </a:gridCol>
                <a:gridCol w="1070429">
                  <a:extLst>
                    <a:ext uri="{9D8B030D-6E8A-4147-A177-3AD203B41FA5}">
                      <a16:colId xmlns:a16="http://schemas.microsoft.com/office/drawing/2014/main" val="3790382102"/>
                    </a:ext>
                  </a:extLst>
                </a:gridCol>
                <a:gridCol w="1070429">
                  <a:extLst>
                    <a:ext uri="{9D8B030D-6E8A-4147-A177-3AD203B41FA5}">
                      <a16:colId xmlns:a16="http://schemas.microsoft.com/office/drawing/2014/main" val="3886105878"/>
                    </a:ext>
                  </a:extLst>
                </a:gridCol>
                <a:gridCol w="1070429">
                  <a:extLst>
                    <a:ext uri="{9D8B030D-6E8A-4147-A177-3AD203B41FA5}">
                      <a16:colId xmlns:a16="http://schemas.microsoft.com/office/drawing/2014/main" val="1511241517"/>
                    </a:ext>
                  </a:extLst>
                </a:gridCol>
                <a:gridCol w="1070429">
                  <a:extLst>
                    <a:ext uri="{9D8B030D-6E8A-4147-A177-3AD203B41FA5}">
                      <a16:colId xmlns:a16="http://schemas.microsoft.com/office/drawing/2014/main" val="246397812"/>
                    </a:ext>
                  </a:extLst>
                </a:gridCol>
                <a:gridCol w="1070429">
                  <a:extLst>
                    <a:ext uri="{9D8B030D-6E8A-4147-A177-3AD203B41FA5}">
                      <a16:colId xmlns:a16="http://schemas.microsoft.com/office/drawing/2014/main" val="740035077"/>
                    </a:ext>
                  </a:extLst>
                </a:gridCol>
              </a:tblGrid>
              <a:tr h="854472">
                <a:tc>
                  <a:txBody>
                    <a:bodyPr/>
                    <a:lstStyle/>
                    <a:p>
                      <a:pPr algn="ctr"/>
                      <a:r>
                        <a:rPr lang="en-US" sz="2000" dirty="0"/>
                        <a:t>2015</a:t>
                      </a:r>
                    </a:p>
                  </a:txBody>
                  <a:tcPr marL="60960" marR="60960" marT="30480" marB="30480" anchor="ctr"/>
                </a:tc>
                <a:tc>
                  <a:txBody>
                    <a:bodyPr/>
                    <a:lstStyle/>
                    <a:p>
                      <a:pPr algn="ctr"/>
                      <a:r>
                        <a:rPr lang="en-US" sz="2000" dirty="0"/>
                        <a:t>2016</a:t>
                      </a:r>
                    </a:p>
                  </a:txBody>
                  <a:tcPr marL="60960" marR="60960" marT="30480" marB="30480" anchor="ctr"/>
                </a:tc>
                <a:tc>
                  <a:txBody>
                    <a:bodyPr/>
                    <a:lstStyle/>
                    <a:p>
                      <a:pPr algn="ctr"/>
                      <a:r>
                        <a:rPr lang="en-US" sz="2000" dirty="0"/>
                        <a:t>2017</a:t>
                      </a:r>
                    </a:p>
                  </a:txBody>
                  <a:tcPr marL="60960" marR="60960" marT="30480" marB="30480" anchor="ctr"/>
                </a:tc>
                <a:tc>
                  <a:txBody>
                    <a:bodyPr/>
                    <a:lstStyle/>
                    <a:p>
                      <a:pPr algn="ctr"/>
                      <a:r>
                        <a:rPr lang="en-US" sz="2000" dirty="0"/>
                        <a:t>2018</a:t>
                      </a:r>
                    </a:p>
                  </a:txBody>
                  <a:tcPr marL="60960" marR="60960" marT="30480" marB="30480" anchor="ctr"/>
                </a:tc>
                <a:tc>
                  <a:txBody>
                    <a:bodyPr/>
                    <a:lstStyle/>
                    <a:p>
                      <a:pPr algn="ctr"/>
                      <a:r>
                        <a:rPr lang="en-US" sz="2000" dirty="0"/>
                        <a:t>2019</a:t>
                      </a:r>
                    </a:p>
                  </a:txBody>
                  <a:tcPr marL="60960" marR="60960" marT="30480" marB="30480" anchor="ctr"/>
                </a:tc>
                <a:tc>
                  <a:txBody>
                    <a:bodyPr/>
                    <a:lstStyle/>
                    <a:p>
                      <a:pPr algn="ctr"/>
                      <a:r>
                        <a:rPr lang="en-US" sz="2000" dirty="0"/>
                        <a:t>2020</a:t>
                      </a:r>
                    </a:p>
                  </a:txBody>
                  <a:tcPr marL="60960" marR="60960" marT="30480" marB="30480" anchor="ctr"/>
                </a:tc>
                <a:tc>
                  <a:txBody>
                    <a:bodyPr/>
                    <a:lstStyle/>
                    <a:p>
                      <a:pPr algn="ctr"/>
                      <a:r>
                        <a:rPr lang="en-US" sz="2000" dirty="0"/>
                        <a:t>2021</a:t>
                      </a:r>
                    </a:p>
                  </a:txBody>
                  <a:tcPr marL="60960" marR="60960" marT="30480" marB="30480" anchor="ctr"/>
                </a:tc>
                <a:tc>
                  <a:txBody>
                    <a:bodyPr/>
                    <a:lstStyle/>
                    <a:p>
                      <a:pPr algn="ctr"/>
                      <a:r>
                        <a:rPr lang="en-US" sz="2000" dirty="0"/>
                        <a:t>2022</a:t>
                      </a:r>
                    </a:p>
                  </a:txBody>
                  <a:tcPr marL="60960" marR="60960" marT="30480" marB="30480" anchor="ctr"/>
                </a:tc>
                <a:tc>
                  <a:txBody>
                    <a:bodyPr/>
                    <a:lstStyle/>
                    <a:p>
                      <a:pPr algn="ctr"/>
                      <a:r>
                        <a:rPr lang="en-US" sz="2000" dirty="0"/>
                        <a:t>2023</a:t>
                      </a:r>
                    </a:p>
                  </a:txBody>
                  <a:tcPr marL="60960" marR="60960" marT="30480" marB="30480" anchor="ctr"/>
                </a:tc>
                <a:tc>
                  <a:txBody>
                    <a:bodyPr/>
                    <a:lstStyle/>
                    <a:p>
                      <a:pPr algn="ctr"/>
                      <a:r>
                        <a:rPr lang="en-US" sz="2000" dirty="0"/>
                        <a:t>2024</a:t>
                      </a:r>
                    </a:p>
                  </a:txBody>
                  <a:tcPr marL="60960" marR="60960" marT="30480" marB="30480" anchor="ctr"/>
                </a:tc>
                <a:extLst>
                  <a:ext uri="{0D108BD9-81ED-4DB2-BD59-A6C34878D82A}">
                    <a16:rowId xmlns:a16="http://schemas.microsoft.com/office/drawing/2014/main" val="1447219837"/>
                  </a:ext>
                </a:extLst>
              </a:tr>
              <a:tr h="854472">
                <a:tc>
                  <a:txBody>
                    <a:bodyPr/>
                    <a:lstStyle/>
                    <a:p>
                      <a:pPr algn="ctr"/>
                      <a:r>
                        <a:rPr lang="en-US" sz="2300" dirty="0"/>
                        <a:t>12</a:t>
                      </a:r>
                    </a:p>
                  </a:txBody>
                  <a:tcPr marL="60960" marR="60960" marT="30480" marB="30480" anchor="ctr"/>
                </a:tc>
                <a:tc>
                  <a:txBody>
                    <a:bodyPr/>
                    <a:lstStyle/>
                    <a:p>
                      <a:pPr algn="ctr"/>
                      <a:r>
                        <a:rPr lang="en-US" sz="2300" dirty="0"/>
                        <a:t>15</a:t>
                      </a:r>
                    </a:p>
                  </a:txBody>
                  <a:tcPr marL="60960" marR="60960" marT="30480" marB="30480" anchor="ctr"/>
                </a:tc>
                <a:tc>
                  <a:txBody>
                    <a:bodyPr/>
                    <a:lstStyle/>
                    <a:p>
                      <a:pPr algn="ctr"/>
                      <a:r>
                        <a:rPr lang="en-US" sz="2300" dirty="0"/>
                        <a:t>17</a:t>
                      </a:r>
                    </a:p>
                  </a:txBody>
                  <a:tcPr marL="60960" marR="60960" marT="30480" marB="30480" anchor="ctr"/>
                </a:tc>
                <a:tc>
                  <a:txBody>
                    <a:bodyPr/>
                    <a:lstStyle/>
                    <a:p>
                      <a:pPr algn="ctr"/>
                      <a:r>
                        <a:rPr lang="en-US" sz="2300" dirty="0"/>
                        <a:t>15</a:t>
                      </a:r>
                    </a:p>
                  </a:txBody>
                  <a:tcPr marL="60960" marR="60960" marT="30480" marB="30480" anchor="ctr"/>
                </a:tc>
                <a:tc>
                  <a:txBody>
                    <a:bodyPr/>
                    <a:lstStyle/>
                    <a:p>
                      <a:pPr algn="ctr"/>
                      <a:r>
                        <a:rPr lang="en-US" sz="2300" dirty="0"/>
                        <a:t>18</a:t>
                      </a:r>
                    </a:p>
                  </a:txBody>
                  <a:tcPr marL="60960" marR="60960" marT="30480" marB="30480" anchor="ctr"/>
                </a:tc>
                <a:tc>
                  <a:txBody>
                    <a:bodyPr/>
                    <a:lstStyle/>
                    <a:p>
                      <a:pPr algn="ctr"/>
                      <a:r>
                        <a:rPr lang="en-US" sz="2300" dirty="0"/>
                        <a:t>30</a:t>
                      </a:r>
                    </a:p>
                  </a:txBody>
                  <a:tcPr marL="60960" marR="60960" marT="30480" marB="30480" anchor="ctr"/>
                </a:tc>
                <a:tc>
                  <a:txBody>
                    <a:bodyPr/>
                    <a:lstStyle/>
                    <a:p>
                      <a:pPr algn="ctr"/>
                      <a:r>
                        <a:rPr lang="en-US" sz="2300" dirty="0"/>
                        <a:t>21</a:t>
                      </a:r>
                    </a:p>
                  </a:txBody>
                  <a:tcPr marL="60960" marR="60960" marT="30480" marB="30480" anchor="ctr"/>
                </a:tc>
                <a:tc>
                  <a:txBody>
                    <a:bodyPr/>
                    <a:lstStyle/>
                    <a:p>
                      <a:pPr algn="ctr"/>
                      <a:r>
                        <a:rPr lang="en-US" sz="2300" dirty="0"/>
                        <a:t>14</a:t>
                      </a:r>
                    </a:p>
                  </a:txBody>
                  <a:tcPr marL="60960" marR="60960" marT="30480" marB="30480" anchor="ctr"/>
                </a:tc>
                <a:tc>
                  <a:txBody>
                    <a:bodyPr/>
                    <a:lstStyle/>
                    <a:p>
                      <a:pPr algn="ctr"/>
                      <a:r>
                        <a:rPr lang="en-US" sz="2300" dirty="0"/>
                        <a:t>20</a:t>
                      </a:r>
                    </a:p>
                  </a:txBody>
                  <a:tcPr marL="60960" marR="60960" marT="30480" marB="30480" anchor="ctr"/>
                </a:tc>
                <a:tc>
                  <a:txBody>
                    <a:bodyPr/>
                    <a:lstStyle/>
                    <a:p>
                      <a:pPr algn="ctr"/>
                      <a:r>
                        <a:rPr lang="en-US" sz="2300" dirty="0"/>
                        <a:t>18</a:t>
                      </a:r>
                    </a:p>
                  </a:txBody>
                  <a:tcPr marL="60960" marR="60960" marT="30480" marB="30480" anchor="ctr"/>
                </a:tc>
                <a:extLst>
                  <a:ext uri="{0D108BD9-81ED-4DB2-BD59-A6C34878D82A}">
                    <a16:rowId xmlns:a16="http://schemas.microsoft.com/office/drawing/2014/main" val="661645413"/>
                  </a:ext>
                </a:extLst>
              </a:tr>
              <a:tr h="854472">
                <a:tc>
                  <a:txBody>
                    <a:bodyPr/>
                    <a:lstStyle/>
                    <a:p>
                      <a:pPr algn="ctr"/>
                      <a:r>
                        <a:rPr lang="en-US" sz="2300" dirty="0"/>
                        <a:t>11</a:t>
                      </a:r>
                    </a:p>
                  </a:txBody>
                  <a:tcPr marL="60960" marR="60960" marT="30480" marB="30480" anchor="ctr"/>
                </a:tc>
                <a:tc>
                  <a:txBody>
                    <a:bodyPr/>
                    <a:lstStyle/>
                    <a:p>
                      <a:pPr algn="ctr"/>
                      <a:r>
                        <a:rPr lang="en-US" sz="2300" dirty="0"/>
                        <a:t>7</a:t>
                      </a:r>
                    </a:p>
                  </a:txBody>
                  <a:tcPr marL="60960" marR="60960" marT="30480" marB="30480" anchor="ctr"/>
                </a:tc>
                <a:tc>
                  <a:txBody>
                    <a:bodyPr/>
                    <a:lstStyle/>
                    <a:p>
                      <a:pPr algn="ctr"/>
                      <a:r>
                        <a:rPr lang="en-US" sz="2300" dirty="0"/>
                        <a:t>10</a:t>
                      </a:r>
                    </a:p>
                  </a:txBody>
                  <a:tcPr marL="60960" marR="60960" marT="30480" marB="30480" anchor="ctr"/>
                </a:tc>
                <a:tc>
                  <a:txBody>
                    <a:bodyPr/>
                    <a:lstStyle/>
                    <a:p>
                      <a:pPr algn="ctr"/>
                      <a:r>
                        <a:rPr lang="en-US" sz="2300" dirty="0"/>
                        <a:t>8</a:t>
                      </a:r>
                    </a:p>
                  </a:txBody>
                  <a:tcPr marL="60960" marR="60960" marT="30480" marB="30480" anchor="ctr"/>
                </a:tc>
                <a:tc>
                  <a:txBody>
                    <a:bodyPr/>
                    <a:lstStyle/>
                    <a:p>
                      <a:pPr algn="ctr"/>
                      <a:r>
                        <a:rPr lang="en-US" sz="2300" dirty="0"/>
                        <a:t>6</a:t>
                      </a:r>
                    </a:p>
                  </a:txBody>
                  <a:tcPr marL="60960" marR="60960" marT="30480" marB="30480" anchor="ctr"/>
                </a:tc>
                <a:tc>
                  <a:txBody>
                    <a:bodyPr/>
                    <a:lstStyle/>
                    <a:p>
                      <a:pPr algn="ctr"/>
                      <a:r>
                        <a:rPr lang="en-US" sz="2300" dirty="0"/>
                        <a:t>14</a:t>
                      </a:r>
                    </a:p>
                  </a:txBody>
                  <a:tcPr marL="60960" marR="60960" marT="30480" marB="30480" anchor="ctr"/>
                </a:tc>
                <a:tc>
                  <a:txBody>
                    <a:bodyPr/>
                    <a:lstStyle/>
                    <a:p>
                      <a:pPr algn="ctr"/>
                      <a:r>
                        <a:rPr lang="en-US" sz="2300" dirty="0"/>
                        <a:t>7</a:t>
                      </a:r>
                    </a:p>
                  </a:txBody>
                  <a:tcPr marL="60960" marR="60960" marT="30480" marB="30480" anchor="ctr"/>
                </a:tc>
                <a:tc>
                  <a:txBody>
                    <a:bodyPr/>
                    <a:lstStyle/>
                    <a:p>
                      <a:pPr algn="ctr"/>
                      <a:r>
                        <a:rPr lang="en-US" sz="2300" dirty="0"/>
                        <a:t>8</a:t>
                      </a:r>
                    </a:p>
                  </a:txBody>
                  <a:tcPr marL="60960" marR="60960" marT="30480" marB="30480" anchor="ctr"/>
                </a:tc>
                <a:tc>
                  <a:txBody>
                    <a:bodyPr/>
                    <a:lstStyle/>
                    <a:p>
                      <a:pPr algn="ctr"/>
                      <a:r>
                        <a:rPr lang="en-US" sz="2300" dirty="0"/>
                        <a:t>7</a:t>
                      </a:r>
                    </a:p>
                  </a:txBody>
                  <a:tcPr marL="60960" marR="60960" marT="30480" marB="30480" anchor="ctr"/>
                </a:tc>
                <a:tc>
                  <a:txBody>
                    <a:bodyPr/>
                    <a:lstStyle/>
                    <a:p>
                      <a:pPr algn="ctr"/>
                      <a:r>
                        <a:rPr lang="en-US" sz="2300" dirty="0"/>
                        <a:t>11</a:t>
                      </a:r>
                    </a:p>
                  </a:txBody>
                  <a:tcPr marL="60960" marR="60960" marT="30480" marB="30480" anchor="ctr"/>
                </a:tc>
                <a:extLst>
                  <a:ext uri="{0D108BD9-81ED-4DB2-BD59-A6C34878D82A}">
                    <a16:rowId xmlns:a16="http://schemas.microsoft.com/office/drawing/2014/main" val="303111729"/>
                  </a:ext>
                </a:extLst>
              </a:tr>
              <a:tr h="854472">
                <a:tc>
                  <a:txBody>
                    <a:bodyPr/>
                    <a:lstStyle/>
                    <a:p>
                      <a:pPr algn="ctr"/>
                      <a:r>
                        <a:rPr lang="en-US" sz="2300" dirty="0"/>
                        <a:t>4</a:t>
                      </a:r>
                    </a:p>
                  </a:txBody>
                  <a:tcPr marL="60960" marR="60960" marT="30480" marB="30480" anchor="ctr"/>
                </a:tc>
                <a:tc>
                  <a:txBody>
                    <a:bodyPr/>
                    <a:lstStyle/>
                    <a:p>
                      <a:pPr algn="ctr"/>
                      <a:r>
                        <a:rPr lang="en-US" sz="2300" dirty="0"/>
                        <a:t>4</a:t>
                      </a:r>
                    </a:p>
                  </a:txBody>
                  <a:tcPr marL="60960" marR="60960" marT="30480" marB="30480" anchor="ctr"/>
                </a:tc>
                <a:tc>
                  <a:txBody>
                    <a:bodyPr/>
                    <a:lstStyle/>
                    <a:p>
                      <a:pPr algn="ctr"/>
                      <a:r>
                        <a:rPr lang="en-US" sz="2300" dirty="0"/>
                        <a:t>6</a:t>
                      </a:r>
                    </a:p>
                  </a:txBody>
                  <a:tcPr marL="60960" marR="60960" marT="30480" marB="30480" anchor="ctr"/>
                </a:tc>
                <a:tc>
                  <a:txBody>
                    <a:bodyPr/>
                    <a:lstStyle/>
                    <a:p>
                      <a:pPr algn="ctr"/>
                      <a:r>
                        <a:rPr lang="en-US" sz="2300" dirty="0"/>
                        <a:t>2</a:t>
                      </a:r>
                    </a:p>
                  </a:txBody>
                  <a:tcPr marL="60960" marR="60960" marT="30480" marB="30480" anchor="ctr"/>
                </a:tc>
                <a:tc>
                  <a:txBody>
                    <a:bodyPr/>
                    <a:lstStyle/>
                    <a:p>
                      <a:pPr algn="ctr"/>
                      <a:r>
                        <a:rPr lang="en-US" sz="2300" dirty="0"/>
                        <a:t>3</a:t>
                      </a:r>
                    </a:p>
                  </a:txBody>
                  <a:tcPr marL="60960" marR="60960" marT="30480" marB="30480" anchor="ctr"/>
                </a:tc>
                <a:tc>
                  <a:txBody>
                    <a:bodyPr/>
                    <a:lstStyle/>
                    <a:p>
                      <a:pPr algn="ctr"/>
                      <a:r>
                        <a:rPr lang="en-US" sz="2300" dirty="0"/>
                        <a:t>7</a:t>
                      </a:r>
                    </a:p>
                  </a:txBody>
                  <a:tcPr marL="60960" marR="60960" marT="30480" marB="30480" anchor="ctr"/>
                </a:tc>
                <a:tc>
                  <a:txBody>
                    <a:bodyPr/>
                    <a:lstStyle/>
                    <a:p>
                      <a:pPr algn="ctr"/>
                      <a:r>
                        <a:rPr lang="en-US" sz="2300" dirty="0"/>
                        <a:t>4</a:t>
                      </a:r>
                    </a:p>
                  </a:txBody>
                  <a:tcPr marL="60960" marR="60960" marT="30480" marB="30480" anchor="ctr"/>
                </a:tc>
                <a:tc>
                  <a:txBody>
                    <a:bodyPr/>
                    <a:lstStyle/>
                    <a:p>
                      <a:pPr algn="ctr"/>
                      <a:r>
                        <a:rPr lang="en-US" sz="2300" dirty="0"/>
                        <a:t>2</a:t>
                      </a:r>
                    </a:p>
                  </a:txBody>
                  <a:tcPr marL="60960" marR="60960" marT="30480" marB="30480" anchor="ctr"/>
                </a:tc>
                <a:tc>
                  <a:txBody>
                    <a:bodyPr/>
                    <a:lstStyle/>
                    <a:p>
                      <a:pPr algn="ctr"/>
                      <a:r>
                        <a:rPr lang="en-US" sz="2300" dirty="0"/>
                        <a:t>3</a:t>
                      </a:r>
                    </a:p>
                  </a:txBody>
                  <a:tcPr marL="60960" marR="60960" marT="30480" marB="30480" anchor="ctr"/>
                </a:tc>
                <a:tc>
                  <a:txBody>
                    <a:bodyPr/>
                    <a:lstStyle/>
                    <a:p>
                      <a:pPr algn="ctr"/>
                      <a:r>
                        <a:rPr lang="en-US" sz="2300" dirty="0"/>
                        <a:t>5</a:t>
                      </a:r>
                    </a:p>
                  </a:txBody>
                  <a:tcPr marL="60960" marR="60960" marT="30480" marB="30480" anchor="ctr"/>
                </a:tc>
                <a:extLst>
                  <a:ext uri="{0D108BD9-81ED-4DB2-BD59-A6C34878D82A}">
                    <a16:rowId xmlns:a16="http://schemas.microsoft.com/office/drawing/2014/main" val="2120325251"/>
                  </a:ext>
                </a:extLst>
              </a:tr>
              <a:tr h="854472">
                <a:tc>
                  <a:txBody>
                    <a:bodyPr/>
                    <a:lstStyle/>
                    <a:p>
                      <a:pPr algn="ctr"/>
                      <a:endParaRPr lang="en-US" sz="2300" dirty="0"/>
                    </a:p>
                  </a:txBody>
                  <a:tcPr marL="60960" marR="60960" marT="30480" marB="30480" anchor="ctr"/>
                </a:tc>
                <a:tc>
                  <a:txBody>
                    <a:bodyPr/>
                    <a:lstStyle/>
                    <a:p>
                      <a:pPr algn="ctr"/>
                      <a:endParaRPr lang="en-US" sz="2300"/>
                    </a:p>
                  </a:txBody>
                  <a:tcPr marL="60960" marR="60960" marT="30480" marB="30480" anchor="ctr"/>
                </a:tc>
                <a:tc>
                  <a:txBody>
                    <a:bodyPr/>
                    <a:lstStyle/>
                    <a:p>
                      <a:pPr algn="ctr"/>
                      <a:endParaRPr lang="en-US" sz="2300"/>
                    </a:p>
                  </a:txBody>
                  <a:tcPr marL="60960" marR="60960" marT="30480" marB="30480" anchor="ctr"/>
                </a:tc>
                <a:tc>
                  <a:txBody>
                    <a:bodyPr/>
                    <a:lstStyle/>
                    <a:p>
                      <a:pPr algn="ctr"/>
                      <a:endParaRPr lang="en-US" sz="2300"/>
                    </a:p>
                  </a:txBody>
                  <a:tcPr marL="60960" marR="60960" marT="30480" marB="30480" anchor="ctr"/>
                </a:tc>
                <a:tc>
                  <a:txBody>
                    <a:bodyPr/>
                    <a:lstStyle/>
                    <a:p>
                      <a:pPr algn="ctr"/>
                      <a:endParaRPr lang="en-US" sz="2300"/>
                    </a:p>
                  </a:txBody>
                  <a:tcPr marL="60960" marR="60960" marT="30480" marB="30480" anchor="ctr"/>
                </a:tc>
                <a:tc>
                  <a:txBody>
                    <a:bodyPr/>
                    <a:lstStyle/>
                    <a:p>
                      <a:pPr algn="ctr"/>
                      <a:r>
                        <a:rPr lang="en-US" sz="2300" dirty="0"/>
                        <a:t>1st</a:t>
                      </a:r>
                    </a:p>
                  </a:txBody>
                  <a:tcPr marL="60960" marR="60960" marT="30480" marB="30480" anchor="ctr"/>
                </a:tc>
                <a:tc>
                  <a:txBody>
                    <a:bodyPr/>
                    <a:lstStyle/>
                    <a:p>
                      <a:pPr algn="ctr"/>
                      <a:r>
                        <a:rPr lang="en-US" sz="2300" dirty="0"/>
                        <a:t>3rd</a:t>
                      </a:r>
                    </a:p>
                  </a:txBody>
                  <a:tcPr marL="60960" marR="60960" marT="30480" marB="30480" anchor="ctr"/>
                </a:tc>
                <a:tc>
                  <a:txBody>
                    <a:bodyPr/>
                    <a:lstStyle/>
                    <a:p>
                      <a:pPr algn="ctr"/>
                      <a:endParaRPr lang="en-US" sz="2300" dirty="0"/>
                    </a:p>
                  </a:txBody>
                  <a:tcPr marL="60960" marR="60960" marT="30480" marB="30480" anchor="ctr"/>
                </a:tc>
                <a:tc>
                  <a:txBody>
                    <a:bodyPr/>
                    <a:lstStyle/>
                    <a:p>
                      <a:pPr algn="ctr"/>
                      <a:r>
                        <a:rPr lang="en-US" sz="2300" dirty="0"/>
                        <a:t>4th</a:t>
                      </a:r>
                    </a:p>
                  </a:txBody>
                  <a:tcPr marL="60960" marR="60960" marT="30480" marB="30480" anchor="ctr"/>
                </a:tc>
                <a:tc>
                  <a:txBody>
                    <a:bodyPr/>
                    <a:lstStyle/>
                    <a:p>
                      <a:pPr algn="ctr"/>
                      <a:endParaRPr lang="en-US" sz="2300" dirty="0"/>
                    </a:p>
                  </a:txBody>
                  <a:tcPr marL="60960" marR="60960" marT="30480" marB="30480" anchor="ctr"/>
                </a:tc>
                <a:extLst>
                  <a:ext uri="{0D108BD9-81ED-4DB2-BD59-A6C34878D82A}">
                    <a16:rowId xmlns:a16="http://schemas.microsoft.com/office/drawing/2014/main" val="3672569054"/>
                  </a:ext>
                </a:extLst>
              </a:tr>
            </a:tbl>
          </a:graphicData>
        </a:graphic>
      </p:graphicFrame>
    </p:spTree>
    <p:extLst>
      <p:ext uri="{BB962C8B-B14F-4D97-AF65-F5344CB8AC3E}">
        <p14:creationId xmlns:p14="http://schemas.microsoft.com/office/powerpoint/2010/main" val="36451741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22558"/>
            <a:ext cx="12191997" cy="2316149"/>
            <a:chOff x="0" y="-38100"/>
            <a:chExt cx="4816592" cy="915022"/>
          </a:xfrm>
        </p:grpSpPr>
        <p:sp>
          <p:nvSpPr>
            <p:cNvPr id="3" name="Freeform 3"/>
            <p:cNvSpPr/>
            <p:nvPr/>
          </p:nvSpPr>
          <p:spPr>
            <a:xfrm>
              <a:off x="0" y="0"/>
              <a:ext cx="4816592" cy="876922"/>
            </a:xfrm>
            <a:custGeom>
              <a:avLst/>
              <a:gdLst/>
              <a:ahLst/>
              <a:cxnLst/>
              <a:rect l="l" t="t" r="r" b="b"/>
              <a:pathLst>
                <a:path w="4816592" h="876922">
                  <a:moveTo>
                    <a:pt x="0" y="0"/>
                  </a:moveTo>
                  <a:lnTo>
                    <a:pt x="4816592" y="0"/>
                  </a:lnTo>
                  <a:lnTo>
                    <a:pt x="4816592" y="876922"/>
                  </a:lnTo>
                  <a:lnTo>
                    <a:pt x="0" y="876922"/>
                  </a:lnTo>
                  <a:close/>
                </a:path>
              </a:pathLst>
            </a:custGeom>
            <a:solidFill>
              <a:srgbClr val="046BAD"/>
            </a:solidFill>
          </p:spPr>
          <p:txBody>
            <a:bodyPr/>
            <a:lstStyle/>
            <a:p>
              <a:endParaRPr lang="en-US" sz="1200"/>
            </a:p>
          </p:txBody>
        </p:sp>
        <p:sp>
          <p:nvSpPr>
            <p:cNvPr id="4" name="TextBox 4"/>
            <p:cNvSpPr txBox="1"/>
            <p:nvPr/>
          </p:nvSpPr>
          <p:spPr>
            <a:xfrm>
              <a:off x="0" y="-38100"/>
              <a:ext cx="812800" cy="850900"/>
            </a:xfrm>
            <a:prstGeom prst="rect">
              <a:avLst/>
            </a:prstGeom>
          </p:spPr>
          <p:txBody>
            <a:bodyPr lIns="33867" tIns="33867" rIns="33867" bIns="33867" rtlCol="0" anchor="ctr"/>
            <a:lstStyle/>
            <a:p>
              <a:pPr algn="ctr">
                <a:lnSpc>
                  <a:spcPts val="1773"/>
                </a:lnSpc>
              </a:pPr>
              <a:endParaRPr sz="1200"/>
            </a:p>
          </p:txBody>
        </p:sp>
      </p:grpSp>
      <p:sp>
        <p:nvSpPr>
          <p:cNvPr id="11" name="TextBox 11"/>
          <p:cNvSpPr txBox="1"/>
          <p:nvPr/>
        </p:nvSpPr>
        <p:spPr>
          <a:xfrm>
            <a:off x="6350000" y="615188"/>
            <a:ext cx="5842000" cy="867289"/>
          </a:xfrm>
          <a:prstGeom prst="rect">
            <a:avLst/>
          </a:prstGeom>
        </p:spPr>
        <p:txBody>
          <a:bodyPr wrap="square" lIns="0" tIns="0" rIns="0" bIns="0" rtlCol="0" anchor="t">
            <a:spAutoFit/>
          </a:bodyPr>
          <a:lstStyle/>
          <a:p>
            <a:pPr algn="ctr">
              <a:lnSpc>
                <a:spcPts val="7560"/>
              </a:lnSpc>
            </a:pPr>
            <a:r>
              <a:rPr lang="en-US" sz="4667" spc="53" dirty="0">
                <a:solidFill>
                  <a:srgbClr val="F8FBFD"/>
                </a:solidFill>
                <a:latin typeface="Montserrat Classic Bold"/>
              </a:rPr>
              <a:t>Storm Surge</a:t>
            </a:r>
          </a:p>
        </p:txBody>
      </p:sp>
      <p:sp>
        <p:nvSpPr>
          <p:cNvPr id="8" name="Content Placeholder 7">
            <a:extLst>
              <a:ext uri="{FF2B5EF4-FFF2-40B4-BE49-F238E27FC236}">
                <a16:creationId xmlns:a16="http://schemas.microsoft.com/office/drawing/2014/main" id="{63A3C4AE-D461-0290-F36F-931868A9B90E}"/>
              </a:ext>
            </a:extLst>
          </p:cNvPr>
          <p:cNvSpPr>
            <a:spLocks noGrp="1"/>
          </p:cNvSpPr>
          <p:nvPr>
            <p:ph sz="half" idx="1"/>
          </p:nvPr>
        </p:nvSpPr>
        <p:spPr>
          <a:xfrm>
            <a:off x="7258" y="2204477"/>
            <a:ext cx="6095997" cy="1564631"/>
          </a:xfrm>
        </p:spPr>
        <p:txBody>
          <a:bodyPr>
            <a:noAutofit/>
          </a:bodyPr>
          <a:lstStyle/>
          <a:p>
            <a:r>
              <a:rPr lang="en-US" sz="1600" b="1" u="sng" dirty="0">
                <a:latin typeface="+mj-lt"/>
              </a:rPr>
              <a:t>Definition</a:t>
            </a:r>
            <a:r>
              <a:rPr lang="en-US" sz="1600" dirty="0">
                <a:latin typeface="+mj-lt"/>
              </a:rPr>
              <a:t>: an abnormal water level rise generated by a storm over and above the predicted astronomical tide.</a:t>
            </a:r>
          </a:p>
          <a:p>
            <a:r>
              <a:rPr lang="en-US" sz="1600" b="1" dirty="0">
                <a:latin typeface="+mj-lt"/>
              </a:rPr>
              <a:t>Evacuation Zones – Extreme Vulnerability</a:t>
            </a:r>
          </a:p>
          <a:p>
            <a:r>
              <a:rPr lang="en-US" sz="1600" dirty="0">
                <a:latin typeface="+mj-lt"/>
              </a:rPr>
              <a:t>Can travel miles inland</a:t>
            </a:r>
          </a:p>
          <a:p>
            <a:r>
              <a:rPr lang="en-US" sz="1600" dirty="0">
                <a:latin typeface="+mj-lt"/>
              </a:rPr>
              <a:t>Influenced by direction of storm, depth of water, forward speed, intensity, size of storm</a:t>
            </a:r>
          </a:p>
        </p:txBody>
      </p:sp>
      <p:pic>
        <p:nvPicPr>
          <p:cNvPr id="12" name="Picture 11">
            <a:extLst>
              <a:ext uri="{FF2B5EF4-FFF2-40B4-BE49-F238E27FC236}">
                <a16:creationId xmlns:a16="http://schemas.microsoft.com/office/drawing/2014/main" id="{007BA6B0-AE8C-C73E-B9B3-819D1D627153}"/>
              </a:ext>
            </a:extLst>
          </p:cNvPr>
          <p:cNvPicPr>
            <a:picLocks noChangeAspect="1"/>
          </p:cNvPicPr>
          <p:nvPr/>
        </p:nvPicPr>
        <p:blipFill>
          <a:blip r:embed="rId3"/>
          <a:stretch>
            <a:fillRect/>
          </a:stretch>
        </p:blipFill>
        <p:spPr>
          <a:xfrm>
            <a:off x="6095999" y="1549400"/>
            <a:ext cx="6095997" cy="3546161"/>
          </a:xfrm>
          <a:prstGeom prst="rect">
            <a:avLst/>
          </a:prstGeom>
        </p:spPr>
      </p:pic>
      <p:pic>
        <p:nvPicPr>
          <p:cNvPr id="5" name="Picture 4">
            <a:extLst>
              <a:ext uri="{FF2B5EF4-FFF2-40B4-BE49-F238E27FC236}">
                <a16:creationId xmlns:a16="http://schemas.microsoft.com/office/drawing/2014/main" id="{DF735D80-7087-AF25-4245-395A3D9B3757}"/>
              </a:ext>
            </a:extLst>
          </p:cNvPr>
          <p:cNvPicPr>
            <a:picLocks noChangeAspect="1"/>
          </p:cNvPicPr>
          <p:nvPr/>
        </p:nvPicPr>
        <p:blipFill>
          <a:blip r:embed="rId4"/>
          <a:stretch>
            <a:fillRect/>
          </a:stretch>
        </p:blipFill>
        <p:spPr>
          <a:xfrm>
            <a:off x="3817345" y="4495800"/>
            <a:ext cx="5017064" cy="2337952"/>
          </a:xfrm>
          <a:prstGeom prst="rect">
            <a:avLst/>
          </a:prstGeom>
        </p:spPr>
      </p:pic>
      <p:pic>
        <p:nvPicPr>
          <p:cNvPr id="7" name="Picture 6">
            <a:extLst>
              <a:ext uri="{FF2B5EF4-FFF2-40B4-BE49-F238E27FC236}">
                <a16:creationId xmlns:a16="http://schemas.microsoft.com/office/drawing/2014/main" id="{19C72F21-AE4C-4679-7A9A-15953CA9D833}"/>
              </a:ext>
            </a:extLst>
          </p:cNvPr>
          <p:cNvPicPr>
            <a:picLocks noChangeAspect="1"/>
          </p:cNvPicPr>
          <p:nvPr/>
        </p:nvPicPr>
        <p:blipFill>
          <a:blip r:embed="rId5"/>
          <a:stretch>
            <a:fillRect/>
          </a:stretch>
        </p:blipFill>
        <p:spPr>
          <a:xfrm>
            <a:off x="0" y="4067185"/>
            <a:ext cx="3825997" cy="2766567"/>
          </a:xfrm>
          <a:prstGeom prst="rect">
            <a:avLst/>
          </a:prstGeom>
        </p:spPr>
      </p:pic>
      <p:pic>
        <p:nvPicPr>
          <p:cNvPr id="10" name="Picture 9">
            <a:extLst>
              <a:ext uri="{FF2B5EF4-FFF2-40B4-BE49-F238E27FC236}">
                <a16:creationId xmlns:a16="http://schemas.microsoft.com/office/drawing/2014/main" id="{78564325-61C8-B822-766A-7A5844F312A8}"/>
              </a:ext>
            </a:extLst>
          </p:cNvPr>
          <p:cNvPicPr>
            <a:picLocks noChangeAspect="1"/>
          </p:cNvPicPr>
          <p:nvPr/>
        </p:nvPicPr>
        <p:blipFill>
          <a:blip r:embed="rId6"/>
          <a:stretch>
            <a:fillRect/>
          </a:stretch>
        </p:blipFill>
        <p:spPr>
          <a:xfrm>
            <a:off x="24191" y="32715"/>
            <a:ext cx="5017065" cy="2143977"/>
          </a:xfrm>
          <a:prstGeom prst="rect">
            <a:avLst/>
          </a:prstGeom>
        </p:spPr>
      </p:pic>
    </p:spTree>
    <p:extLst>
      <p:ext uri="{BB962C8B-B14F-4D97-AF65-F5344CB8AC3E}">
        <p14:creationId xmlns:p14="http://schemas.microsoft.com/office/powerpoint/2010/main" val="32182820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22558"/>
            <a:ext cx="12191997" cy="2316149"/>
            <a:chOff x="0" y="-38100"/>
            <a:chExt cx="4816592" cy="915022"/>
          </a:xfrm>
        </p:grpSpPr>
        <p:sp>
          <p:nvSpPr>
            <p:cNvPr id="3" name="Freeform 3"/>
            <p:cNvSpPr/>
            <p:nvPr/>
          </p:nvSpPr>
          <p:spPr>
            <a:xfrm>
              <a:off x="0" y="0"/>
              <a:ext cx="4816592" cy="876922"/>
            </a:xfrm>
            <a:custGeom>
              <a:avLst/>
              <a:gdLst/>
              <a:ahLst/>
              <a:cxnLst/>
              <a:rect l="l" t="t" r="r" b="b"/>
              <a:pathLst>
                <a:path w="4816592" h="876922">
                  <a:moveTo>
                    <a:pt x="0" y="0"/>
                  </a:moveTo>
                  <a:lnTo>
                    <a:pt x="4816592" y="0"/>
                  </a:lnTo>
                  <a:lnTo>
                    <a:pt x="4816592" y="876922"/>
                  </a:lnTo>
                  <a:lnTo>
                    <a:pt x="0" y="876922"/>
                  </a:lnTo>
                  <a:close/>
                </a:path>
              </a:pathLst>
            </a:custGeom>
            <a:solidFill>
              <a:srgbClr val="046BAD"/>
            </a:solidFill>
          </p:spPr>
          <p:txBody>
            <a:bodyPr/>
            <a:lstStyle/>
            <a:p>
              <a:endParaRPr lang="en-US" sz="1200"/>
            </a:p>
          </p:txBody>
        </p:sp>
        <p:sp>
          <p:nvSpPr>
            <p:cNvPr id="4" name="TextBox 4"/>
            <p:cNvSpPr txBox="1"/>
            <p:nvPr/>
          </p:nvSpPr>
          <p:spPr>
            <a:xfrm>
              <a:off x="0" y="-38100"/>
              <a:ext cx="812800" cy="850900"/>
            </a:xfrm>
            <a:prstGeom prst="rect">
              <a:avLst/>
            </a:prstGeom>
          </p:spPr>
          <p:txBody>
            <a:bodyPr lIns="33867" tIns="33867" rIns="33867" bIns="33867" rtlCol="0" anchor="ctr"/>
            <a:lstStyle/>
            <a:p>
              <a:pPr algn="ctr">
                <a:lnSpc>
                  <a:spcPts val="1773"/>
                </a:lnSpc>
              </a:pPr>
              <a:endParaRPr sz="1200"/>
            </a:p>
          </p:txBody>
        </p:sp>
      </p:grpSp>
      <p:sp>
        <p:nvSpPr>
          <p:cNvPr id="11" name="TextBox 11"/>
          <p:cNvSpPr txBox="1"/>
          <p:nvPr/>
        </p:nvSpPr>
        <p:spPr>
          <a:xfrm>
            <a:off x="0" y="615188"/>
            <a:ext cx="12192000" cy="867289"/>
          </a:xfrm>
          <a:prstGeom prst="rect">
            <a:avLst/>
          </a:prstGeom>
        </p:spPr>
        <p:txBody>
          <a:bodyPr lIns="0" tIns="0" rIns="0" bIns="0" rtlCol="0" anchor="t">
            <a:spAutoFit/>
          </a:bodyPr>
          <a:lstStyle/>
          <a:p>
            <a:pPr algn="ctr">
              <a:lnSpc>
                <a:spcPts val="7560"/>
              </a:lnSpc>
            </a:pPr>
            <a:r>
              <a:rPr lang="en-US" sz="4667" spc="53" dirty="0">
                <a:solidFill>
                  <a:srgbClr val="F8FBFD"/>
                </a:solidFill>
                <a:latin typeface="Montserrat Classic Bold"/>
              </a:rPr>
              <a:t>Flooding Rainfall</a:t>
            </a:r>
          </a:p>
        </p:txBody>
      </p:sp>
      <p:sp>
        <p:nvSpPr>
          <p:cNvPr id="8" name="Content Placeholder 7">
            <a:extLst>
              <a:ext uri="{FF2B5EF4-FFF2-40B4-BE49-F238E27FC236}">
                <a16:creationId xmlns:a16="http://schemas.microsoft.com/office/drawing/2014/main" id="{63A3C4AE-D461-0290-F36F-931868A9B90E}"/>
              </a:ext>
            </a:extLst>
          </p:cNvPr>
          <p:cNvSpPr>
            <a:spLocks noGrp="1"/>
          </p:cNvSpPr>
          <p:nvPr>
            <p:ph sz="half" idx="1"/>
          </p:nvPr>
        </p:nvSpPr>
        <p:spPr>
          <a:xfrm>
            <a:off x="101600" y="2255459"/>
            <a:ext cx="6197600" cy="4023360"/>
          </a:xfrm>
        </p:spPr>
        <p:txBody>
          <a:bodyPr>
            <a:normAutofit/>
          </a:bodyPr>
          <a:lstStyle/>
          <a:p>
            <a:pPr>
              <a:lnSpc>
                <a:spcPct val="150000"/>
              </a:lnSpc>
            </a:pPr>
            <a:r>
              <a:rPr lang="en-US" sz="3000" dirty="0"/>
              <a:t>Intense and or prolonged rainfall</a:t>
            </a:r>
          </a:p>
          <a:p>
            <a:r>
              <a:rPr lang="en-US" sz="3000" dirty="0"/>
              <a:t>Ponding, depressions, surfaces, soil saturation…Flood Zone</a:t>
            </a:r>
          </a:p>
          <a:p>
            <a:pPr>
              <a:lnSpc>
                <a:spcPct val="150000"/>
              </a:lnSpc>
            </a:pPr>
            <a:r>
              <a:rPr lang="en-US" sz="3000" dirty="0"/>
              <a:t>“Turn Around, Don’t Drown”</a:t>
            </a:r>
          </a:p>
          <a:p>
            <a:pPr>
              <a:lnSpc>
                <a:spcPct val="150000"/>
              </a:lnSpc>
            </a:pPr>
            <a:endParaRPr lang="en-US" sz="3000" dirty="0"/>
          </a:p>
        </p:txBody>
      </p:sp>
      <p:pic>
        <p:nvPicPr>
          <p:cNvPr id="6" name="Picture 5">
            <a:extLst>
              <a:ext uri="{FF2B5EF4-FFF2-40B4-BE49-F238E27FC236}">
                <a16:creationId xmlns:a16="http://schemas.microsoft.com/office/drawing/2014/main" id="{037C2461-2D18-13A6-A115-2A9C11B300B4}"/>
              </a:ext>
            </a:extLst>
          </p:cNvPr>
          <p:cNvPicPr>
            <a:picLocks noChangeAspect="1"/>
          </p:cNvPicPr>
          <p:nvPr/>
        </p:nvPicPr>
        <p:blipFill>
          <a:blip r:embed="rId3"/>
          <a:stretch>
            <a:fillRect/>
          </a:stretch>
        </p:blipFill>
        <p:spPr>
          <a:xfrm>
            <a:off x="4973977" y="4602541"/>
            <a:ext cx="3848100" cy="2254250"/>
          </a:xfrm>
          <a:prstGeom prst="rect">
            <a:avLst/>
          </a:prstGeom>
        </p:spPr>
      </p:pic>
      <p:pic>
        <p:nvPicPr>
          <p:cNvPr id="9" name="Picture 8">
            <a:extLst>
              <a:ext uri="{FF2B5EF4-FFF2-40B4-BE49-F238E27FC236}">
                <a16:creationId xmlns:a16="http://schemas.microsoft.com/office/drawing/2014/main" id="{C6CD2F30-8031-C9EC-FB26-858E5159A5B2}"/>
              </a:ext>
            </a:extLst>
          </p:cNvPr>
          <p:cNvPicPr>
            <a:picLocks noChangeAspect="1"/>
          </p:cNvPicPr>
          <p:nvPr/>
        </p:nvPicPr>
        <p:blipFill>
          <a:blip r:embed="rId4"/>
          <a:stretch>
            <a:fillRect/>
          </a:stretch>
        </p:blipFill>
        <p:spPr>
          <a:xfrm>
            <a:off x="7957911" y="2097151"/>
            <a:ext cx="4219575" cy="3098831"/>
          </a:xfrm>
          <a:prstGeom prst="rect">
            <a:avLst/>
          </a:prstGeom>
        </p:spPr>
      </p:pic>
      <p:pic>
        <p:nvPicPr>
          <p:cNvPr id="10" name="Picture 9">
            <a:extLst>
              <a:ext uri="{FF2B5EF4-FFF2-40B4-BE49-F238E27FC236}">
                <a16:creationId xmlns:a16="http://schemas.microsoft.com/office/drawing/2014/main" id="{9E77A699-E3A4-5F47-E12C-8479B2FDD033}"/>
              </a:ext>
            </a:extLst>
          </p:cNvPr>
          <p:cNvPicPr>
            <a:picLocks noChangeAspect="1"/>
          </p:cNvPicPr>
          <p:nvPr/>
        </p:nvPicPr>
        <p:blipFill>
          <a:blip r:embed="rId5"/>
          <a:stretch>
            <a:fillRect/>
          </a:stretch>
        </p:blipFill>
        <p:spPr>
          <a:xfrm>
            <a:off x="8836589" y="4992462"/>
            <a:ext cx="3340897" cy="1865538"/>
          </a:xfrm>
          <a:prstGeom prst="rect">
            <a:avLst/>
          </a:prstGeom>
        </p:spPr>
      </p:pic>
    </p:spTree>
    <p:extLst>
      <p:ext uri="{BB962C8B-B14F-4D97-AF65-F5344CB8AC3E}">
        <p14:creationId xmlns:p14="http://schemas.microsoft.com/office/powerpoint/2010/main" val="118821983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57</TotalTime>
  <Words>3436</Words>
  <Application>Microsoft Office PowerPoint</Application>
  <PresentationFormat>Widescreen</PresentationFormat>
  <Paragraphs>634</Paragraphs>
  <Slides>60</Slides>
  <Notes>39</Notes>
  <HiddenSlides>7</HiddenSlides>
  <MMClips>0</MMClips>
  <ScaleCrop>false</ScaleCrop>
  <HeadingPairs>
    <vt:vector size="6" baseType="variant">
      <vt:variant>
        <vt:lpstr>Fonts Used</vt:lpstr>
      </vt:variant>
      <vt:variant>
        <vt:i4>18</vt:i4>
      </vt:variant>
      <vt:variant>
        <vt:lpstr>Theme</vt:lpstr>
      </vt:variant>
      <vt:variant>
        <vt:i4>3</vt:i4>
      </vt:variant>
      <vt:variant>
        <vt:lpstr>Slide Titles</vt:lpstr>
      </vt:variant>
      <vt:variant>
        <vt:i4>60</vt:i4>
      </vt:variant>
    </vt:vector>
  </HeadingPairs>
  <TitlesOfParts>
    <vt:vector size="81" baseType="lpstr">
      <vt:lpstr>Aptos</vt:lpstr>
      <vt:lpstr>Aptos Display</vt:lpstr>
      <vt:lpstr>Arial</vt:lpstr>
      <vt:lpstr>Book Antiqua</vt:lpstr>
      <vt:lpstr>Calibri</vt:lpstr>
      <vt:lpstr>Calibri Light</vt:lpstr>
      <vt:lpstr>Century Gothic</vt:lpstr>
      <vt:lpstr>Franklin Gothic Book</vt:lpstr>
      <vt:lpstr>Helvetica</vt:lpstr>
      <vt:lpstr>Lucida Sans</vt:lpstr>
      <vt:lpstr>Mercury SSm A</vt:lpstr>
      <vt:lpstr>Montserrat Classic Bold</vt:lpstr>
      <vt:lpstr>Oswald</vt:lpstr>
      <vt:lpstr>Oswald Light</vt:lpstr>
      <vt:lpstr>Oswald SemiBold</vt:lpstr>
      <vt:lpstr>Trebuchet MS</vt:lpstr>
      <vt:lpstr>Verdana</vt:lpstr>
      <vt:lpstr>YAFdJjTk5UU 0</vt:lpstr>
      <vt:lpstr>Office Theme</vt:lpstr>
      <vt:lpstr>1_Office Theme</vt:lpstr>
      <vt:lpstr>2_Office Theme</vt:lpstr>
      <vt:lpstr>Charlotte County Economic Development</vt:lpstr>
      <vt:lpstr>Kay Tracy</vt:lpstr>
      <vt:lpstr>PowerPoint Presentation</vt:lpstr>
      <vt:lpstr>PowerPoint Presentation</vt:lpstr>
      <vt:lpstr>Hurricane Preparedness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Charlotte County Emergency Management</vt:lpstr>
      <vt:lpstr>PowerPoint Presentation</vt:lpstr>
      <vt:lpstr>Who We Are</vt:lpstr>
      <vt:lpstr>Our Region</vt:lpstr>
      <vt:lpstr>What We Do </vt:lpstr>
      <vt:lpstr>Consulting</vt:lpstr>
      <vt:lpstr>Training</vt:lpstr>
      <vt:lpstr>Disaster Recovery</vt:lpstr>
      <vt:lpstr>Ready.gov</vt:lpstr>
      <vt:lpstr>Ready.gov/business</vt:lpstr>
      <vt:lpstr>Loan Programs</vt:lpstr>
      <vt:lpstr>Florida Small Business Emergency Bridge Loan</vt:lpstr>
      <vt:lpstr>Emergency Bridge Loan (EBL)</vt:lpstr>
      <vt:lpstr>SBA Physical Disaster Loan</vt:lpstr>
      <vt:lpstr>SBA Physical Disaster Loan</vt:lpstr>
      <vt:lpstr>SBA Physical Disaster Loan</vt:lpstr>
      <vt:lpstr>SBA Physical Disaster Loan</vt:lpstr>
      <vt:lpstr>SBA Economic Injury Disaster Loan (EIDL)</vt:lpstr>
      <vt:lpstr>SBA Economic Injury Disaster Loan</vt:lpstr>
      <vt:lpstr>SBA Economic Injury Disaster Loan</vt:lpstr>
      <vt:lpstr>When Disaster Strikes…</vt:lpstr>
      <vt:lpstr>Summary </vt:lpstr>
      <vt:lpstr>Questions?</vt:lpstr>
      <vt:lpstr>Florida Commerce</vt:lpstr>
      <vt:lpstr>ESF 18: Business, Industry and Economic Stabilization</vt:lpstr>
      <vt:lpstr>What is ESF 18?</vt:lpstr>
      <vt:lpstr>State Emergency Response Team (SERT)</vt:lpstr>
      <vt:lpstr>ESF 18 Objectives –  Coordinate, collaborate and communicate with our community stakeholders for a resilient Florida.</vt:lpstr>
      <vt:lpstr>Responding Events:</vt:lpstr>
      <vt:lpstr>ESF 18 Disaster Response</vt:lpstr>
      <vt:lpstr>ESF 18 Disaster Recovery</vt:lpstr>
      <vt:lpstr>ESF 18 Website</vt:lpstr>
      <vt:lpstr>FloridaCommerce Resources</vt:lpstr>
      <vt:lpstr>Local and County Ownership </vt:lpstr>
      <vt:lpstr>Questions &amp; Answers?</vt:lpstr>
      <vt:lpstr>Contact Us</vt:lpstr>
      <vt:lpstr>Business Community Hurricane Preparedness Presentation</vt:lpstr>
      <vt:lpstr>CareerSource SW FL – Let Us Help You!</vt:lpstr>
      <vt:lpstr>CareerSource SW FL Work Based Training Grants</vt:lpstr>
      <vt:lpstr>Tips/Strategies for after a natural disaster </vt:lpstr>
      <vt:lpstr>PowerPoint Presentation</vt:lpstr>
      <vt:lpstr>Thank You!</vt:lpstr>
      <vt:lpstr>UNITED WAY CHARLOTTE COUNTY</vt:lpstr>
      <vt:lpstr>UNITED WAY CHARLOTTE COUNTY D I S A S T E R R E S P O N S E A C T I O N S</vt:lpstr>
      <vt:lpstr>UNITED WAY CHARLOTTE COUNTY</vt:lpstr>
      <vt:lpstr>UNITED WAY CHARLOTTE COUNTY</vt:lpstr>
      <vt:lpstr>Thank you for attending!</vt:lpstr>
    </vt:vector>
  </TitlesOfParts>
  <Company>Charlotte County Board of County Commissioners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Vastola, Maria</dc:creator>
  <cp:lastModifiedBy>Vastola, Maria</cp:lastModifiedBy>
  <cp:revision>5</cp:revision>
  <dcterms:created xsi:type="dcterms:W3CDTF">2025-06-25T17:19:31Z</dcterms:created>
  <dcterms:modified xsi:type="dcterms:W3CDTF">2025-06-26T15:46:23Z</dcterms:modified>
</cp:coreProperties>
</file>