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0058400" cy="7772400"/>
  <p:notesSz cx="6858000" cy="9144000"/>
  <p:embeddedFontLst>
    <p:embeddedFont>
      <p:font typeface="Glacial Indifference Bold" charset="1" panose="00000800000000000000"/>
      <p:regular r:id="rId24"/>
    </p:embeddedFont>
    <p:embeddedFont>
      <p:font typeface="Calibri (MS) Bold" charset="1" panose="020F0702030404030204"/>
      <p:regular r:id="rId25"/>
    </p:embeddedFont>
    <p:embeddedFont>
      <p:font typeface="Calibri (MS)" charset="1" panose="020F0502020204030204"/>
      <p:regular r:id="rId26"/>
    </p:embeddedFont>
    <p:embeddedFont>
      <p:font typeface="Work Sans Bold" charset="1" panose="00000000000000000000"/>
      <p:regular r:id="rId27"/>
    </p:embeddedFont>
    <p:embeddedFont>
      <p:font typeface="Canva Sans Bold" charset="1" panose="020B0803030501040103"/>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37.png" Type="http://schemas.openxmlformats.org/officeDocument/2006/relationships/image"/><Relationship Id="rId13" Target="../media/image38.svg" Type="http://schemas.openxmlformats.org/officeDocument/2006/relationships/image"/><Relationship Id="rId14" Target="../media/image39.png" Type="http://schemas.openxmlformats.org/officeDocument/2006/relationships/image"/><Relationship Id="rId15" Target="../media/image40.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 Id="rId6" Target="../media/image43.jpeg" Type="http://schemas.openxmlformats.org/officeDocument/2006/relationships/image"/><Relationship Id="rId7" Target="../media/image4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8.jpe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3783" y="3758286"/>
            <a:ext cx="7756140" cy="1059959"/>
            <a:chOff x="0" y="0"/>
            <a:chExt cx="17068800" cy="2332633"/>
          </a:xfrm>
        </p:grpSpPr>
        <p:sp>
          <p:nvSpPr>
            <p:cNvPr name="Freeform 3" id="3"/>
            <p:cNvSpPr/>
            <p:nvPr/>
          </p:nvSpPr>
          <p:spPr>
            <a:xfrm flipH="false" flipV="false" rot="0">
              <a:off x="0" y="0"/>
              <a:ext cx="17068800" cy="2332633"/>
            </a:xfrm>
            <a:custGeom>
              <a:avLst/>
              <a:gdLst/>
              <a:ahLst/>
              <a:cxnLst/>
              <a:rect r="r" b="b" t="t" l="l"/>
              <a:pathLst>
                <a:path h="2332633" w="17068800">
                  <a:moveTo>
                    <a:pt x="0" y="0"/>
                  </a:moveTo>
                  <a:lnTo>
                    <a:pt x="17068800" y="0"/>
                  </a:lnTo>
                  <a:lnTo>
                    <a:pt x="17068800" y="2332633"/>
                  </a:lnTo>
                  <a:lnTo>
                    <a:pt x="0" y="2332633"/>
                  </a:lnTo>
                  <a:close/>
                </a:path>
              </a:pathLst>
            </a:custGeom>
            <a:solidFill>
              <a:srgbClr val="000000">
                <a:alpha val="0"/>
              </a:srgbClr>
            </a:solidFill>
          </p:spPr>
        </p:sp>
        <p:sp>
          <p:nvSpPr>
            <p:cNvPr name="TextBox 4" id="4"/>
            <p:cNvSpPr txBox="true"/>
            <p:nvPr/>
          </p:nvSpPr>
          <p:spPr>
            <a:xfrm>
              <a:off x="0" y="-9525"/>
              <a:ext cx="17068800" cy="2342158"/>
            </a:xfrm>
            <a:prstGeom prst="rect">
              <a:avLst/>
            </a:prstGeom>
          </p:spPr>
          <p:txBody>
            <a:bodyPr anchor="t" rtlCol="false" tIns="0" lIns="0" bIns="0" rIns="0"/>
            <a:lstStyle/>
            <a:p>
              <a:pPr algn="ctr">
                <a:lnSpc>
                  <a:spcPts val="3606"/>
                </a:lnSpc>
              </a:pPr>
              <a:r>
                <a:rPr lang="en-US" sz="3005" b="true">
                  <a:solidFill>
                    <a:srgbClr val="175FAE"/>
                  </a:solidFill>
                  <a:latin typeface="Glacial Indifference Bold"/>
                  <a:ea typeface="Glacial Indifference Bold"/>
                  <a:cs typeface="Glacial Indifference Bold"/>
                  <a:sym typeface="Glacial Indifference Bold"/>
                </a:rPr>
                <a:t>Entrepreneur Support Organization</a:t>
              </a:r>
            </a:p>
            <a:p>
              <a:pPr algn="ctr">
                <a:lnSpc>
                  <a:spcPts val="3606"/>
                </a:lnSpc>
              </a:pPr>
              <a:r>
                <a:rPr lang="en-US" sz="3005" b="true">
                  <a:solidFill>
                    <a:srgbClr val="175FAE"/>
                  </a:solidFill>
                  <a:latin typeface="Glacial Indifference Bold"/>
                  <a:ea typeface="Glacial Indifference Bold"/>
                  <a:cs typeface="Glacial Indifference Bold"/>
                  <a:sym typeface="Glacial Indifference Bold"/>
                </a:rPr>
                <a:t>May 7, 2025</a:t>
              </a:r>
            </a:p>
          </p:txBody>
        </p:sp>
      </p:grpSp>
      <p:sp>
        <p:nvSpPr>
          <p:cNvPr name="Freeform 5" id="5" descr="Logo, company name  Description automatically generated"/>
          <p:cNvSpPr/>
          <p:nvPr/>
        </p:nvSpPr>
        <p:spPr>
          <a:xfrm flipH="false" flipV="false" rot="0">
            <a:off x="3061678" y="926927"/>
            <a:ext cx="4183562" cy="2033133"/>
          </a:xfrm>
          <a:custGeom>
            <a:avLst/>
            <a:gdLst/>
            <a:ahLst/>
            <a:cxnLst/>
            <a:rect r="r" b="b" t="t" l="l"/>
            <a:pathLst>
              <a:path h="2033133" w="4183562">
                <a:moveTo>
                  <a:pt x="0" y="0"/>
                </a:moveTo>
                <a:lnTo>
                  <a:pt x="4183562" y="0"/>
                </a:lnTo>
                <a:lnTo>
                  <a:pt x="4183562" y="2033133"/>
                </a:lnTo>
                <a:lnTo>
                  <a:pt x="0" y="2033133"/>
                </a:lnTo>
                <a:lnTo>
                  <a:pt x="0" y="0"/>
                </a:lnTo>
                <a:close/>
              </a:path>
            </a:pathLst>
          </a:custGeom>
          <a:blipFill>
            <a:blip r:embed="rId2"/>
            <a:stretch>
              <a:fillRect l="0" t="-54693" r="0" b="-51076"/>
            </a:stretch>
          </a:blipFill>
        </p:spPr>
      </p:sp>
      <p:sp>
        <p:nvSpPr>
          <p:cNvPr name="Freeform 6" id="6"/>
          <p:cNvSpPr/>
          <p:nvPr/>
        </p:nvSpPr>
        <p:spPr>
          <a:xfrm flipH="false" flipV="false" rot="0">
            <a:off x="0" y="0"/>
            <a:ext cx="2574573" cy="2493045"/>
          </a:xfrm>
          <a:custGeom>
            <a:avLst/>
            <a:gdLst/>
            <a:ahLst/>
            <a:cxnLst/>
            <a:rect r="r" b="b" t="t" l="l"/>
            <a:pathLst>
              <a:path h="2493045" w="2574573">
                <a:moveTo>
                  <a:pt x="0" y="0"/>
                </a:moveTo>
                <a:lnTo>
                  <a:pt x="2574573" y="0"/>
                </a:lnTo>
                <a:lnTo>
                  <a:pt x="2574573" y="2493045"/>
                </a:lnTo>
                <a:lnTo>
                  <a:pt x="0" y="2493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5400000">
            <a:off x="7561596" y="40764"/>
            <a:ext cx="2574573" cy="2493045"/>
          </a:xfrm>
          <a:custGeom>
            <a:avLst/>
            <a:gdLst/>
            <a:ahLst/>
            <a:cxnLst/>
            <a:rect r="r" b="b" t="t" l="l"/>
            <a:pathLst>
              <a:path h="2493045" w="2574573">
                <a:moveTo>
                  <a:pt x="0" y="0"/>
                </a:moveTo>
                <a:lnTo>
                  <a:pt x="2574573" y="0"/>
                </a:lnTo>
                <a:lnTo>
                  <a:pt x="2574573" y="2493045"/>
                </a:lnTo>
                <a:lnTo>
                  <a:pt x="0" y="2493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10800000">
            <a:off x="7483827" y="5279355"/>
            <a:ext cx="2574573" cy="2493045"/>
          </a:xfrm>
          <a:custGeom>
            <a:avLst/>
            <a:gdLst/>
            <a:ahLst/>
            <a:cxnLst/>
            <a:rect r="r" b="b" t="t" l="l"/>
            <a:pathLst>
              <a:path h="2493045" w="2574573">
                <a:moveTo>
                  <a:pt x="0" y="0"/>
                </a:moveTo>
                <a:lnTo>
                  <a:pt x="2574573" y="0"/>
                </a:lnTo>
                <a:lnTo>
                  <a:pt x="2574573" y="2493045"/>
                </a:lnTo>
                <a:lnTo>
                  <a:pt x="0" y="2493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5400000">
            <a:off x="0" y="5238591"/>
            <a:ext cx="2574573" cy="2493045"/>
          </a:xfrm>
          <a:custGeom>
            <a:avLst/>
            <a:gdLst/>
            <a:ahLst/>
            <a:cxnLst/>
            <a:rect r="r" b="b" t="t" l="l"/>
            <a:pathLst>
              <a:path h="2493045" w="2574573">
                <a:moveTo>
                  <a:pt x="0" y="0"/>
                </a:moveTo>
                <a:lnTo>
                  <a:pt x="2574573" y="0"/>
                </a:lnTo>
                <a:lnTo>
                  <a:pt x="2574573" y="2493045"/>
                </a:lnTo>
                <a:lnTo>
                  <a:pt x="0" y="2493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2813160" y="5462178"/>
            <a:ext cx="4432080" cy="2310222"/>
          </a:xfrm>
          <a:custGeom>
            <a:avLst/>
            <a:gdLst/>
            <a:ahLst/>
            <a:cxnLst/>
            <a:rect r="r" b="b" t="t" l="l"/>
            <a:pathLst>
              <a:path h="2310222" w="4432080">
                <a:moveTo>
                  <a:pt x="0" y="0"/>
                </a:moveTo>
                <a:lnTo>
                  <a:pt x="4432080" y="0"/>
                </a:lnTo>
                <a:lnTo>
                  <a:pt x="4432080" y="2310222"/>
                </a:lnTo>
                <a:lnTo>
                  <a:pt x="0" y="2310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005"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58255"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8600" y="55835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3099335" y="113800"/>
            <a:ext cx="4028037" cy="1206784"/>
            <a:chOff x="0" y="0"/>
            <a:chExt cx="9764937" cy="2925537"/>
          </a:xfrm>
        </p:grpSpPr>
        <p:sp>
          <p:nvSpPr>
            <p:cNvPr name="Freeform 7" id="7"/>
            <p:cNvSpPr/>
            <p:nvPr/>
          </p:nvSpPr>
          <p:spPr>
            <a:xfrm flipH="false" flipV="false" rot="0">
              <a:off x="0" y="0"/>
              <a:ext cx="9764938" cy="2925537"/>
            </a:xfrm>
            <a:custGeom>
              <a:avLst/>
              <a:gdLst/>
              <a:ahLst/>
              <a:cxnLst/>
              <a:rect r="r" b="b" t="t" l="l"/>
              <a:pathLst>
                <a:path h="2925537" w="9764938">
                  <a:moveTo>
                    <a:pt x="0" y="0"/>
                  </a:moveTo>
                  <a:lnTo>
                    <a:pt x="9764938" y="0"/>
                  </a:lnTo>
                  <a:lnTo>
                    <a:pt x="9764938" y="2925537"/>
                  </a:lnTo>
                  <a:lnTo>
                    <a:pt x="0" y="2925537"/>
                  </a:lnTo>
                  <a:close/>
                </a:path>
              </a:pathLst>
            </a:custGeom>
            <a:solidFill>
              <a:srgbClr val="000000">
                <a:alpha val="0"/>
              </a:srgbClr>
            </a:solidFill>
          </p:spPr>
        </p:sp>
        <p:sp>
          <p:nvSpPr>
            <p:cNvPr name="TextBox 8" id="8"/>
            <p:cNvSpPr txBox="true"/>
            <p:nvPr/>
          </p:nvSpPr>
          <p:spPr>
            <a:xfrm>
              <a:off x="0" y="-9525"/>
              <a:ext cx="9764937" cy="2935062"/>
            </a:xfrm>
            <a:prstGeom prst="rect">
              <a:avLst/>
            </a:prstGeom>
          </p:spPr>
          <p:txBody>
            <a:bodyPr anchor="b" rtlCol="false" tIns="0" lIns="0" bIns="0" rIns="0"/>
            <a:lstStyle/>
            <a:p>
              <a:pPr algn="ctr">
                <a:lnSpc>
                  <a:spcPts val="4415"/>
                </a:lnSpc>
              </a:pPr>
              <a:r>
                <a:rPr lang="en-US" sz="3679" b="true">
                  <a:solidFill>
                    <a:srgbClr val="0070B9"/>
                  </a:solidFill>
                  <a:latin typeface="Glacial Indifference Bold"/>
                  <a:ea typeface="Glacial Indifference Bold"/>
                  <a:cs typeface="Glacial Indifference Bold"/>
                  <a:sym typeface="Glacial Indifference Bold"/>
                </a:rPr>
                <a:t>Results of Business Mixers</a:t>
              </a:r>
            </a:p>
          </p:txBody>
        </p:sp>
      </p:grpSp>
      <p:sp>
        <p:nvSpPr>
          <p:cNvPr name="Freeform 9" id="9"/>
          <p:cNvSpPr/>
          <p:nvPr/>
        </p:nvSpPr>
        <p:spPr>
          <a:xfrm flipH="false" flipV="false" rot="0">
            <a:off x="1602224" y="4762892"/>
            <a:ext cx="3426976" cy="3009508"/>
          </a:xfrm>
          <a:custGeom>
            <a:avLst/>
            <a:gdLst/>
            <a:ahLst/>
            <a:cxnLst/>
            <a:rect r="r" b="b" t="t" l="l"/>
            <a:pathLst>
              <a:path h="3009508" w="3426976">
                <a:moveTo>
                  <a:pt x="0" y="0"/>
                </a:moveTo>
                <a:lnTo>
                  <a:pt x="3426976" y="0"/>
                </a:lnTo>
                <a:lnTo>
                  <a:pt x="3426976" y="3009508"/>
                </a:lnTo>
                <a:lnTo>
                  <a:pt x="0" y="30095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131570" y="1834722"/>
            <a:ext cx="1777725" cy="465423"/>
          </a:xfrm>
          <a:prstGeom prst="rect">
            <a:avLst/>
          </a:prstGeom>
        </p:spPr>
        <p:txBody>
          <a:bodyPr anchor="t" rtlCol="false" tIns="0" lIns="0" bIns="0" rIns="0">
            <a:spAutoFit/>
          </a:bodyPr>
          <a:lstStyle/>
          <a:p>
            <a:pPr algn="ctr">
              <a:lnSpc>
                <a:spcPts val="3773"/>
              </a:lnSpc>
            </a:pPr>
            <a:r>
              <a:rPr lang="en-US" sz="2695" b="true">
                <a:solidFill>
                  <a:srgbClr val="0070B9"/>
                </a:solidFill>
                <a:latin typeface="Glacial Indifference Bold"/>
                <a:ea typeface="Glacial Indifference Bold"/>
                <a:cs typeface="Glacial Indifference Bold"/>
                <a:sym typeface="Glacial Indifference Bold"/>
              </a:rPr>
              <a:t>1-15-25</a:t>
            </a:r>
          </a:p>
        </p:txBody>
      </p:sp>
      <p:sp>
        <p:nvSpPr>
          <p:cNvPr name="TextBox 11" id="11"/>
          <p:cNvSpPr txBox="true"/>
          <p:nvPr/>
        </p:nvSpPr>
        <p:spPr>
          <a:xfrm rot="0">
            <a:off x="6277646" y="1746207"/>
            <a:ext cx="2340868" cy="465423"/>
          </a:xfrm>
          <a:prstGeom prst="rect">
            <a:avLst/>
          </a:prstGeom>
        </p:spPr>
        <p:txBody>
          <a:bodyPr anchor="t" rtlCol="false" tIns="0" lIns="0" bIns="0" rIns="0">
            <a:spAutoFit/>
          </a:bodyPr>
          <a:lstStyle/>
          <a:p>
            <a:pPr algn="ctr">
              <a:lnSpc>
                <a:spcPts val="3773"/>
              </a:lnSpc>
            </a:pPr>
            <a:r>
              <a:rPr lang="en-US" sz="2695" b="true">
                <a:solidFill>
                  <a:srgbClr val="0070B9"/>
                </a:solidFill>
                <a:latin typeface="Glacial Indifference Bold"/>
                <a:ea typeface="Glacial Indifference Bold"/>
                <a:cs typeface="Glacial Indifference Bold"/>
                <a:sym typeface="Glacial Indifference Bold"/>
              </a:rPr>
              <a:t>4-23-25</a:t>
            </a:r>
          </a:p>
        </p:txBody>
      </p:sp>
      <p:sp>
        <p:nvSpPr>
          <p:cNvPr name="TextBox 12" id="12"/>
          <p:cNvSpPr txBox="true"/>
          <p:nvPr/>
        </p:nvSpPr>
        <p:spPr>
          <a:xfrm rot="0">
            <a:off x="336348" y="2414195"/>
            <a:ext cx="4247986" cy="2052701"/>
          </a:xfrm>
          <a:prstGeom prst="rect">
            <a:avLst/>
          </a:prstGeom>
        </p:spPr>
        <p:txBody>
          <a:bodyPr anchor="t" rtlCol="false" tIns="0" lIns="0" bIns="0" rIns="0">
            <a:spAutoFit/>
          </a:bodyPr>
          <a:lstStyle/>
          <a:p>
            <a:pPr algn="just">
              <a:lnSpc>
                <a:spcPts val="2359"/>
              </a:lnSpc>
            </a:pPr>
            <a:r>
              <a:rPr lang="en-US" sz="1685" b="true">
                <a:solidFill>
                  <a:srgbClr val="0070B9"/>
                </a:solidFill>
                <a:latin typeface="Glacial Indifference Bold"/>
                <a:ea typeface="Glacial Indifference Bold"/>
                <a:cs typeface="Glacial Indifference Bold"/>
                <a:sym typeface="Glacial Indifference Bold"/>
              </a:rPr>
              <a:t>Number of RSVP’s: 60</a:t>
            </a:r>
          </a:p>
          <a:p>
            <a:pPr algn="just">
              <a:lnSpc>
                <a:spcPts val="2359"/>
              </a:lnSpc>
            </a:pPr>
            <a:r>
              <a:rPr lang="en-US" sz="1685" b="true">
                <a:solidFill>
                  <a:srgbClr val="0070B9"/>
                </a:solidFill>
                <a:latin typeface="Glacial Indifference Bold"/>
                <a:ea typeface="Glacial Indifference Bold"/>
                <a:cs typeface="Glacial Indifference Bold"/>
                <a:sym typeface="Glacial Indifference Bold"/>
              </a:rPr>
              <a:t>Number of Attendees:  22</a:t>
            </a:r>
          </a:p>
          <a:p>
            <a:pPr algn="just">
              <a:lnSpc>
                <a:spcPts val="2359"/>
              </a:lnSpc>
            </a:pPr>
            <a:r>
              <a:rPr lang="en-US" sz="1685" b="true">
                <a:solidFill>
                  <a:srgbClr val="0070B9"/>
                </a:solidFill>
                <a:latin typeface="Glacial Indifference Bold"/>
                <a:ea typeface="Glacial Indifference Bold"/>
                <a:cs typeface="Glacial Indifference Bold"/>
                <a:sym typeface="Glacial Indifference Bold"/>
              </a:rPr>
              <a:t>Number of Community Partners: 6</a:t>
            </a:r>
          </a:p>
          <a:p>
            <a:pPr algn="just">
              <a:lnSpc>
                <a:spcPts val="2359"/>
              </a:lnSpc>
            </a:pPr>
            <a:r>
              <a:rPr lang="en-US" sz="1685" b="true">
                <a:solidFill>
                  <a:srgbClr val="0070B9"/>
                </a:solidFill>
                <a:latin typeface="Glacial Indifference Bold"/>
                <a:ea typeface="Glacial Indifference Bold"/>
                <a:cs typeface="Glacial Indifference Bold"/>
                <a:sym typeface="Glacial Indifference Bold"/>
              </a:rPr>
              <a:t>(Score, CareerSource, SBDC, Goodwill, Collaboratory, Tradesman Place, SBDC)   </a:t>
            </a:r>
          </a:p>
          <a:p>
            <a:pPr algn="just">
              <a:lnSpc>
                <a:spcPts val="2359"/>
              </a:lnSpc>
            </a:pPr>
          </a:p>
          <a:p>
            <a:pPr algn="just">
              <a:lnSpc>
                <a:spcPts val="2359"/>
              </a:lnSpc>
            </a:pPr>
            <a:r>
              <a:rPr lang="en-US" sz="1685" b="true">
                <a:solidFill>
                  <a:srgbClr val="0070B9"/>
                </a:solidFill>
                <a:latin typeface="Glacial Indifference Bold"/>
                <a:ea typeface="Glacial Indifference Bold"/>
                <a:cs typeface="Glacial Indifference Bold"/>
                <a:sym typeface="Glacial Indifference Bold"/>
              </a:rPr>
              <a:t>Partner Results:  ?</a:t>
            </a:r>
          </a:p>
        </p:txBody>
      </p:sp>
      <p:sp>
        <p:nvSpPr>
          <p:cNvPr name="TextBox 13" id="13"/>
          <p:cNvSpPr txBox="true"/>
          <p:nvPr/>
        </p:nvSpPr>
        <p:spPr>
          <a:xfrm rot="0">
            <a:off x="5340205" y="2249730"/>
            <a:ext cx="3772906" cy="2938526"/>
          </a:xfrm>
          <a:prstGeom prst="rect">
            <a:avLst/>
          </a:prstGeom>
        </p:spPr>
        <p:txBody>
          <a:bodyPr anchor="t" rtlCol="false" tIns="0" lIns="0" bIns="0" rIns="0">
            <a:spAutoFit/>
          </a:bodyPr>
          <a:lstStyle/>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Number of RSVP’s: 115</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Number of Attendees:  42</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Number of Community Partners: 4</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(Score, CareerSource, Collaboratory, Tradesman Place)</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   </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Partner Results: </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4 Potential Clients </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3 Potential Subject Matter Experts </a:t>
            </a:r>
          </a:p>
          <a:p>
            <a:pPr algn="just">
              <a:lnSpc>
                <a:spcPts val="2358"/>
              </a:lnSpc>
            </a:pPr>
            <a:r>
              <a:rPr lang="en-US" sz="1684" b="true">
                <a:solidFill>
                  <a:srgbClr val="0070B9"/>
                </a:solidFill>
                <a:latin typeface="Glacial Indifference Bold"/>
                <a:ea typeface="Glacial Indifference Bold"/>
                <a:cs typeface="Glacial Indifference Bold"/>
                <a:sym typeface="Glacial Indifference Bold"/>
              </a:rPr>
              <a:t>2 Potential Mentors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58146"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61801"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21064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730940" y="-120069"/>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0"/>
              <a:ext cx="15991566" cy="1752725"/>
            </a:xfrm>
            <a:prstGeom prst="rect">
              <a:avLst/>
            </a:prstGeom>
          </p:spPr>
          <p:txBody>
            <a:bodyPr anchor="b" rtlCol="false" tIns="0" lIns="0" bIns="0" rIns="0"/>
            <a:lstStyle/>
            <a:p>
              <a:pPr algn="ctr">
                <a:lnSpc>
                  <a:spcPts val="4175"/>
                </a:lnSpc>
              </a:pPr>
              <a:r>
                <a:rPr lang="en-US" sz="3479" b="true">
                  <a:solidFill>
                    <a:srgbClr val="0070B9"/>
                  </a:solidFill>
                  <a:latin typeface="Glacial Indifference Bold"/>
                  <a:ea typeface="Glacial Indifference Bold"/>
                  <a:cs typeface="Glacial Indifference Bold"/>
                  <a:sym typeface="Glacial Indifference Bold"/>
                </a:rPr>
                <a:t>Results of Business Mixer</a:t>
              </a:r>
            </a:p>
          </p:txBody>
        </p:sp>
      </p:grpSp>
      <p:graphicFrame>
        <p:nvGraphicFramePr>
          <p:cNvPr name="Table 9" id="9"/>
          <p:cNvGraphicFramePr>
            <a:graphicFrameLocks noGrp="true"/>
          </p:cNvGraphicFramePr>
          <p:nvPr/>
        </p:nvGraphicFramePr>
        <p:xfrm>
          <a:off x="1168575" y="2066250"/>
          <a:ext cx="3909477" cy="4307205"/>
        </p:xfrm>
        <a:graphic>
          <a:graphicData uri="http://schemas.openxmlformats.org/drawingml/2006/table">
            <a:tbl>
              <a:tblPr/>
              <a:tblGrid>
                <a:gridCol w="2299636"/>
                <a:gridCol w="1609841"/>
              </a:tblGrid>
              <a:tr h="478578">
                <a:tc>
                  <a:txBody>
                    <a:bodyPr anchor="t" rtlCol="false"/>
                    <a:lstStyle/>
                    <a:p>
                      <a:pPr algn="ctr">
                        <a:lnSpc>
                          <a:spcPts val="1665"/>
                        </a:lnSpc>
                        <a:defRPr/>
                      </a:pPr>
                      <a:r>
                        <a:rPr lang="en-US" sz="1189" b="true">
                          <a:solidFill>
                            <a:srgbClr val="000000"/>
                          </a:solidFill>
                          <a:latin typeface="Calibri (MS) Bold"/>
                          <a:ea typeface="Calibri (MS) Bold"/>
                          <a:cs typeface="Calibri (MS) Bold"/>
                          <a:sym typeface="Calibri (MS) Bold"/>
                        </a:rPr>
                        <a:t>Business Need</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b="true">
                          <a:solidFill>
                            <a:srgbClr val="000000"/>
                          </a:solidFill>
                          <a:latin typeface="Calibri (MS) Bold"/>
                          <a:ea typeface="Calibri (MS) Bold"/>
                          <a:cs typeface="Calibri (MS) Bold"/>
                          <a:sym typeface="Calibri (MS) Bold"/>
                        </a:rPr>
                        <a:t>Number of Responses</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Access to capital</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5</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Business planning/mentorship</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7</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Childcare options for employees</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2</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Hiring &amp; workforce development</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5</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Marketing and visibility</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22</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Other </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5</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Permitting &amp; regularity guidancce</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4</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r h="478578">
                <a:tc>
                  <a:txBody>
                    <a:bodyPr anchor="t" rtlCol="false"/>
                    <a:lstStyle/>
                    <a:p>
                      <a:pPr algn="ctr">
                        <a:lnSpc>
                          <a:spcPts val="1665"/>
                        </a:lnSpc>
                        <a:defRPr/>
                      </a:pPr>
                      <a:r>
                        <a:rPr lang="en-US" sz="1189">
                          <a:solidFill>
                            <a:srgbClr val="000000"/>
                          </a:solidFill>
                          <a:latin typeface="Calibri (MS)"/>
                          <a:ea typeface="Calibri (MS)"/>
                          <a:cs typeface="Calibri (MS)"/>
                          <a:sym typeface="Calibri (MS)"/>
                        </a:rPr>
                        <a:t>Site selection/ expansion support</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c>
                  <a:txBody>
                    <a:bodyPr anchor="t" rtlCol="false"/>
                    <a:lstStyle/>
                    <a:p>
                      <a:pPr algn="ctr">
                        <a:lnSpc>
                          <a:spcPts val="1665"/>
                        </a:lnSpc>
                        <a:defRPr/>
                      </a:pPr>
                      <a:r>
                        <a:rPr lang="en-US" sz="1189">
                          <a:solidFill>
                            <a:srgbClr val="000000"/>
                          </a:solidFill>
                          <a:latin typeface="Calibri (MS)"/>
                          <a:ea typeface="Calibri (MS)"/>
                          <a:cs typeface="Calibri (MS)"/>
                          <a:sym typeface="Calibri (MS)"/>
                        </a:rPr>
                        <a:t>2</a:t>
                      </a:r>
                      <a:endParaRPr lang="en-US" sz="1100"/>
                    </a:p>
                  </a:txBody>
                  <a:tcPr marL="104775" marR="104775" marT="104775" marB="104775" anchor="ctr">
                    <a:lnL cmpd="sng" algn="ctr" cap="flat" w="20955">
                      <a:solidFill>
                        <a:srgbClr val="000000"/>
                      </a:solidFill>
                      <a:prstDash val="solid"/>
                      <a:round/>
                      <a:headEnd type="none" w="med" len="med"/>
                      <a:tailEnd type="none" w="med" len="med"/>
                    </a:lnL>
                    <a:lnR cmpd="sng" algn="ctr" cap="flat" w="20955">
                      <a:solidFill>
                        <a:srgbClr val="000000"/>
                      </a:solidFill>
                      <a:prstDash val="solid"/>
                      <a:round/>
                      <a:headEnd type="none" w="med" len="med"/>
                      <a:tailEnd type="none" w="med" len="med"/>
                    </a:lnR>
                    <a:lnT cmpd="sng" algn="ctr" cap="flat" w="20955">
                      <a:solidFill>
                        <a:srgbClr val="000000"/>
                      </a:solidFill>
                      <a:prstDash val="solid"/>
                      <a:round/>
                      <a:headEnd type="none" w="med" len="med"/>
                      <a:tailEnd type="none" w="med" len="med"/>
                    </a:lnT>
                    <a:lnB cmpd="sng" algn="ctr" cap="flat" w="20955">
                      <a:solidFill>
                        <a:srgbClr val="000000"/>
                      </a:solidFill>
                      <a:prstDash val="solid"/>
                      <a:round/>
                      <a:headEnd type="none" w="med" len="med"/>
                      <a:tailEnd type="none" w="med" len="med"/>
                    </a:lnB>
                  </a:tcPr>
                </a:tc>
              </a:tr>
            </a:tbl>
          </a:graphicData>
        </a:graphic>
      </p:graphicFrame>
      <p:sp>
        <p:nvSpPr>
          <p:cNvPr name="TextBox 10" id="10"/>
          <p:cNvSpPr txBox="true"/>
          <p:nvPr/>
        </p:nvSpPr>
        <p:spPr>
          <a:xfrm rot="0">
            <a:off x="2661176" y="536255"/>
            <a:ext cx="5133975" cy="561975"/>
          </a:xfrm>
          <a:prstGeom prst="rect">
            <a:avLst/>
          </a:prstGeom>
        </p:spPr>
        <p:txBody>
          <a:bodyPr anchor="t" rtlCol="false" tIns="0" lIns="0" bIns="0" rIns="0">
            <a:spAutoFit/>
          </a:bodyPr>
          <a:lstStyle/>
          <a:p>
            <a:pPr algn="ctr">
              <a:lnSpc>
                <a:spcPts val="3921"/>
              </a:lnSpc>
              <a:spcBef>
                <a:spcPct val="0"/>
              </a:spcBef>
            </a:pPr>
            <a:r>
              <a:rPr lang="en-US" b="true" sz="3267">
                <a:solidFill>
                  <a:srgbClr val="0070B9"/>
                </a:solidFill>
                <a:latin typeface="Calibri (MS) Bold"/>
                <a:ea typeface="Calibri (MS) Bold"/>
                <a:cs typeface="Calibri (MS) Bold"/>
                <a:sym typeface="Calibri (MS) Bold"/>
              </a:rPr>
              <a:t>Survey Results - 27 Responses</a:t>
            </a:r>
          </a:p>
        </p:txBody>
      </p:sp>
      <p:sp>
        <p:nvSpPr>
          <p:cNvPr name="TextBox 11" id="11"/>
          <p:cNvSpPr txBox="true"/>
          <p:nvPr/>
        </p:nvSpPr>
        <p:spPr>
          <a:xfrm rot="0">
            <a:off x="1648585" y="1226259"/>
            <a:ext cx="6993027" cy="673862"/>
          </a:xfrm>
          <a:prstGeom prst="rect">
            <a:avLst/>
          </a:prstGeom>
        </p:spPr>
        <p:txBody>
          <a:bodyPr anchor="t" rtlCol="false" tIns="0" lIns="0" bIns="0" rIns="0">
            <a:spAutoFit/>
          </a:bodyPr>
          <a:lstStyle/>
          <a:p>
            <a:pPr algn="ctr">
              <a:lnSpc>
                <a:spcPts val="2757"/>
              </a:lnSpc>
            </a:pPr>
            <a:r>
              <a:rPr lang="en-US" sz="1969" b="true">
                <a:solidFill>
                  <a:srgbClr val="0070B9"/>
                </a:solidFill>
                <a:latin typeface="Canva Sans Bold"/>
                <a:ea typeface="Canva Sans Bold"/>
                <a:cs typeface="Canva Sans Bold"/>
                <a:sym typeface="Canva Sans Bold"/>
              </a:rPr>
              <a:t>What</a:t>
            </a:r>
            <a:r>
              <a:rPr lang="en-US" b="true" sz="1969">
                <a:solidFill>
                  <a:srgbClr val="0070B9"/>
                </a:solidFill>
                <a:latin typeface="Canva Sans Bold"/>
                <a:ea typeface="Canva Sans Bold"/>
                <a:cs typeface="Canva Sans Bold"/>
                <a:sym typeface="Canva Sans Bold"/>
              </a:rPr>
              <a:t> are your top 3 current business needs ?</a:t>
            </a:r>
          </a:p>
          <a:p>
            <a:pPr algn="ctr">
              <a:lnSpc>
                <a:spcPts val="2757"/>
              </a:lnSpc>
            </a:pPr>
          </a:p>
        </p:txBody>
      </p:sp>
      <p:sp>
        <p:nvSpPr>
          <p:cNvPr name="TextBox 12" id="12"/>
          <p:cNvSpPr txBox="true"/>
          <p:nvPr/>
        </p:nvSpPr>
        <p:spPr>
          <a:xfrm rot="0">
            <a:off x="5360463" y="2352133"/>
            <a:ext cx="3732387" cy="3301111"/>
          </a:xfrm>
          <a:prstGeom prst="rect">
            <a:avLst/>
          </a:prstGeom>
        </p:spPr>
        <p:txBody>
          <a:bodyPr anchor="t" rtlCol="false" tIns="0" lIns="0" bIns="0" rIns="0">
            <a:spAutoFit/>
          </a:bodyPr>
          <a:lstStyle/>
          <a:p>
            <a:pPr algn="ctr">
              <a:lnSpc>
                <a:spcPts val="4423"/>
              </a:lnSpc>
            </a:pPr>
            <a:r>
              <a:rPr lang="en-US" sz="3159" b="true">
                <a:solidFill>
                  <a:srgbClr val="0070B9"/>
                </a:solidFill>
                <a:latin typeface="Canva Sans Bold"/>
                <a:ea typeface="Canva Sans Bold"/>
                <a:cs typeface="Canva Sans Bold"/>
                <a:sym typeface="Canva Sans Bold"/>
              </a:rPr>
              <a:t>Action Item - Charlotte County needs a community partner to offer a marketing series.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730" y="28384"/>
            <a:ext cx="2337150" cy="2263140"/>
          </a:xfrm>
          <a:custGeom>
            <a:avLst/>
            <a:gdLst/>
            <a:ahLst/>
            <a:cxnLst/>
            <a:rect r="r" b="b" t="t" l="l"/>
            <a:pathLst>
              <a:path h="2263140" w="2337150">
                <a:moveTo>
                  <a:pt x="0" y="0"/>
                </a:moveTo>
                <a:lnTo>
                  <a:pt x="2337149" y="0"/>
                </a:lnTo>
                <a:lnTo>
                  <a:pt x="2337149"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28384"/>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564314"/>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803326" y="-39362"/>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0"/>
              <a:ext cx="15991566" cy="1752725"/>
            </a:xfrm>
            <a:prstGeom prst="rect">
              <a:avLst/>
            </a:prstGeom>
          </p:spPr>
          <p:txBody>
            <a:bodyPr anchor="b" rtlCol="false" tIns="0" lIns="0" bIns="0" rIns="0"/>
            <a:lstStyle/>
            <a:p>
              <a:pPr algn="ctr">
                <a:lnSpc>
                  <a:spcPts val="3696"/>
                </a:lnSpc>
              </a:pPr>
              <a:r>
                <a:rPr lang="en-US" sz="3079" b="true">
                  <a:solidFill>
                    <a:srgbClr val="0070B9"/>
                  </a:solidFill>
                  <a:latin typeface="Glacial Indifference Bold"/>
                  <a:ea typeface="Glacial Indifference Bold"/>
                  <a:cs typeface="Glacial Indifference Bold"/>
                  <a:sym typeface="Glacial Indifference Bold"/>
                </a:rPr>
                <a:t>Results of Business Mixer</a:t>
              </a:r>
            </a:p>
          </p:txBody>
        </p:sp>
      </p:grpSp>
      <p:sp>
        <p:nvSpPr>
          <p:cNvPr name="Freeform 9" id="9"/>
          <p:cNvSpPr/>
          <p:nvPr/>
        </p:nvSpPr>
        <p:spPr>
          <a:xfrm flipH="false" flipV="false" rot="0">
            <a:off x="879914" y="1430941"/>
            <a:ext cx="2283117" cy="2263140"/>
          </a:xfrm>
          <a:custGeom>
            <a:avLst/>
            <a:gdLst/>
            <a:ahLst/>
            <a:cxnLst/>
            <a:rect r="r" b="b" t="t" l="l"/>
            <a:pathLst>
              <a:path h="2263140" w="2283117">
                <a:moveTo>
                  <a:pt x="0" y="0"/>
                </a:moveTo>
                <a:lnTo>
                  <a:pt x="2283117" y="0"/>
                </a:lnTo>
                <a:lnTo>
                  <a:pt x="2283117" y="2263140"/>
                </a:lnTo>
                <a:lnTo>
                  <a:pt x="0" y="22631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149656" y="1897952"/>
            <a:ext cx="2599239" cy="1300543"/>
          </a:xfrm>
          <a:prstGeom prst="rect">
            <a:avLst/>
          </a:prstGeom>
        </p:spPr>
        <p:txBody>
          <a:bodyPr anchor="t" rtlCol="false" tIns="0" lIns="0" bIns="0" rIns="0">
            <a:spAutoFit/>
          </a:bodyPr>
          <a:lstStyle/>
          <a:p>
            <a:pPr algn="ctr">
              <a:lnSpc>
                <a:spcPts val="2079"/>
              </a:lnSpc>
            </a:pPr>
            <a:r>
              <a:rPr lang="en-US" sz="1485" b="true">
                <a:solidFill>
                  <a:srgbClr val="0070B9"/>
                </a:solidFill>
                <a:latin typeface="Canva Sans Bold"/>
                <a:ea typeface="Canva Sans Bold"/>
                <a:cs typeface="Canva Sans Bold"/>
                <a:sym typeface="Canva Sans Bold"/>
              </a:rPr>
              <a:t>Are you interested in one on one support ?</a:t>
            </a:r>
          </a:p>
          <a:p>
            <a:pPr algn="ctr">
              <a:lnSpc>
                <a:spcPts val="2079"/>
              </a:lnSpc>
            </a:pPr>
            <a:r>
              <a:rPr lang="en-US" sz="1485" b="true">
                <a:solidFill>
                  <a:srgbClr val="0070B9"/>
                </a:solidFill>
                <a:latin typeface="Canva Sans Bold"/>
                <a:ea typeface="Canva Sans Bold"/>
                <a:cs typeface="Canva Sans Bold"/>
                <a:sym typeface="Canva Sans Bold"/>
              </a:rPr>
              <a:t>Yes- 14</a:t>
            </a:r>
          </a:p>
          <a:p>
            <a:pPr algn="ctr">
              <a:lnSpc>
                <a:spcPts val="2079"/>
              </a:lnSpc>
            </a:pPr>
            <a:r>
              <a:rPr lang="en-US" sz="1485" b="true">
                <a:solidFill>
                  <a:srgbClr val="0070B9"/>
                </a:solidFill>
                <a:latin typeface="Canva Sans Bold"/>
                <a:ea typeface="Canva Sans Bold"/>
                <a:cs typeface="Canva Sans Bold"/>
                <a:sym typeface="Canva Sans Bold"/>
              </a:rPr>
              <a:t>No- 6</a:t>
            </a:r>
          </a:p>
          <a:p>
            <a:pPr algn="ctr">
              <a:lnSpc>
                <a:spcPts val="2079"/>
              </a:lnSpc>
            </a:pPr>
            <a:r>
              <a:rPr lang="en-US" sz="1485" b="true">
                <a:solidFill>
                  <a:srgbClr val="0070B9"/>
                </a:solidFill>
                <a:latin typeface="Canva Sans Bold"/>
                <a:ea typeface="Canva Sans Bold"/>
                <a:cs typeface="Canva Sans Bold"/>
                <a:sym typeface="Canva Sans Bold"/>
              </a:rPr>
              <a:t>Maybe Later- 7</a:t>
            </a:r>
          </a:p>
        </p:txBody>
      </p:sp>
      <p:sp>
        <p:nvSpPr>
          <p:cNvPr name="TextBox 11" id="11"/>
          <p:cNvSpPr txBox="true"/>
          <p:nvPr/>
        </p:nvSpPr>
        <p:spPr>
          <a:xfrm rot="0">
            <a:off x="3802779" y="1897952"/>
            <a:ext cx="2599239" cy="1378077"/>
          </a:xfrm>
          <a:prstGeom prst="rect">
            <a:avLst/>
          </a:prstGeom>
        </p:spPr>
        <p:txBody>
          <a:bodyPr anchor="t" rtlCol="false" tIns="0" lIns="0" bIns="0" rIns="0">
            <a:spAutoFit/>
          </a:bodyPr>
          <a:lstStyle/>
          <a:p>
            <a:pPr algn="ctr">
              <a:lnSpc>
                <a:spcPts val="1848"/>
              </a:lnSpc>
            </a:pPr>
            <a:r>
              <a:rPr lang="en-US" sz="1320" b="true">
                <a:solidFill>
                  <a:srgbClr val="0070B9"/>
                </a:solidFill>
                <a:latin typeface="Canva Sans Bold"/>
                <a:ea typeface="Canva Sans Bold"/>
                <a:cs typeface="Canva Sans Bold"/>
                <a:sym typeface="Canva Sans Bold"/>
              </a:rPr>
              <a:t>Are you aware of any local programs or partnerships that could support your business?</a:t>
            </a:r>
          </a:p>
          <a:p>
            <a:pPr algn="ctr">
              <a:lnSpc>
                <a:spcPts val="1848"/>
              </a:lnSpc>
            </a:pPr>
            <a:r>
              <a:rPr lang="en-US" sz="1320" b="true">
                <a:solidFill>
                  <a:srgbClr val="0070B9"/>
                </a:solidFill>
                <a:latin typeface="Canva Sans Bold"/>
                <a:ea typeface="Canva Sans Bold"/>
                <a:cs typeface="Canva Sans Bold"/>
                <a:sym typeface="Canva Sans Bold"/>
              </a:rPr>
              <a:t>Yes- 14</a:t>
            </a:r>
          </a:p>
          <a:p>
            <a:pPr algn="ctr">
              <a:lnSpc>
                <a:spcPts val="1848"/>
              </a:lnSpc>
            </a:pPr>
            <a:r>
              <a:rPr lang="en-US" sz="1320" b="true">
                <a:solidFill>
                  <a:srgbClr val="0070B9"/>
                </a:solidFill>
                <a:latin typeface="Canva Sans Bold"/>
                <a:ea typeface="Canva Sans Bold"/>
                <a:cs typeface="Canva Sans Bold"/>
                <a:sym typeface="Canva Sans Bold"/>
              </a:rPr>
              <a:t>No- 8</a:t>
            </a:r>
          </a:p>
          <a:p>
            <a:pPr algn="ctr">
              <a:lnSpc>
                <a:spcPts val="1848"/>
              </a:lnSpc>
            </a:pPr>
            <a:r>
              <a:rPr lang="en-US" sz="1320" b="true">
                <a:solidFill>
                  <a:srgbClr val="0070B9"/>
                </a:solidFill>
                <a:latin typeface="Canva Sans Bold"/>
                <a:ea typeface="Canva Sans Bold"/>
                <a:cs typeface="Canva Sans Bold"/>
                <a:sym typeface="Canva Sans Bold"/>
              </a:rPr>
              <a:t>I’d like to learn more- 5</a:t>
            </a:r>
          </a:p>
        </p:txBody>
      </p:sp>
      <p:sp>
        <p:nvSpPr>
          <p:cNvPr name="TextBox 12" id="12"/>
          <p:cNvSpPr txBox="true"/>
          <p:nvPr/>
        </p:nvSpPr>
        <p:spPr>
          <a:xfrm rot="0">
            <a:off x="6579248" y="1897952"/>
            <a:ext cx="2599239" cy="1147572"/>
          </a:xfrm>
          <a:prstGeom prst="rect">
            <a:avLst/>
          </a:prstGeom>
        </p:spPr>
        <p:txBody>
          <a:bodyPr anchor="t" rtlCol="false" tIns="0" lIns="0" bIns="0" rIns="0">
            <a:spAutoFit/>
          </a:bodyPr>
          <a:lstStyle/>
          <a:p>
            <a:pPr algn="ctr">
              <a:lnSpc>
                <a:spcPts val="1848"/>
              </a:lnSpc>
            </a:pPr>
            <a:r>
              <a:rPr lang="en-US" sz="1320" b="true">
                <a:solidFill>
                  <a:srgbClr val="0070B9"/>
                </a:solidFill>
                <a:latin typeface="Canva Sans Bold"/>
                <a:ea typeface="Canva Sans Bold"/>
                <a:cs typeface="Canva Sans Bold"/>
                <a:sym typeface="Canva Sans Bold"/>
              </a:rPr>
              <a:t>Do you need help recruiting or training employees?</a:t>
            </a:r>
          </a:p>
          <a:p>
            <a:pPr algn="ctr">
              <a:lnSpc>
                <a:spcPts val="1848"/>
              </a:lnSpc>
            </a:pPr>
          </a:p>
          <a:p>
            <a:pPr algn="ctr">
              <a:lnSpc>
                <a:spcPts val="1848"/>
              </a:lnSpc>
            </a:pPr>
            <a:r>
              <a:rPr lang="en-US" sz="1320" b="true">
                <a:solidFill>
                  <a:srgbClr val="0070B9"/>
                </a:solidFill>
                <a:latin typeface="Canva Sans Bold"/>
                <a:ea typeface="Canva Sans Bold"/>
                <a:cs typeface="Canva Sans Bold"/>
                <a:sym typeface="Canva Sans Bold"/>
              </a:rPr>
              <a:t>Yes - recruiting-6</a:t>
            </a:r>
          </a:p>
          <a:p>
            <a:pPr algn="ctr">
              <a:lnSpc>
                <a:spcPts val="1848"/>
              </a:lnSpc>
            </a:pPr>
            <a:r>
              <a:rPr lang="en-US" sz="1320" b="true">
                <a:solidFill>
                  <a:srgbClr val="0070B9"/>
                </a:solidFill>
                <a:latin typeface="Canva Sans Bold"/>
                <a:ea typeface="Canva Sans Bold"/>
                <a:cs typeface="Canva Sans Bold"/>
                <a:sym typeface="Canva Sans Bold"/>
              </a:rPr>
              <a:t>No- 21</a:t>
            </a:r>
          </a:p>
        </p:txBody>
      </p:sp>
      <p:sp>
        <p:nvSpPr>
          <p:cNvPr name="TextBox 13" id="13"/>
          <p:cNvSpPr txBox="true"/>
          <p:nvPr/>
        </p:nvSpPr>
        <p:spPr>
          <a:xfrm rot="0">
            <a:off x="3801967" y="4215999"/>
            <a:ext cx="2599239" cy="1608582"/>
          </a:xfrm>
          <a:prstGeom prst="rect">
            <a:avLst/>
          </a:prstGeom>
        </p:spPr>
        <p:txBody>
          <a:bodyPr anchor="t" rtlCol="false" tIns="0" lIns="0" bIns="0" rIns="0">
            <a:spAutoFit/>
          </a:bodyPr>
          <a:lstStyle/>
          <a:p>
            <a:pPr algn="ctr">
              <a:lnSpc>
                <a:spcPts val="1848"/>
              </a:lnSpc>
            </a:pPr>
            <a:r>
              <a:rPr lang="en-US" sz="1320" b="true">
                <a:solidFill>
                  <a:srgbClr val="0070B9"/>
                </a:solidFill>
                <a:latin typeface="Canva Sans Bold"/>
                <a:ea typeface="Canva Sans Bold"/>
                <a:cs typeface="Canva Sans Bold"/>
                <a:sym typeface="Canva Sans Bold"/>
              </a:rPr>
              <a:t>Are you planning to expand, relocate, or hire in the next 12 months?</a:t>
            </a:r>
          </a:p>
          <a:p>
            <a:pPr algn="ctr">
              <a:lnSpc>
                <a:spcPts val="1848"/>
              </a:lnSpc>
            </a:pPr>
          </a:p>
          <a:p>
            <a:pPr algn="ctr">
              <a:lnSpc>
                <a:spcPts val="1848"/>
              </a:lnSpc>
            </a:pPr>
            <a:r>
              <a:rPr lang="en-US" sz="1320" b="true">
                <a:solidFill>
                  <a:srgbClr val="0070B9"/>
                </a:solidFill>
                <a:latin typeface="Canva Sans Bold"/>
                <a:ea typeface="Canva Sans Bold"/>
                <a:cs typeface="Canva Sans Bold"/>
                <a:sym typeface="Canva Sans Bold"/>
              </a:rPr>
              <a:t>Yes- 10</a:t>
            </a:r>
          </a:p>
          <a:p>
            <a:pPr algn="ctr">
              <a:lnSpc>
                <a:spcPts val="1848"/>
              </a:lnSpc>
            </a:pPr>
            <a:r>
              <a:rPr lang="en-US" sz="1320" b="true">
                <a:solidFill>
                  <a:srgbClr val="0070B9"/>
                </a:solidFill>
                <a:latin typeface="Canva Sans Bold"/>
                <a:ea typeface="Canva Sans Bold"/>
                <a:cs typeface="Canva Sans Bold"/>
                <a:sym typeface="Canva Sans Bold"/>
              </a:rPr>
              <a:t>No- 9</a:t>
            </a:r>
          </a:p>
          <a:p>
            <a:pPr algn="ctr">
              <a:lnSpc>
                <a:spcPts val="1848"/>
              </a:lnSpc>
            </a:pPr>
            <a:r>
              <a:rPr lang="en-US" sz="1320" b="true">
                <a:solidFill>
                  <a:srgbClr val="0070B9"/>
                </a:solidFill>
                <a:latin typeface="Canva Sans Bold"/>
                <a:ea typeface="Canva Sans Bold"/>
                <a:cs typeface="Canva Sans Bold"/>
                <a:sym typeface="Canva Sans Bold"/>
              </a:rPr>
              <a:t>Not sure - 8</a:t>
            </a:r>
          </a:p>
        </p:txBody>
      </p:sp>
      <p:sp>
        <p:nvSpPr>
          <p:cNvPr name="Freeform 14" id="14"/>
          <p:cNvSpPr/>
          <p:nvPr/>
        </p:nvSpPr>
        <p:spPr>
          <a:xfrm flipH="false" flipV="false" rot="0">
            <a:off x="3478334" y="1430941"/>
            <a:ext cx="2283117" cy="2263140"/>
          </a:xfrm>
          <a:custGeom>
            <a:avLst/>
            <a:gdLst/>
            <a:ahLst/>
            <a:cxnLst/>
            <a:rect r="r" b="b" t="t" l="l"/>
            <a:pathLst>
              <a:path h="2263140" w="2283117">
                <a:moveTo>
                  <a:pt x="0" y="0"/>
                </a:moveTo>
                <a:lnTo>
                  <a:pt x="2283117" y="0"/>
                </a:lnTo>
                <a:lnTo>
                  <a:pt x="2283117" y="2263140"/>
                </a:lnTo>
                <a:lnTo>
                  <a:pt x="0" y="22631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6247387" y="1354455"/>
            <a:ext cx="2283117" cy="2263140"/>
          </a:xfrm>
          <a:custGeom>
            <a:avLst/>
            <a:gdLst/>
            <a:ahLst/>
            <a:cxnLst/>
            <a:rect r="r" b="b" t="t" l="l"/>
            <a:pathLst>
              <a:path h="2263140" w="2283117">
                <a:moveTo>
                  <a:pt x="0" y="0"/>
                </a:moveTo>
                <a:lnTo>
                  <a:pt x="2283117" y="0"/>
                </a:lnTo>
                <a:lnTo>
                  <a:pt x="2283117" y="2263140"/>
                </a:lnTo>
                <a:lnTo>
                  <a:pt x="0" y="22631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3477522" y="3616522"/>
            <a:ext cx="2283117" cy="2263140"/>
          </a:xfrm>
          <a:custGeom>
            <a:avLst/>
            <a:gdLst/>
            <a:ahLst/>
            <a:cxnLst/>
            <a:rect r="r" b="b" t="t" l="l"/>
            <a:pathLst>
              <a:path h="2263140" w="2283117">
                <a:moveTo>
                  <a:pt x="0" y="0"/>
                </a:moveTo>
                <a:lnTo>
                  <a:pt x="2283117" y="0"/>
                </a:lnTo>
                <a:lnTo>
                  <a:pt x="2283117" y="2263140"/>
                </a:lnTo>
                <a:lnTo>
                  <a:pt x="0" y="22631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757109" y="3912281"/>
            <a:ext cx="2720413" cy="1652033"/>
          </a:xfrm>
          <a:custGeom>
            <a:avLst/>
            <a:gdLst/>
            <a:ahLst/>
            <a:cxnLst/>
            <a:rect r="r" b="b" t="t" l="l"/>
            <a:pathLst>
              <a:path h="1652033" w="2720413">
                <a:moveTo>
                  <a:pt x="0" y="0"/>
                </a:moveTo>
                <a:lnTo>
                  <a:pt x="2720413" y="0"/>
                </a:lnTo>
                <a:lnTo>
                  <a:pt x="2720413" y="1652033"/>
                </a:lnTo>
                <a:lnTo>
                  <a:pt x="0" y="165203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3906758" y="6051112"/>
            <a:ext cx="2166381" cy="1721288"/>
          </a:xfrm>
          <a:custGeom>
            <a:avLst/>
            <a:gdLst/>
            <a:ahLst/>
            <a:cxnLst/>
            <a:rect r="r" b="b" t="t" l="l"/>
            <a:pathLst>
              <a:path h="1721288" w="2166381">
                <a:moveTo>
                  <a:pt x="0" y="0"/>
                </a:moveTo>
                <a:lnTo>
                  <a:pt x="2166381" y="0"/>
                </a:lnTo>
                <a:lnTo>
                  <a:pt x="2166381" y="1721288"/>
                </a:lnTo>
                <a:lnTo>
                  <a:pt x="0" y="172128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6863960" y="3914824"/>
            <a:ext cx="2203353" cy="1666536"/>
          </a:xfrm>
          <a:custGeom>
            <a:avLst/>
            <a:gdLst/>
            <a:ahLst/>
            <a:cxnLst/>
            <a:rect r="r" b="b" t="t" l="l"/>
            <a:pathLst>
              <a:path h="1666536" w="2203353">
                <a:moveTo>
                  <a:pt x="0" y="0"/>
                </a:moveTo>
                <a:lnTo>
                  <a:pt x="2203353" y="0"/>
                </a:lnTo>
                <a:lnTo>
                  <a:pt x="2203353" y="1666536"/>
                </a:lnTo>
                <a:lnTo>
                  <a:pt x="0" y="16665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0" id="20"/>
          <p:cNvSpPr txBox="true"/>
          <p:nvPr/>
        </p:nvSpPr>
        <p:spPr>
          <a:xfrm rot="0">
            <a:off x="2263140" y="701040"/>
            <a:ext cx="5807400" cy="558165"/>
          </a:xfrm>
          <a:prstGeom prst="rect">
            <a:avLst/>
          </a:prstGeom>
        </p:spPr>
        <p:txBody>
          <a:bodyPr anchor="t" rtlCol="false" tIns="0" lIns="0" bIns="0" rIns="0">
            <a:spAutoFit/>
          </a:bodyPr>
          <a:lstStyle/>
          <a:p>
            <a:pPr algn="ctr">
              <a:lnSpc>
                <a:spcPts val="3801"/>
              </a:lnSpc>
              <a:spcBef>
                <a:spcPct val="0"/>
              </a:spcBef>
            </a:pPr>
            <a:r>
              <a:rPr lang="en-US" b="true" sz="3168">
                <a:solidFill>
                  <a:srgbClr val="0070B9"/>
                </a:solidFill>
                <a:latin typeface="Calibri (MS) Bold"/>
                <a:ea typeface="Calibri (MS) Bold"/>
                <a:cs typeface="Calibri (MS) Bold"/>
                <a:sym typeface="Calibri (MS) Bold"/>
              </a:rPr>
              <a:t>Survey Results (27 total responses)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737970" cy="2651268"/>
          </a:xfrm>
          <a:custGeom>
            <a:avLst/>
            <a:gdLst/>
            <a:ahLst/>
            <a:cxnLst/>
            <a:rect r="r" b="b" t="t" l="l"/>
            <a:pathLst>
              <a:path h="2651268" w="2737970">
                <a:moveTo>
                  <a:pt x="0" y="0"/>
                </a:moveTo>
                <a:lnTo>
                  <a:pt x="2737970" y="0"/>
                </a:lnTo>
                <a:lnTo>
                  <a:pt x="2737970" y="2651268"/>
                </a:lnTo>
                <a:lnTo>
                  <a:pt x="0" y="2651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394439" y="-130530"/>
            <a:ext cx="2737970" cy="2651268"/>
          </a:xfrm>
          <a:custGeom>
            <a:avLst/>
            <a:gdLst/>
            <a:ahLst/>
            <a:cxnLst/>
            <a:rect r="r" b="b" t="t" l="l"/>
            <a:pathLst>
              <a:path h="2651268" w="2737970">
                <a:moveTo>
                  <a:pt x="0" y="0"/>
                </a:moveTo>
                <a:lnTo>
                  <a:pt x="2737971" y="0"/>
                </a:lnTo>
                <a:lnTo>
                  <a:pt x="2737971" y="2651268"/>
                </a:lnTo>
                <a:lnTo>
                  <a:pt x="0" y="2651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320430" y="5204198"/>
            <a:ext cx="2737970" cy="2651268"/>
          </a:xfrm>
          <a:custGeom>
            <a:avLst/>
            <a:gdLst/>
            <a:ahLst/>
            <a:cxnLst/>
            <a:rect r="r" b="b" t="t" l="l"/>
            <a:pathLst>
              <a:path h="2651268" w="2737970">
                <a:moveTo>
                  <a:pt x="0" y="0"/>
                </a:moveTo>
                <a:lnTo>
                  <a:pt x="2737970" y="0"/>
                </a:lnTo>
                <a:lnTo>
                  <a:pt x="2737970" y="2651268"/>
                </a:lnTo>
                <a:lnTo>
                  <a:pt x="0" y="2651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43351" y="5077781"/>
            <a:ext cx="2737970" cy="2651268"/>
          </a:xfrm>
          <a:custGeom>
            <a:avLst/>
            <a:gdLst/>
            <a:ahLst/>
            <a:cxnLst/>
            <a:rect r="r" b="b" t="t" l="l"/>
            <a:pathLst>
              <a:path h="2651268" w="2737970">
                <a:moveTo>
                  <a:pt x="0" y="0"/>
                </a:moveTo>
                <a:lnTo>
                  <a:pt x="2737970" y="0"/>
                </a:lnTo>
                <a:lnTo>
                  <a:pt x="2737970" y="2651268"/>
                </a:lnTo>
                <a:lnTo>
                  <a:pt x="0" y="2651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438629" y="0"/>
            <a:ext cx="5537262" cy="1728672"/>
            <a:chOff x="0" y="0"/>
            <a:chExt cx="11458529" cy="3577227"/>
          </a:xfrm>
        </p:grpSpPr>
        <p:sp>
          <p:nvSpPr>
            <p:cNvPr name="Freeform 7" id="7"/>
            <p:cNvSpPr/>
            <p:nvPr/>
          </p:nvSpPr>
          <p:spPr>
            <a:xfrm flipH="false" flipV="false" rot="0">
              <a:off x="0" y="0"/>
              <a:ext cx="11458530" cy="3577227"/>
            </a:xfrm>
            <a:custGeom>
              <a:avLst/>
              <a:gdLst/>
              <a:ahLst/>
              <a:cxnLst/>
              <a:rect r="r" b="b" t="t" l="l"/>
              <a:pathLst>
                <a:path h="3577227" w="11458530">
                  <a:moveTo>
                    <a:pt x="0" y="0"/>
                  </a:moveTo>
                  <a:lnTo>
                    <a:pt x="11458530" y="0"/>
                  </a:lnTo>
                  <a:lnTo>
                    <a:pt x="11458530" y="3577227"/>
                  </a:lnTo>
                  <a:lnTo>
                    <a:pt x="0" y="3577227"/>
                  </a:lnTo>
                  <a:close/>
                </a:path>
              </a:pathLst>
            </a:custGeom>
            <a:solidFill>
              <a:srgbClr val="000000">
                <a:alpha val="0"/>
              </a:srgbClr>
            </a:solidFill>
          </p:spPr>
        </p:sp>
        <p:sp>
          <p:nvSpPr>
            <p:cNvPr name="TextBox 8" id="8"/>
            <p:cNvSpPr txBox="true"/>
            <p:nvPr/>
          </p:nvSpPr>
          <p:spPr>
            <a:xfrm>
              <a:off x="0" y="0"/>
              <a:ext cx="11458529" cy="3577227"/>
            </a:xfrm>
            <a:prstGeom prst="rect">
              <a:avLst/>
            </a:prstGeom>
          </p:spPr>
          <p:txBody>
            <a:bodyPr anchor="b" rtlCol="false" tIns="0" lIns="0" bIns="0" rIns="0"/>
            <a:lstStyle/>
            <a:p>
              <a:pPr algn="ctr">
                <a:lnSpc>
                  <a:spcPts val="4329"/>
                </a:lnSpc>
              </a:pPr>
              <a:r>
                <a:rPr lang="en-US" sz="3608" b="true">
                  <a:solidFill>
                    <a:srgbClr val="0070B9"/>
                  </a:solidFill>
                  <a:latin typeface="Glacial Indifference Bold"/>
                  <a:ea typeface="Glacial Indifference Bold"/>
                  <a:cs typeface="Glacial Indifference Bold"/>
                  <a:sym typeface="Glacial Indifference Bold"/>
                </a:rPr>
                <a:t>Results of Charlotte County Childcare Community Conversation</a:t>
              </a:r>
            </a:p>
          </p:txBody>
        </p:sp>
      </p:grpSp>
      <p:sp>
        <p:nvSpPr>
          <p:cNvPr name="Freeform 9" id="9"/>
          <p:cNvSpPr/>
          <p:nvPr/>
        </p:nvSpPr>
        <p:spPr>
          <a:xfrm flipH="false" flipV="false" rot="0">
            <a:off x="3575361" y="5831526"/>
            <a:ext cx="2907677" cy="1940874"/>
          </a:xfrm>
          <a:custGeom>
            <a:avLst/>
            <a:gdLst/>
            <a:ahLst/>
            <a:cxnLst/>
            <a:rect r="r" b="b" t="t" l="l"/>
            <a:pathLst>
              <a:path h="1940874" w="2907677">
                <a:moveTo>
                  <a:pt x="0" y="0"/>
                </a:moveTo>
                <a:lnTo>
                  <a:pt x="2907678" y="0"/>
                </a:lnTo>
                <a:lnTo>
                  <a:pt x="2907678" y="1940874"/>
                </a:lnTo>
                <a:lnTo>
                  <a:pt x="0" y="1940874"/>
                </a:lnTo>
                <a:lnTo>
                  <a:pt x="0" y="0"/>
                </a:lnTo>
                <a:close/>
              </a:path>
            </a:pathLst>
          </a:custGeom>
          <a:blipFill>
            <a:blip r:embed="rId4"/>
            <a:stretch>
              <a:fillRect l="0" t="0" r="0" b="0"/>
            </a:stretch>
          </a:blipFill>
        </p:spPr>
      </p:sp>
      <p:sp>
        <p:nvSpPr>
          <p:cNvPr name="Freeform 10" id="10"/>
          <p:cNvSpPr/>
          <p:nvPr/>
        </p:nvSpPr>
        <p:spPr>
          <a:xfrm flipH="false" flipV="false" rot="0">
            <a:off x="8305832" y="2651268"/>
            <a:ext cx="1752568" cy="1443678"/>
          </a:xfrm>
          <a:custGeom>
            <a:avLst/>
            <a:gdLst/>
            <a:ahLst/>
            <a:cxnLst/>
            <a:rect r="r" b="b" t="t" l="l"/>
            <a:pathLst>
              <a:path h="1443678" w="1752568">
                <a:moveTo>
                  <a:pt x="0" y="0"/>
                </a:moveTo>
                <a:lnTo>
                  <a:pt x="1752568" y="0"/>
                </a:lnTo>
                <a:lnTo>
                  <a:pt x="1752568" y="1443678"/>
                </a:lnTo>
                <a:lnTo>
                  <a:pt x="0" y="1443678"/>
                </a:lnTo>
                <a:lnTo>
                  <a:pt x="0" y="0"/>
                </a:lnTo>
                <a:close/>
              </a:path>
            </a:pathLst>
          </a:custGeom>
          <a:blipFill>
            <a:blip r:embed="rId5"/>
            <a:stretch>
              <a:fillRect l="0" t="0" r="0" b="0"/>
            </a:stretch>
          </a:blipFill>
        </p:spPr>
      </p:sp>
      <p:sp>
        <p:nvSpPr>
          <p:cNvPr name="Freeform 11" id="11"/>
          <p:cNvSpPr/>
          <p:nvPr/>
        </p:nvSpPr>
        <p:spPr>
          <a:xfrm flipH="false" flipV="false" rot="0">
            <a:off x="4050468" y="2694619"/>
            <a:ext cx="1796298" cy="1196783"/>
          </a:xfrm>
          <a:custGeom>
            <a:avLst/>
            <a:gdLst/>
            <a:ahLst/>
            <a:cxnLst/>
            <a:rect r="r" b="b" t="t" l="l"/>
            <a:pathLst>
              <a:path h="1196783" w="1796298">
                <a:moveTo>
                  <a:pt x="0" y="0"/>
                </a:moveTo>
                <a:lnTo>
                  <a:pt x="1796298" y="0"/>
                </a:lnTo>
                <a:lnTo>
                  <a:pt x="1796298" y="1196784"/>
                </a:lnTo>
                <a:lnTo>
                  <a:pt x="0" y="1196784"/>
                </a:lnTo>
                <a:lnTo>
                  <a:pt x="0" y="0"/>
                </a:lnTo>
                <a:close/>
              </a:path>
            </a:pathLst>
          </a:custGeom>
          <a:blipFill>
            <a:blip r:embed="rId6"/>
            <a:stretch>
              <a:fillRect l="0" t="0" r="0" b="0"/>
            </a:stretch>
          </a:blipFill>
        </p:spPr>
      </p:sp>
      <p:sp>
        <p:nvSpPr>
          <p:cNvPr name="Freeform 12" id="12"/>
          <p:cNvSpPr/>
          <p:nvPr/>
        </p:nvSpPr>
        <p:spPr>
          <a:xfrm flipH="false" flipV="false" rot="0">
            <a:off x="0" y="2777684"/>
            <a:ext cx="1889936" cy="1669155"/>
          </a:xfrm>
          <a:custGeom>
            <a:avLst/>
            <a:gdLst/>
            <a:ahLst/>
            <a:cxnLst/>
            <a:rect r="r" b="b" t="t" l="l"/>
            <a:pathLst>
              <a:path h="1669155" w="1889936">
                <a:moveTo>
                  <a:pt x="0" y="0"/>
                </a:moveTo>
                <a:lnTo>
                  <a:pt x="1889936" y="0"/>
                </a:lnTo>
                <a:lnTo>
                  <a:pt x="1889936" y="1669155"/>
                </a:lnTo>
                <a:lnTo>
                  <a:pt x="0" y="1669155"/>
                </a:lnTo>
                <a:lnTo>
                  <a:pt x="0" y="0"/>
                </a:lnTo>
                <a:close/>
              </a:path>
            </a:pathLst>
          </a:custGeom>
          <a:blipFill>
            <a:blip r:embed="rId7"/>
            <a:stretch>
              <a:fillRect l="-17749" t="0" r="-14810" b="0"/>
            </a:stretch>
          </a:blipFill>
        </p:spPr>
      </p:sp>
      <p:sp>
        <p:nvSpPr>
          <p:cNvPr name="TextBox 13" id="13"/>
          <p:cNvSpPr txBox="true"/>
          <p:nvPr/>
        </p:nvSpPr>
        <p:spPr>
          <a:xfrm rot="0">
            <a:off x="1943435" y="1902774"/>
            <a:ext cx="2922022" cy="3928751"/>
          </a:xfrm>
          <a:prstGeom prst="rect">
            <a:avLst/>
          </a:prstGeom>
        </p:spPr>
        <p:txBody>
          <a:bodyPr anchor="t" rtlCol="false" tIns="0" lIns="0" bIns="0" rIns="0">
            <a:spAutoFit/>
          </a:bodyPr>
          <a:lstStyle/>
          <a:p>
            <a:pPr algn="l">
              <a:lnSpc>
                <a:spcPts val="2928"/>
              </a:lnSpc>
            </a:pPr>
            <a:r>
              <a:rPr lang="en-US" sz="2091" b="true">
                <a:solidFill>
                  <a:srgbClr val="0070B9"/>
                </a:solidFill>
                <a:latin typeface="Canva Sans Bold"/>
                <a:ea typeface="Canva Sans Bold"/>
                <a:cs typeface="Canva Sans Bold"/>
                <a:sym typeface="Canva Sans Bold"/>
              </a:rPr>
              <a:t>2/5/2025</a:t>
            </a:r>
          </a:p>
          <a:p>
            <a:pPr algn="l">
              <a:lnSpc>
                <a:spcPts val="2928"/>
              </a:lnSpc>
            </a:pPr>
            <a:r>
              <a:rPr lang="en-US" sz="2091" b="true">
                <a:solidFill>
                  <a:srgbClr val="0070B9"/>
                </a:solidFill>
                <a:latin typeface="Canva Sans Bold"/>
                <a:ea typeface="Canva Sans Bold"/>
                <a:cs typeface="Canva Sans Bold"/>
                <a:sym typeface="Canva Sans Bold"/>
              </a:rPr>
              <a:t>Webinar</a:t>
            </a:r>
          </a:p>
          <a:p>
            <a:pPr algn="l">
              <a:lnSpc>
                <a:spcPts val="2928"/>
              </a:lnSpc>
            </a:pPr>
            <a:r>
              <a:rPr lang="en-US" sz="2091" b="true">
                <a:solidFill>
                  <a:srgbClr val="0070B9"/>
                </a:solidFill>
                <a:latin typeface="Canva Sans Bold"/>
                <a:ea typeface="Canva Sans Bold"/>
                <a:cs typeface="Canva Sans Bold"/>
                <a:sym typeface="Canva Sans Bold"/>
              </a:rPr>
              <a:t>RSVP - 68</a:t>
            </a:r>
          </a:p>
          <a:p>
            <a:pPr algn="l">
              <a:lnSpc>
                <a:spcPts val="2928"/>
              </a:lnSpc>
            </a:pPr>
            <a:r>
              <a:rPr lang="en-US" sz="2091" b="true">
                <a:solidFill>
                  <a:srgbClr val="0070B9"/>
                </a:solidFill>
                <a:latin typeface="Canva Sans Bold"/>
                <a:ea typeface="Canva Sans Bold"/>
                <a:cs typeface="Canva Sans Bold"/>
                <a:sym typeface="Canva Sans Bold"/>
              </a:rPr>
              <a:t>Attended -37 </a:t>
            </a:r>
          </a:p>
          <a:p>
            <a:pPr algn="ctr">
              <a:lnSpc>
                <a:spcPts val="2928"/>
              </a:lnSpc>
            </a:pPr>
          </a:p>
          <a:p>
            <a:pPr algn="just">
              <a:lnSpc>
                <a:spcPts val="2928"/>
              </a:lnSpc>
            </a:pPr>
            <a:r>
              <a:rPr lang="en-US" b="true" sz="2091">
                <a:solidFill>
                  <a:srgbClr val="0070B9"/>
                </a:solidFill>
                <a:latin typeface="Canva Sans Bold"/>
                <a:ea typeface="Canva Sans Bold"/>
                <a:cs typeface="Canva Sans Bold"/>
                <a:sym typeface="Canva Sans Bold"/>
              </a:rPr>
              <a:t>Action Items:  </a:t>
            </a:r>
          </a:p>
          <a:p>
            <a:pPr algn="ctr">
              <a:lnSpc>
                <a:spcPts val="1739"/>
              </a:lnSpc>
            </a:pPr>
            <a:r>
              <a:rPr lang="en-US" b="true" sz="1242">
                <a:solidFill>
                  <a:srgbClr val="0070B9"/>
                </a:solidFill>
                <a:latin typeface="Canva Sans Bold"/>
                <a:ea typeface="Canva Sans Bold"/>
                <a:cs typeface="Canva Sans Bold"/>
                <a:sym typeface="Canva Sans Bold"/>
              </a:rPr>
              <a:t> </a:t>
            </a:r>
          </a:p>
          <a:p>
            <a:pPr algn="l">
              <a:lnSpc>
                <a:spcPts val="1713"/>
              </a:lnSpc>
            </a:pPr>
            <a:r>
              <a:rPr lang="en-US" sz="1224" b="true">
                <a:solidFill>
                  <a:srgbClr val="0070B9"/>
                </a:solidFill>
                <a:latin typeface="Canva Sans Bold"/>
                <a:ea typeface="Canva Sans Bold"/>
                <a:cs typeface="Canva Sans Bold"/>
                <a:sym typeface="Canva Sans Bold"/>
              </a:rPr>
              <a:t>o </a:t>
            </a:r>
            <a:r>
              <a:rPr lang="en-US" sz="1224" b="true">
                <a:solidFill>
                  <a:srgbClr val="0070B9"/>
                </a:solidFill>
                <a:latin typeface="Canva Sans Bold"/>
                <a:ea typeface="Canva Sans Bold"/>
                <a:cs typeface="Canva Sans Bold"/>
                <a:sym typeface="Canva Sans Bold"/>
              </a:rPr>
              <a:t>Create Business Survey to understand business needs</a:t>
            </a:r>
          </a:p>
          <a:p>
            <a:pPr algn="l">
              <a:lnSpc>
                <a:spcPts val="1713"/>
              </a:lnSpc>
            </a:pPr>
            <a:r>
              <a:rPr lang="en-US" sz="1224" b="true">
                <a:solidFill>
                  <a:srgbClr val="0070B9"/>
                </a:solidFill>
                <a:latin typeface="Canva Sans Bold"/>
                <a:ea typeface="Canva Sans Bold"/>
                <a:cs typeface="Canva Sans Bold"/>
                <a:sym typeface="Canva Sans Bold"/>
              </a:rPr>
              <a:t>o We had 32 responses, 19 expressed interest in additional information about the Child Care Tax Credit</a:t>
            </a:r>
          </a:p>
          <a:p>
            <a:pPr algn="l">
              <a:lnSpc>
                <a:spcPts val="1713"/>
              </a:lnSpc>
            </a:pPr>
            <a:r>
              <a:rPr lang="en-US" sz="1224" b="true">
                <a:solidFill>
                  <a:srgbClr val="0070B9"/>
                </a:solidFill>
                <a:latin typeface="Canva Sans Bold"/>
                <a:ea typeface="Canva Sans Bold"/>
                <a:cs typeface="Canva Sans Bold"/>
                <a:sym typeface="Canva Sans Bold"/>
              </a:rPr>
              <a:t>o Organize 4/25/25 Webinar</a:t>
            </a:r>
          </a:p>
          <a:p>
            <a:pPr algn="ctr">
              <a:lnSpc>
                <a:spcPts val="1831"/>
              </a:lnSpc>
            </a:pPr>
          </a:p>
        </p:txBody>
      </p:sp>
      <p:sp>
        <p:nvSpPr>
          <p:cNvPr name="TextBox 14" id="14"/>
          <p:cNvSpPr txBox="true"/>
          <p:nvPr/>
        </p:nvSpPr>
        <p:spPr>
          <a:xfrm rot="0">
            <a:off x="6098386" y="2013183"/>
            <a:ext cx="2592107" cy="4024945"/>
          </a:xfrm>
          <a:prstGeom prst="rect">
            <a:avLst/>
          </a:prstGeom>
        </p:spPr>
        <p:txBody>
          <a:bodyPr anchor="t" rtlCol="false" tIns="0" lIns="0" bIns="0" rIns="0">
            <a:spAutoFit/>
          </a:bodyPr>
          <a:lstStyle/>
          <a:p>
            <a:pPr algn="just">
              <a:lnSpc>
                <a:spcPts val="2552"/>
              </a:lnSpc>
            </a:pPr>
            <a:r>
              <a:rPr lang="en-US" sz="1823" b="true">
                <a:solidFill>
                  <a:srgbClr val="0070B9"/>
                </a:solidFill>
                <a:latin typeface="Canva Sans Bold"/>
                <a:ea typeface="Canva Sans Bold"/>
                <a:cs typeface="Canva Sans Bold"/>
                <a:sym typeface="Canva Sans Bold"/>
              </a:rPr>
              <a:t>4/25/2025</a:t>
            </a:r>
          </a:p>
          <a:p>
            <a:pPr algn="just">
              <a:lnSpc>
                <a:spcPts val="2552"/>
              </a:lnSpc>
            </a:pPr>
            <a:r>
              <a:rPr lang="en-US" b="true" sz="1823">
                <a:solidFill>
                  <a:srgbClr val="0070B9"/>
                </a:solidFill>
                <a:latin typeface="Canva Sans Bold"/>
                <a:ea typeface="Canva Sans Bold"/>
                <a:cs typeface="Canva Sans Bold"/>
                <a:sym typeface="Canva Sans Bold"/>
              </a:rPr>
              <a:t>Webinar</a:t>
            </a:r>
          </a:p>
          <a:p>
            <a:pPr algn="just">
              <a:lnSpc>
                <a:spcPts val="2552"/>
              </a:lnSpc>
            </a:pPr>
            <a:r>
              <a:rPr lang="en-US" b="true" sz="1823">
                <a:solidFill>
                  <a:srgbClr val="0070B9"/>
                </a:solidFill>
                <a:latin typeface="Canva Sans Bold"/>
                <a:ea typeface="Canva Sans Bold"/>
                <a:cs typeface="Canva Sans Bold"/>
                <a:sym typeface="Canva Sans Bold"/>
              </a:rPr>
              <a:t>Invited:  35</a:t>
            </a:r>
          </a:p>
          <a:p>
            <a:pPr algn="just">
              <a:lnSpc>
                <a:spcPts val="2552"/>
              </a:lnSpc>
            </a:pPr>
            <a:r>
              <a:rPr lang="en-US" b="true" sz="1823">
                <a:solidFill>
                  <a:srgbClr val="0070B9"/>
                </a:solidFill>
                <a:latin typeface="Canva Sans Bold"/>
                <a:ea typeface="Canva Sans Bold"/>
                <a:cs typeface="Canva Sans Bold"/>
                <a:sym typeface="Canva Sans Bold"/>
              </a:rPr>
              <a:t>Attended - 23</a:t>
            </a:r>
          </a:p>
          <a:p>
            <a:pPr algn="just">
              <a:lnSpc>
                <a:spcPts val="2552"/>
              </a:lnSpc>
            </a:pPr>
          </a:p>
          <a:p>
            <a:pPr algn="just">
              <a:lnSpc>
                <a:spcPts val="2552"/>
              </a:lnSpc>
            </a:pPr>
            <a:r>
              <a:rPr lang="en-US" b="true" sz="1823">
                <a:solidFill>
                  <a:srgbClr val="0070B9"/>
                </a:solidFill>
                <a:latin typeface="Canva Sans Bold"/>
                <a:ea typeface="Canva Sans Bold"/>
                <a:cs typeface="Canva Sans Bold"/>
                <a:sym typeface="Canva Sans Bold"/>
              </a:rPr>
              <a:t>Action Items:</a:t>
            </a:r>
          </a:p>
          <a:p>
            <a:pPr algn="just">
              <a:lnSpc>
                <a:spcPts val="2552"/>
              </a:lnSpc>
            </a:pPr>
          </a:p>
          <a:p>
            <a:pPr algn="just">
              <a:lnSpc>
                <a:spcPts val="1515"/>
              </a:lnSpc>
            </a:pPr>
            <a:r>
              <a:rPr lang="en-US" b="true" sz="1082">
                <a:solidFill>
                  <a:srgbClr val="0070B9"/>
                </a:solidFill>
                <a:latin typeface="Canva Sans Bold"/>
                <a:ea typeface="Canva Sans Bold"/>
                <a:cs typeface="Canva Sans Bold"/>
                <a:sym typeface="Canva Sans Bold"/>
              </a:rPr>
              <a:t>o Follow up with 2 ELC’s interested in using the tax credit</a:t>
            </a:r>
          </a:p>
          <a:p>
            <a:pPr algn="just">
              <a:lnSpc>
                <a:spcPts val="1515"/>
              </a:lnSpc>
            </a:pPr>
            <a:r>
              <a:rPr lang="en-US" b="true" sz="1082">
                <a:solidFill>
                  <a:srgbClr val="0070B9"/>
                </a:solidFill>
                <a:latin typeface="Canva Sans Bold"/>
                <a:ea typeface="Canva Sans Bold"/>
                <a:cs typeface="Canva Sans Bold"/>
                <a:sym typeface="Canva Sans Bold"/>
              </a:rPr>
              <a:t>o Attend Earners to learners to understand more solutions </a:t>
            </a:r>
          </a:p>
          <a:p>
            <a:pPr algn="just">
              <a:lnSpc>
                <a:spcPts val="1515"/>
              </a:lnSpc>
            </a:pPr>
            <a:r>
              <a:rPr lang="en-US" b="true" sz="1082">
                <a:solidFill>
                  <a:srgbClr val="0070B9"/>
                </a:solidFill>
                <a:latin typeface="Canva Sans Bold"/>
                <a:ea typeface="Canva Sans Bold"/>
                <a:cs typeface="Canva Sans Bold"/>
                <a:sym typeface="Canva Sans Bold"/>
              </a:rPr>
              <a:t>o Follow up with childcare consultant &amp; GCP regarding survey similar to the Collier County Childcare Landscape Study  </a:t>
            </a:r>
          </a:p>
          <a:p>
            <a:pPr algn="just">
              <a:lnSpc>
                <a:spcPts val="2552"/>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3700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55803" y="5435250"/>
            <a:ext cx="2337150" cy="2263140"/>
          </a:xfrm>
          <a:custGeom>
            <a:avLst/>
            <a:gdLst/>
            <a:ahLst/>
            <a:cxnLst/>
            <a:rect r="r" b="b" t="t" l="l"/>
            <a:pathLst>
              <a:path h="2263140" w="2337150">
                <a:moveTo>
                  <a:pt x="0" y="0"/>
                </a:moveTo>
                <a:lnTo>
                  <a:pt x="2337149" y="0"/>
                </a:lnTo>
                <a:lnTo>
                  <a:pt x="2337149"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644200" y="182889"/>
            <a:ext cx="4807004" cy="1529788"/>
            <a:chOff x="0" y="0"/>
            <a:chExt cx="11653343" cy="3708577"/>
          </a:xfrm>
        </p:grpSpPr>
        <p:sp>
          <p:nvSpPr>
            <p:cNvPr name="Freeform 7" id="7"/>
            <p:cNvSpPr/>
            <p:nvPr/>
          </p:nvSpPr>
          <p:spPr>
            <a:xfrm flipH="false" flipV="false" rot="0">
              <a:off x="0" y="0"/>
              <a:ext cx="11653344" cy="3708577"/>
            </a:xfrm>
            <a:custGeom>
              <a:avLst/>
              <a:gdLst/>
              <a:ahLst/>
              <a:cxnLst/>
              <a:rect r="r" b="b" t="t" l="l"/>
              <a:pathLst>
                <a:path h="3708577" w="11653344">
                  <a:moveTo>
                    <a:pt x="0" y="0"/>
                  </a:moveTo>
                  <a:lnTo>
                    <a:pt x="11653344" y="0"/>
                  </a:lnTo>
                  <a:lnTo>
                    <a:pt x="11653344" y="3708577"/>
                  </a:lnTo>
                  <a:lnTo>
                    <a:pt x="0" y="3708577"/>
                  </a:lnTo>
                  <a:close/>
                </a:path>
              </a:pathLst>
            </a:custGeom>
            <a:solidFill>
              <a:srgbClr val="000000">
                <a:alpha val="0"/>
              </a:srgbClr>
            </a:solidFill>
          </p:spPr>
        </p:sp>
        <p:sp>
          <p:nvSpPr>
            <p:cNvPr name="TextBox 8" id="8"/>
            <p:cNvSpPr txBox="true"/>
            <p:nvPr/>
          </p:nvSpPr>
          <p:spPr>
            <a:xfrm>
              <a:off x="0" y="-95250"/>
              <a:ext cx="11653343" cy="3803827"/>
            </a:xfrm>
            <a:prstGeom prst="rect">
              <a:avLst/>
            </a:prstGeom>
          </p:spPr>
          <p:txBody>
            <a:bodyPr anchor="t" rtlCol="false" tIns="0" lIns="0" bIns="0" rIns="0"/>
            <a:lstStyle/>
            <a:p>
              <a:pPr algn="ctr">
                <a:lnSpc>
                  <a:spcPts val="5241"/>
                </a:lnSpc>
              </a:pPr>
              <a:r>
                <a:rPr lang="en-US" sz="4367" b="true">
                  <a:solidFill>
                    <a:srgbClr val="175FAE"/>
                  </a:solidFill>
                  <a:latin typeface="Calibri (MS) Bold"/>
                  <a:ea typeface="Calibri (MS) Bold"/>
                  <a:cs typeface="Calibri (MS) Bold"/>
                  <a:sym typeface="Calibri (MS) Bold"/>
                </a:rPr>
                <a:t>Workforce Development</a:t>
              </a:r>
            </a:p>
          </p:txBody>
        </p:sp>
      </p:grpSp>
      <p:sp>
        <p:nvSpPr>
          <p:cNvPr name="Freeform 9" id="9"/>
          <p:cNvSpPr/>
          <p:nvPr/>
        </p:nvSpPr>
        <p:spPr>
          <a:xfrm flipH="false" flipV="false" rot="0">
            <a:off x="3141414" y="2085215"/>
            <a:ext cx="4023360" cy="1921154"/>
          </a:xfrm>
          <a:custGeom>
            <a:avLst/>
            <a:gdLst/>
            <a:ahLst/>
            <a:cxnLst/>
            <a:rect r="r" b="b" t="t" l="l"/>
            <a:pathLst>
              <a:path h="1921154" w="4023360">
                <a:moveTo>
                  <a:pt x="0" y="0"/>
                </a:moveTo>
                <a:lnTo>
                  <a:pt x="4023360" y="0"/>
                </a:lnTo>
                <a:lnTo>
                  <a:pt x="4023360" y="1921155"/>
                </a:lnTo>
                <a:lnTo>
                  <a:pt x="0" y="19211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2013929" y="4378908"/>
            <a:ext cx="5744326" cy="3295807"/>
          </a:xfrm>
          <a:custGeom>
            <a:avLst/>
            <a:gdLst/>
            <a:ahLst/>
            <a:cxnLst/>
            <a:rect r="r" b="b" t="t" l="l"/>
            <a:pathLst>
              <a:path h="3295807" w="5744326">
                <a:moveTo>
                  <a:pt x="0" y="0"/>
                </a:moveTo>
                <a:lnTo>
                  <a:pt x="5744326" y="0"/>
                </a:lnTo>
                <a:lnTo>
                  <a:pt x="5744326" y="3295807"/>
                </a:lnTo>
                <a:lnTo>
                  <a:pt x="0" y="3295807"/>
                </a:lnTo>
                <a:lnTo>
                  <a:pt x="0" y="0"/>
                </a:lnTo>
                <a:close/>
              </a:path>
            </a:pathLst>
          </a:custGeom>
          <a:blipFill>
            <a:blip r:embed="rId6"/>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005"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3700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74010"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543154" y="3886200"/>
            <a:ext cx="8972093" cy="4436039"/>
            <a:chOff x="0" y="0"/>
            <a:chExt cx="21750528" cy="10754035"/>
          </a:xfrm>
        </p:grpSpPr>
        <p:sp>
          <p:nvSpPr>
            <p:cNvPr name="Freeform 10" id="10"/>
            <p:cNvSpPr/>
            <p:nvPr/>
          </p:nvSpPr>
          <p:spPr>
            <a:xfrm flipH="false" flipV="false" rot="0">
              <a:off x="0" y="0"/>
              <a:ext cx="21750528" cy="10754034"/>
            </a:xfrm>
            <a:custGeom>
              <a:avLst/>
              <a:gdLst/>
              <a:ahLst/>
              <a:cxnLst/>
              <a:rect r="r" b="b" t="t" l="l"/>
              <a:pathLst>
                <a:path h="10754034" w="21750528">
                  <a:moveTo>
                    <a:pt x="0" y="0"/>
                  </a:moveTo>
                  <a:lnTo>
                    <a:pt x="21750528" y="0"/>
                  </a:lnTo>
                  <a:lnTo>
                    <a:pt x="21750528" y="10754034"/>
                  </a:lnTo>
                  <a:lnTo>
                    <a:pt x="0" y="10754034"/>
                  </a:lnTo>
                  <a:close/>
                </a:path>
              </a:pathLst>
            </a:custGeom>
            <a:solidFill>
              <a:srgbClr val="000000">
                <a:alpha val="0"/>
              </a:srgbClr>
            </a:solidFill>
          </p:spPr>
        </p:sp>
        <p:sp>
          <p:nvSpPr>
            <p:cNvPr name="TextBox 11" id="11"/>
            <p:cNvSpPr txBox="true"/>
            <p:nvPr/>
          </p:nvSpPr>
          <p:spPr>
            <a:xfrm>
              <a:off x="0" y="-76200"/>
              <a:ext cx="21750528" cy="10830235"/>
            </a:xfrm>
            <a:prstGeom prst="rect">
              <a:avLst/>
            </a:prstGeom>
          </p:spPr>
          <p:txBody>
            <a:bodyPr anchor="t" rtlCol="false" tIns="0" lIns="0" bIns="0" rIns="0"/>
            <a:lstStyle/>
            <a:p>
              <a:pPr algn="ctr">
                <a:lnSpc>
                  <a:spcPts val="4881"/>
                </a:lnSpc>
              </a:pPr>
              <a:r>
                <a:rPr lang="en-US" sz="4067" b="true">
                  <a:solidFill>
                    <a:srgbClr val="175FAE"/>
                  </a:solidFill>
                  <a:latin typeface="Calibri (MS) Bold"/>
                  <a:ea typeface="Calibri (MS) Bold"/>
                  <a:cs typeface="Calibri (MS) Bold"/>
                  <a:sym typeface="Calibri (MS) Bold"/>
                </a:rPr>
                <a:t>Workforce Development</a:t>
              </a:r>
            </a:p>
            <a:p>
              <a:pPr algn="ctr">
                <a:lnSpc>
                  <a:spcPts val="3801"/>
                </a:lnSpc>
              </a:pPr>
            </a:p>
            <a:p>
              <a:pPr algn="ctr">
                <a:lnSpc>
                  <a:spcPts val="4950"/>
                </a:lnSpc>
              </a:pPr>
              <a:r>
                <a:rPr lang="en-US" b="true" sz="4125" u="sng">
                  <a:solidFill>
                    <a:srgbClr val="0070B9"/>
                  </a:solidFill>
                  <a:latin typeface="Calibri (MS) Bold"/>
                  <a:ea typeface="Calibri (MS) Bold"/>
                  <a:cs typeface="Calibri (MS) Bold"/>
                  <a:sym typeface="Calibri (MS) Bold"/>
                </a:rPr>
                <a:t>What is the median age in Charlotte County?</a:t>
              </a:r>
            </a:p>
            <a:p>
              <a:pPr algn="ctr">
                <a:lnSpc>
                  <a:spcPts val="3801"/>
                </a:lnSpc>
              </a:pPr>
            </a:p>
            <a:p>
              <a:pPr algn="ctr">
                <a:lnSpc>
                  <a:spcPts val="3801"/>
                </a:lnSpc>
              </a:pPr>
            </a:p>
            <a:p>
              <a:pPr algn="ctr">
                <a:lnSpc>
                  <a:spcPts val="3801"/>
                </a:lnSpc>
              </a:pPr>
            </a:p>
            <a:p>
              <a:pPr algn="ctr">
                <a:lnSpc>
                  <a:spcPts val="3801"/>
                </a:lnSpc>
              </a:pPr>
            </a:p>
          </p:txBody>
        </p:sp>
      </p:grpSp>
      <p:sp>
        <p:nvSpPr>
          <p:cNvPr name="Freeform 12" id="12"/>
          <p:cNvSpPr/>
          <p:nvPr/>
        </p:nvSpPr>
        <p:spPr>
          <a:xfrm flipH="false" flipV="false" rot="0">
            <a:off x="3017520" y="6603825"/>
            <a:ext cx="4023360" cy="1151687"/>
          </a:xfrm>
          <a:custGeom>
            <a:avLst/>
            <a:gdLst/>
            <a:ahLst/>
            <a:cxnLst/>
            <a:rect r="r" b="b" t="t" l="l"/>
            <a:pathLst>
              <a:path h="1151687" w="4023360">
                <a:moveTo>
                  <a:pt x="0" y="0"/>
                </a:moveTo>
                <a:lnTo>
                  <a:pt x="4023360" y="0"/>
                </a:lnTo>
                <a:lnTo>
                  <a:pt x="4023360" y="1151687"/>
                </a:lnTo>
                <a:lnTo>
                  <a:pt x="0" y="11516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711778" y="262928"/>
            <a:ext cx="2634844" cy="3108960"/>
          </a:xfrm>
          <a:custGeom>
            <a:avLst/>
            <a:gdLst/>
            <a:ahLst/>
            <a:cxnLst/>
            <a:rect r="r" b="b" t="t" l="l"/>
            <a:pathLst>
              <a:path h="3108960" w="2634844">
                <a:moveTo>
                  <a:pt x="0" y="0"/>
                </a:moveTo>
                <a:lnTo>
                  <a:pt x="2634844" y="0"/>
                </a:lnTo>
                <a:lnTo>
                  <a:pt x="2634844" y="3108960"/>
                </a:lnTo>
                <a:lnTo>
                  <a:pt x="0" y="31089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01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407795" y="398633"/>
            <a:ext cx="8972093" cy="942975"/>
            <a:chOff x="0" y="0"/>
            <a:chExt cx="21750528" cy="2286000"/>
          </a:xfrm>
        </p:grpSpPr>
        <p:sp>
          <p:nvSpPr>
            <p:cNvPr name="Freeform 10" id="10"/>
            <p:cNvSpPr/>
            <p:nvPr/>
          </p:nvSpPr>
          <p:spPr>
            <a:xfrm flipH="false" flipV="false" rot="0">
              <a:off x="0" y="0"/>
              <a:ext cx="21750528" cy="2286000"/>
            </a:xfrm>
            <a:custGeom>
              <a:avLst/>
              <a:gdLst/>
              <a:ahLst/>
              <a:cxnLst/>
              <a:rect r="r" b="b" t="t" l="l"/>
              <a:pathLst>
                <a:path h="2286000" w="21750528">
                  <a:moveTo>
                    <a:pt x="0" y="0"/>
                  </a:moveTo>
                  <a:lnTo>
                    <a:pt x="21750528" y="0"/>
                  </a:lnTo>
                  <a:lnTo>
                    <a:pt x="21750528" y="2286000"/>
                  </a:lnTo>
                  <a:lnTo>
                    <a:pt x="0" y="2286000"/>
                  </a:lnTo>
                  <a:close/>
                </a:path>
              </a:pathLst>
            </a:custGeom>
            <a:solidFill>
              <a:srgbClr val="000000">
                <a:alpha val="0"/>
              </a:srgbClr>
            </a:solidFill>
          </p:spPr>
        </p:sp>
        <p:sp>
          <p:nvSpPr>
            <p:cNvPr name="TextBox 11" id="11"/>
            <p:cNvSpPr txBox="true"/>
            <p:nvPr/>
          </p:nvSpPr>
          <p:spPr>
            <a:xfrm>
              <a:off x="0" y="-76200"/>
              <a:ext cx="21750528" cy="2362200"/>
            </a:xfrm>
            <a:prstGeom prst="rect">
              <a:avLst/>
            </a:prstGeom>
          </p:spPr>
          <p:txBody>
            <a:bodyPr anchor="t" rtlCol="false" tIns="0" lIns="0" bIns="0" rIns="0"/>
            <a:lstStyle/>
            <a:p>
              <a:pPr algn="ctr">
                <a:lnSpc>
                  <a:spcPts val="4224"/>
                </a:lnSpc>
              </a:pPr>
              <a:r>
                <a:rPr lang="en-US" sz="3520" b="true">
                  <a:solidFill>
                    <a:srgbClr val="175FAE"/>
                  </a:solidFill>
                  <a:latin typeface="Calibri (MS) Bold"/>
                  <a:ea typeface="Calibri (MS) Bold"/>
                  <a:cs typeface="Calibri (MS) Bold"/>
                  <a:sym typeface="Calibri (MS) Bold"/>
                </a:rPr>
                <a:t>60.8 Years</a:t>
              </a:r>
            </a:p>
          </p:txBody>
        </p:sp>
      </p:grpSp>
      <p:sp>
        <p:nvSpPr>
          <p:cNvPr name="Freeform 12" id="12"/>
          <p:cNvSpPr/>
          <p:nvPr/>
        </p:nvSpPr>
        <p:spPr>
          <a:xfrm flipH="false" flipV="false" rot="0">
            <a:off x="391929" y="2509376"/>
            <a:ext cx="9274543" cy="3112640"/>
          </a:xfrm>
          <a:custGeom>
            <a:avLst/>
            <a:gdLst/>
            <a:ahLst/>
            <a:cxnLst/>
            <a:rect r="r" b="b" t="t" l="l"/>
            <a:pathLst>
              <a:path h="3112640" w="9274543">
                <a:moveTo>
                  <a:pt x="0" y="0"/>
                </a:moveTo>
                <a:lnTo>
                  <a:pt x="9274542" y="0"/>
                </a:lnTo>
                <a:lnTo>
                  <a:pt x="9274542" y="3112640"/>
                </a:lnTo>
                <a:lnTo>
                  <a:pt x="0" y="3112640"/>
                </a:lnTo>
                <a:lnTo>
                  <a:pt x="0" y="0"/>
                </a:lnTo>
                <a:close/>
              </a:path>
            </a:pathLst>
          </a:custGeom>
          <a:blipFill>
            <a:blip r:embed="rId4"/>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58255" y="28294"/>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547641"/>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1131570" y="560353"/>
            <a:ext cx="7693105" cy="808552"/>
            <a:chOff x="0" y="0"/>
            <a:chExt cx="21750528" cy="2286000"/>
          </a:xfrm>
        </p:grpSpPr>
        <p:sp>
          <p:nvSpPr>
            <p:cNvPr name="Freeform 10" id="10"/>
            <p:cNvSpPr/>
            <p:nvPr/>
          </p:nvSpPr>
          <p:spPr>
            <a:xfrm flipH="false" flipV="false" rot="0">
              <a:off x="0" y="0"/>
              <a:ext cx="21750528" cy="2286000"/>
            </a:xfrm>
            <a:custGeom>
              <a:avLst/>
              <a:gdLst/>
              <a:ahLst/>
              <a:cxnLst/>
              <a:rect r="r" b="b" t="t" l="l"/>
              <a:pathLst>
                <a:path h="2286000" w="21750528">
                  <a:moveTo>
                    <a:pt x="0" y="0"/>
                  </a:moveTo>
                  <a:lnTo>
                    <a:pt x="21750528" y="0"/>
                  </a:lnTo>
                  <a:lnTo>
                    <a:pt x="21750528" y="2286000"/>
                  </a:lnTo>
                  <a:lnTo>
                    <a:pt x="0" y="2286000"/>
                  </a:lnTo>
                  <a:close/>
                </a:path>
              </a:pathLst>
            </a:custGeom>
            <a:solidFill>
              <a:srgbClr val="000000">
                <a:alpha val="0"/>
              </a:srgbClr>
            </a:solidFill>
          </p:spPr>
        </p:sp>
        <p:sp>
          <p:nvSpPr>
            <p:cNvPr name="TextBox 11" id="11"/>
            <p:cNvSpPr txBox="true"/>
            <p:nvPr/>
          </p:nvSpPr>
          <p:spPr>
            <a:xfrm>
              <a:off x="0" y="-76200"/>
              <a:ext cx="21750528" cy="2362200"/>
            </a:xfrm>
            <a:prstGeom prst="rect">
              <a:avLst/>
            </a:prstGeom>
          </p:spPr>
          <p:txBody>
            <a:bodyPr anchor="t" rtlCol="false" tIns="0" lIns="0" bIns="0" rIns="0"/>
            <a:lstStyle/>
            <a:p>
              <a:pPr algn="ctr">
                <a:lnSpc>
                  <a:spcPts val="4224"/>
                </a:lnSpc>
              </a:pPr>
              <a:r>
                <a:rPr lang="en-US" sz="3520" b="true">
                  <a:solidFill>
                    <a:srgbClr val="175FAE"/>
                  </a:solidFill>
                  <a:latin typeface="Calibri (MS) Bold"/>
                  <a:ea typeface="Calibri (MS) Bold"/>
                  <a:cs typeface="Calibri (MS) Bold"/>
                  <a:sym typeface="Calibri (MS) Bold"/>
                </a:rPr>
                <a:t>Workforce Development</a:t>
              </a:r>
            </a:p>
          </p:txBody>
        </p:sp>
      </p:grpSp>
      <p:graphicFrame>
        <p:nvGraphicFramePr>
          <p:cNvPr name="Table 12" id="12"/>
          <p:cNvGraphicFramePr>
            <a:graphicFrameLocks noGrp="true"/>
          </p:cNvGraphicFramePr>
          <p:nvPr/>
        </p:nvGraphicFramePr>
        <p:xfrm>
          <a:off x="2200967" y="4897467"/>
          <a:ext cx="2638249" cy="989265"/>
        </p:xfrm>
        <a:graphic>
          <a:graphicData uri="http://schemas.openxmlformats.org/drawingml/2006/table">
            <a:tbl>
              <a:tblPr/>
              <a:tblGrid>
                <a:gridCol w="727793"/>
                <a:gridCol w="591332"/>
                <a:gridCol w="781686"/>
                <a:gridCol w="537439"/>
              </a:tblGrid>
              <a:tr h="329755">
                <a:tc>
                  <a:txBody>
                    <a:bodyPr anchor="t" rtlCol="false"/>
                    <a:lstStyle/>
                    <a:p>
                      <a:pPr algn="ctr">
                        <a:lnSpc>
                          <a:spcPts val="1245"/>
                        </a:lnSpc>
                        <a:defRPr/>
                      </a:pPr>
                      <a:r>
                        <a:rPr lang="en-US" sz="1037" b="true">
                          <a:solidFill>
                            <a:srgbClr val="FFFFFF"/>
                          </a:solidFill>
                          <a:latin typeface="Calibri (MS) Bold"/>
                          <a:ea typeface="Calibri (MS) Bold"/>
                          <a:cs typeface="Calibri (MS) Bold"/>
                          <a:sym typeface="Calibri (MS) Bold"/>
                        </a:rPr>
                        <a:t>Region</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4F81BD"/>
                    </a:solidFill>
                  </a:tcPr>
                </a:tc>
                <a:tc>
                  <a:txBody>
                    <a:bodyPr anchor="t" rtlCol="false"/>
                    <a:lstStyle/>
                    <a:p>
                      <a:pPr algn="ctr">
                        <a:lnSpc>
                          <a:spcPts val="1245"/>
                        </a:lnSpc>
                        <a:defRPr/>
                      </a:pPr>
                      <a:r>
                        <a:rPr lang="en-US" sz="1037" b="true">
                          <a:solidFill>
                            <a:srgbClr val="FFFFFF"/>
                          </a:solidFill>
                          <a:latin typeface="Calibri (MS) Bold"/>
                          <a:ea typeface="Calibri (MS) Bold"/>
                          <a:cs typeface="Calibri (MS) Bold"/>
                          <a:sym typeface="Calibri (MS) Bold"/>
                        </a:rPr>
                        <a:t>Population</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4F81BD"/>
                    </a:solidFill>
                  </a:tcPr>
                </a:tc>
                <a:tc>
                  <a:txBody>
                    <a:bodyPr anchor="t" rtlCol="false"/>
                    <a:lstStyle/>
                    <a:p>
                      <a:pPr algn="ctr">
                        <a:lnSpc>
                          <a:spcPts val="1245"/>
                        </a:lnSpc>
                        <a:defRPr/>
                      </a:pPr>
                      <a:r>
                        <a:rPr lang="en-US" sz="1037" b="true">
                          <a:solidFill>
                            <a:srgbClr val="FFFFFF"/>
                          </a:solidFill>
                          <a:latin typeface="Calibri (MS) Bold"/>
                          <a:ea typeface="Calibri (MS) Bold"/>
                          <a:cs typeface="Calibri (MS) Bold"/>
                          <a:sym typeface="Calibri (MS) Bold"/>
                        </a:rPr>
                        <a:t>Labor Force</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4F81BD"/>
                    </a:solidFill>
                  </a:tcPr>
                </a:tc>
                <a:tc>
                  <a:txBody>
                    <a:bodyPr anchor="t" rtlCol="false"/>
                    <a:lstStyle/>
                    <a:p>
                      <a:pPr algn="ctr">
                        <a:lnSpc>
                          <a:spcPts val="1245"/>
                        </a:lnSpc>
                        <a:defRPr/>
                      </a:pPr>
                      <a:r>
                        <a:rPr lang="en-US" sz="1037" b="true">
                          <a:solidFill>
                            <a:srgbClr val="FFFFFF"/>
                          </a:solidFill>
                          <a:latin typeface="Calibri (MS) Bold"/>
                          <a:ea typeface="Calibri (MS) Bold"/>
                          <a:cs typeface="Calibri (MS) Bold"/>
                          <a:sym typeface="Calibri (MS) Bold"/>
                        </a:rPr>
                        <a:t>% Participation</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4F81BD"/>
                    </a:solidFill>
                  </a:tcPr>
                </a:tc>
              </a:tr>
              <a:tr h="219837">
                <a:tc>
                  <a:txBody>
                    <a:bodyPr anchor="t" rtlCol="false"/>
                    <a:lstStyle/>
                    <a:p>
                      <a:pPr algn="l">
                        <a:lnSpc>
                          <a:spcPts val="1245"/>
                        </a:lnSpc>
                        <a:defRPr/>
                      </a:pPr>
                      <a:r>
                        <a:rPr lang="en-US" sz="1037">
                          <a:solidFill>
                            <a:srgbClr val="000000"/>
                          </a:solidFill>
                          <a:latin typeface="Calibri (MS)"/>
                          <a:ea typeface="Calibri (MS)"/>
                          <a:cs typeface="Calibri (MS)"/>
                          <a:sym typeface="Calibri (MS)"/>
                        </a:rPr>
                        <a:t>Charlotte County</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209,686</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78,767</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ctr">
                        <a:lnSpc>
                          <a:spcPts val="1245"/>
                        </a:lnSpc>
                        <a:defRPr/>
                      </a:pPr>
                      <a:r>
                        <a:rPr lang="en-US" sz="1037">
                          <a:solidFill>
                            <a:srgbClr val="000000"/>
                          </a:solidFill>
                          <a:latin typeface="Calibri (MS)"/>
                          <a:ea typeface="Calibri (MS)"/>
                          <a:cs typeface="Calibri (MS)"/>
                          <a:sym typeface="Calibri (MS)"/>
                        </a:rPr>
                        <a:t>37.56%</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r>
              <a:tr h="219837">
                <a:tc>
                  <a:txBody>
                    <a:bodyPr anchor="t" rtlCol="false"/>
                    <a:lstStyle/>
                    <a:p>
                      <a:pPr algn="l">
                        <a:lnSpc>
                          <a:spcPts val="1245"/>
                        </a:lnSpc>
                        <a:defRPr/>
                      </a:pPr>
                      <a:r>
                        <a:rPr lang="en-US" sz="1037">
                          <a:solidFill>
                            <a:srgbClr val="000000"/>
                          </a:solidFill>
                          <a:latin typeface="Calibri (MS)"/>
                          <a:ea typeface="Calibri (MS)"/>
                          <a:cs typeface="Calibri (MS)"/>
                          <a:sym typeface="Calibri (MS)"/>
                        </a:rPr>
                        <a:t>Florida</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E9EDF4"/>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22,975,900</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E9EDF4"/>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11,037,834</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E9EDF4"/>
                    </a:solidFill>
                  </a:tcPr>
                </a:tc>
                <a:tc>
                  <a:txBody>
                    <a:bodyPr anchor="t" rtlCol="false"/>
                    <a:lstStyle/>
                    <a:p>
                      <a:pPr algn="ctr">
                        <a:lnSpc>
                          <a:spcPts val="1245"/>
                        </a:lnSpc>
                        <a:defRPr/>
                      </a:pPr>
                      <a:r>
                        <a:rPr lang="en-US" sz="1037">
                          <a:solidFill>
                            <a:srgbClr val="000000"/>
                          </a:solidFill>
                          <a:latin typeface="Calibri (MS)"/>
                          <a:ea typeface="Calibri (MS)"/>
                          <a:cs typeface="Calibri (MS)"/>
                          <a:sym typeface="Calibri (MS)"/>
                        </a:rPr>
                        <a:t>48.04%</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E9EDF4"/>
                    </a:solidFill>
                  </a:tcPr>
                </a:tc>
              </a:tr>
              <a:tr h="219837">
                <a:tc>
                  <a:txBody>
                    <a:bodyPr anchor="t" rtlCol="false"/>
                    <a:lstStyle/>
                    <a:p>
                      <a:pPr algn="l">
                        <a:lnSpc>
                          <a:spcPts val="1245"/>
                        </a:lnSpc>
                        <a:defRPr/>
                      </a:pPr>
                      <a:r>
                        <a:rPr lang="en-US" sz="1037">
                          <a:solidFill>
                            <a:srgbClr val="000000"/>
                          </a:solidFill>
                          <a:latin typeface="Calibri (MS)"/>
                          <a:ea typeface="Calibri (MS)"/>
                          <a:cs typeface="Calibri (MS)"/>
                          <a:sym typeface="Calibri (MS)"/>
                        </a:rPr>
                        <a:t>United States</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346,054,448</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r">
                        <a:lnSpc>
                          <a:spcPts val="1245"/>
                        </a:lnSpc>
                        <a:defRPr/>
                      </a:pPr>
                      <a:r>
                        <a:rPr lang="en-US" sz="1037">
                          <a:solidFill>
                            <a:srgbClr val="000000"/>
                          </a:solidFill>
                          <a:latin typeface="Calibri (MS)"/>
                          <a:ea typeface="Calibri (MS)"/>
                          <a:cs typeface="Calibri (MS)"/>
                          <a:sym typeface="Calibri (MS)"/>
                        </a:rPr>
                        <a:t>166,479,000</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c>
                  <a:txBody>
                    <a:bodyPr anchor="t" rtlCol="false"/>
                    <a:lstStyle/>
                    <a:p>
                      <a:pPr algn="ctr">
                        <a:lnSpc>
                          <a:spcPts val="1245"/>
                        </a:lnSpc>
                        <a:defRPr/>
                      </a:pPr>
                      <a:r>
                        <a:rPr lang="en-US" sz="1037">
                          <a:solidFill>
                            <a:srgbClr val="000000"/>
                          </a:solidFill>
                          <a:latin typeface="Calibri (MS)"/>
                          <a:ea typeface="Calibri (MS)"/>
                          <a:cs typeface="Calibri (MS)"/>
                          <a:sym typeface="Calibri (MS)"/>
                        </a:rPr>
                        <a:t>48.69%</a:t>
                      </a:r>
                      <a:endParaRPr lang="en-US" sz="1100"/>
                    </a:p>
                  </a:txBody>
                  <a:tcPr marL="43123" marR="43123" marT="43123" marB="43123" anchor="ctr">
                    <a:lnL cmpd="sng" algn="ctr" cap="flat" w="1059">
                      <a:solidFill>
                        <a:srgbClr val="000000"/>
                      </a:solidFill>
                      <a:prstDash val="solid"/>
                      <a:round/>
                      <a:headEnd type="none" w="med" len="med"/>
                      <a:tailEnd type="none" w="med" len="med"/>
                    </a:lnL>
                    <a:lnR cmpd="sng" algn="ctr" cap="flat" w="1059">
                      <a:solidFill>
                        <a:srgbClr val="000000"/>
                      </a:solidFill>
                      <a:prstDash val="solid"/>
                      <a:round/>
                      <a:headEnd type="none" w="med" len="med"/>
                      <a:tailEnd type="none" w="med" len="med"/>
                    </a:lnR>
                    <a:lnT cmpd="sng" algn="ctr" cap="flat" w="1059">
                      <a:solidFill>
                        <a:srgbClr val="000000"/>
                      </a:solidFill>
                      <a:prstDash val="solid"/>
                      <a:round/>
                      <a:headEnd type="none" w="med" len="med"/>
                      <a:tailEnd type="none" w="med" len="med"/>
                    </a:lnT>
                    <a:lnB cmpd="sng" algn="ctr" cap="flat" w="1059">
                      <a:solidFill>
                        <a:srgbClr val="000000"/>
                      </a:solidFill>
                      <a:prstDash val="solid"/>
                      <a:round/>
                      <a:headEnd type="none" w="med" len="med"/>
                      <a:tailEnd type="none" w="med" len="med"/>
                    </a:lnB>
                    <a:solidFill>
                      <a:srgbClr val="D0D8E8"/>
                    </a:solidFill>
                  </a:tcPr>
                </a:tc>
              </a:tr>
            </a:tbl>
          </a:graphicData>
        </a:graphic>
      </p:graphicFrame>
      <p:sp>
        <p:nvSpPr>
          <p:cNvPr name="Freeform 13" id="13"/>
          <p:cNvSpPr/>
          <p:nvPr/>
        </p:nvSpPr>
        <p:spPr>
          <a:xfrm flipH="false" flipV="false" rot="0">
            <a:off x="2245083" y="1455908"/>
            <a:ext cx="5550177" cy="3111544"/>
          </a:xfrm>
          <a:custGeom>
            <a:avLst/>
            <a:gdLst/>
            <a:ahLst/>
            <a:cxnLst/>
            <a:rect r="r" b="b" t="t" l="l"/>
            <a:pathLst>
              <a:path h="3111544" w="5550177">
                <a:moveTo>
                  <a:pt x="0" y="0"/>
                </a:moveTo>
                <a:lnTo>
                  <a:pt x="5550177" y="0"/>
                </a:lnTo>
                <a:lnTo>
                  <a:pt x="5550177" y="3111544"/>
                </a:lnTo>
                <a:lnTo>
                  <a:pt x="0" y="3111544"/>
                </a:lnTo>
                <a:lnTo>
                  <a:pt x="0" y="0"/>
                </a:lnTo>
                <a:close/>
              </a:path>
            </a:pathLst>
          </a:custGeom>
          <a:blipFill>
            <a:blip r:embed="rId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005"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3700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58255"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74010"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3174049" y="1618279"/>
            <a:ext cx="6246266" cy="4807668"/>
            <a:chOff x="0" y="0"/>
            <a:chExt cx="15142464" cy="11654954"/>
          </a:xfrm>
        </p:grpSpPr>
        <p:sp>
          <p:nvSpPr>
            <p:cNvPr name="Freeform 10" id="10"/>
            <p:cNvSpPr/>
            <p:nvPr/>
          </p:nvSpPr>
          <p:spPr>
            <a:xfrm flipH="false" flipV="false" rot="0">
              <a:off x="0" y="0"/>
              <a:ext cx="15142465" cy="11654954"/>
            </a:xfrm>
            <a:custGeom>
              <a:avLst/>
              <a:gdLst/>
              <a:ahLst/>
              <a:cxnLst/>
              <a:rect r="r" b="b" t="t" l="l"/>
              <a:pathLst>
                <a:path h="11654954" w="15142465">
                  <a:moveTo>
                    <a:pt x="0" y="0"/>
                  </a:moveTo>
                  <a:lnTo>
                    <a:pt x="15142465" y="0"/>
                  </a:lnTo>
                  <a:lnTo>
                    <a:pt x="15142465" y="11654954"/>
                  </a:lnTo>
                  <a:lnTo>
                    <a:pt x="0" y="11654954"/>
                  </a:lnTo>
                  <a:close/>
                </a:path>
              </a:pathLst>
            </a:custGeom>
            <a:solidFill>
              <a:srgbClr val="000000">
                <a:alpha val="0"/>
              </a:srgbClr>
            </a:solidFill>
          </p:spPr>
        </p:sp>
        <p:sp>
          <p:nvSpPr>
            <p:cNvPr name="TextBox 11" id="11"/>
            <p:cNvSpPr txBox="true"/>
            <p:nvPr/>
          </p:nvSpPr>
          <p:spPr>
            <a:xfrm>
              <a:off x="0" y="-114300"/>
              <a:ext cx="15142464" cy="11769254"/>
            </a:xfrm>
            <a:prstGeom prst="rect">
              <a:avLst/>
            </a:prstGeom>
          </p:spPr>
          <p:txBody>
            <a:bodyPr anchor="t" rtlCol="false" tIns="0" lIns="0" bIns="0" rIns="0"/>
            <a:lstStyle/>
            <a:p>
              <a:pPr algn="ctr">
                <a:lnSpc>
                  <a:spcPts val="6336"/>
                </a:lnSpc>
              </a:pPr>
              <a:r>
                <a:rPr lang="en-US" b="true" sz="5280" u="sng">
                  <a:solidFill>
                    <a:srgbClr val="175FAE"/>
                  </a:solidFill>
                  <a:latin typeface="Calibri (MS) Bold"/>
                  <a:ea typeface="Calibri (MS) Bold"/>
                  <a:cs typeface="Calibri (MS) Bold"/>
                  <a:sym typeface="Calibri (MS) Bold"/>
                </a:rPr>
                <a:t>Thank You!</a:t>
              </a:r>
            </a:p>
            <a:p>
              <a:pPr algn="ctr">
                <a:lnSpc>
                  <a:spcPts val="4224"/>
                </a:lnSpc>
              </a:pPr>
            </a:p>
            <a:p>
              <a:pPr algn="ctr">
                <a:lnSpc>
                  <a:spcPts val="5807"/>
                </a:lnSpc>
              </a:pPr>
              <a:r>
                <a:rPr lang="en-US" b="true" sz="4839">
                  <a:solidFill>
                    <a:srgbClr val="0070B9"/>
                  </a:solidFill>
                  <a:latin typeface="Calibri (MS) Bold"/>
                  <a:ea typeface="Calibri (MS) Bold"/>
                  <a:cs typeface="Calibri (MS) Bold"/>
                  <a:sym typeface="Calibri (MS) Bold"/>
                </a:rPr>
                <a:t>Kay Tracy</a:t>
              </a:r>
            </a:p>
            <a:p>
              <a:pPr algn="ctr">
                <a:lnSpc>
                  <a:spcPts val="5807"/>
                </a:lnSpc>
              </a:pPr>
              <a:r>
                <a:rPr lang="en-US" b="true" sz="4839">
                  <a:solidFill>
                    <a:srgbClr val="0070B9"/>
                  </a:solidFill>
                  <a:latin typeface="Calibri (MS) Bold"/>
                  <a:ea typeface="Calibri (MS) Bold"/>
                  <a:cs typeface="Calibri (MS) Bold"/>
                  <a:sym typeface="Calibri (MS) Bold"/>
                </a:rPr>
                <a:t>Director</a:t>
              </a:r>
            </a:p>
            <a:p>
              <a:pPr algn="ctr">
                <a:lnSpc>
                  <a:spcPts val="5807"/>
                </a:lnSpc>
              </a:pPr>
              <a:r>
                <a:rPr lang="en-US" b="true" sz="4839">
                  <a:solidFill>
                    <a:srgbClr val="0070B9"/>
                  </a:solidFill>
                  <a:latin typeface="Calibri (MS) Bold"/>
                  <a:ea typeface="Calibri (MS) Bold"/>
                  <a:cs typeface="Calibri (MS) Bold"/>
                  <a:sym typeface="Calibri (MS) Bold"/>
                </a:rPr>
                <a:t>941-764-4944</a:t>
              </a:r>
            </a:p>
            <a:p>
              <a:pPr algn="ctr">
                <a:lnSpc>
                  <a:spcPts val="5807"/>
                </a:lnSpc>
              </a:pPr>
            </a:p>
            <a:p>
              <a:pPr algn="ctr">
                <a:lnSpc>
                  <a:spcPts val="2772"/>
                </a:lnSpc>
              </a:pPr>
            </a:p>
          </p:txBody>
        </p:sp>
      </p:grpSp>
      <p:sp>
        <p:nvSpPr>
          <p:cNvPr name="Freeform 12" id="12"/>
          <p:cNvSpPr/>
          <p:nvPr/>
        </p:nvSpPr>
        <p:spPr>
          <a:xfrm flipH="false" flipV="false" rot="0">
            <a:off x="1213188" y="2525667"/>
            <a:ext cx="2583638" cy="2721066"/>
          </a:xfrm>
          <a:custGeom>
            <a:avLst/>
            <a:gdLst/>
            <a:ahLst/>
            <a:cxnLst/>
            <a:rect r="r" b="b" t="t" l="l"/>
            <a:pathLst>
              <a:path h="2721066" w="2583638">
                <a:moveTo>
                  <a:pt x="0" y="0"/>
                </a:moveTo>
                <a:lnTo>
                  <a:pt x="2583638" y="0"/>
                </a:lnTo>
                <a:lnTo>
                  <a:pt x="2583638" y="2721066"/>
                </a:lnTo>
                <a:lnTo>
                  <a:pt x="0" y="2721066"/>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865052"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614352" y="1208865"/>
            <a:ext cx="8972093" cy="942975"/>
            <a:chOff x="0" y="0"/>
            <a:chExt cx="21750528" cy="2286000"/>
          </a:xfrm>
        </p:grpSpPr>
        <p:sp>
          <p:nvSpPr>
            <p:cNvPr name="Freeform 7" id="7"/>
            <p:cNvSpPr/>
            <p:nvPr/>
          </p:nvSpPr>
          <p:spPr>
            <a:xfrm flipH="false" flipV="false" rot="0">
              <a:off x="0" y="0"/>
              <a:ext cx="21750528" cy="2286000"/>
            </a:xfrm>
            <a:custGeom>
              <a:avLst/>
              <a:gdLst/>
              <a:ahLst/>
              <a:cxnLst/>
              <a:rect r="r" b="b" t="t" l="l"/>
              <a:pathLst>
                <a:path h="2286000" w="21750528">
                  <a:moveTo>
                    <a:pt x="0" y="0"/>
                  </a:moveTo>
                  <a:lnTo>
                    <a:pt x="21750528" y="0"/>
                  </a:lnTo>
                  <a:lnTo>
                    <a:pt x="21750528" y="2286000"/>
                  </a:lnTo>
                  <a:lnTo>
                    <a:pt x="0" y="2286000"/>
                  </a:lnTo>
                  <a:close/>
                </a:path>
              </a:pathLst>
            </a:custGeom>
            <a:solidFill>
              <a:srgbClr val="000000">
                <a:alpha val="0"/>
              </a:srgbClr>
            </a:solidFill>
          </p:spPr>
        </p:sp>
        <p:sp>
          <p:nvSpPr>
            <p:cNvPr name="TextBox 8" id="8"/>
            <p:cNvSpPr txBox="true"/>
            <p:nvPr/>
          </p:nvSpPr>
          <p:spPr>
            <a:xfrm>
              <a:off x="0" y="-114300"/>
              <a:ext cx="21750528" cy="2400300"/>
            </a:xfrm>
            <a:prstGeom prst="rect">
              <a:avLst/>
            </a:prstGeom>
          </p:spPr>
          <p:txBody>
            <a:bodyPr anchor="t" rtlCol="false" tIns="0" lIns="0" bIns="0" rIns="0"/>
            <a:lstStyle/>
            <a:p>
              <a:pPr algn="ctr">
                <a:lnSpc>
                  <a:spcPts val="6336"/>
                </a:lnSpc>
              </a:pPr>
              <a:r>
                <a:rPr lang="en-US" sz="5280" b="true">
                  <a:solidFill>
                    <a:srgbClr val="175FAE"/>
                  </a:solidFill>
                  <a:latin typeface="Calibri (MS) Bold"/>
                  <a:ea typeface="Calibri (MS) Bold"/>
                  <a:cs typeface="Calibri (MS) Bold"/>
                  <a:sym typeface="Calibri (MS) Bold"/>
                </a:rPr>
                <a:t>Introduction</a:t>
              </a:r>
              <a:r>
                <a:rPr lang="en-US" sz="5280">
                  <a:solidFill>
                    <a:srgbClr val="175FAE"/>
                  </a:solidFill>
                  <a:latin typeface="Calibri (MS)"/>
                  <a:ea typeface="Calibri (MS)"/>
                  <a:cs typeface="Calibri (MS)"/>
                  <a:sym typeface="Calibri (MS)"/>
                </a:rPr>
                <a:t>	</a:t>
              </a:r>
            </a:p>
          </p:txBody>
        </p:sp>
      </p:grpSp>
      <p:grpSp>
        <p:nvGrpSpPr>
          <p:cNvPr name="Group 9" id="9"/>
          <p:cNvGrpSpPr/>
          <p:nvPr/>
        </p:nvGrpSpPr>
        <p:grpSpPr>
          <a:xfrm rot="0">
            <a:off x="2933700" y="2331969"/>
            <a:ext cx="4191000" cy="2430779"/>
            <a:chOff x="0" y="0"/>
            <a:chExt cx="10160000" cy="5892797"/>
          </a:xfrm>
        </p:grpSpPr>
        <p:sp>
          <p:nvSpPr>
            <p:cNvPr name="Freeform 10" id="10"/>
            <p:cNvSpPr/>
            <p:nvPr/>
          </p:nvSpPr>
          <p:spPr>
            <a:xfrm flipH="false" flipV="false" rot="0">
              <a:off x="0" y="0"/>
              <a:ext cx="10160000" cy="5892797"/>
            </a:xfrm>
            <a:custGeom>
              <a:avLst/>
              <a:gdLst/>
              <a:ahLst/>
              <a:cxnLst/>
              <a:rect r="r" b="b" t="t" l="l"/>
              <a:pathLst>
                <a:path h="5892797" w="10160000">
                  <a:moveTo>
                    <a:pt x="0" y="0"/>
                  </a:moveTo>
                  <a:lnTo>
                    <a:pt x="10160000" y="0"/>
                  </a:lnTo>
                  <a:lnTo>
                    <a:pt x="10160000" y="5892797"/>
                  </a:lnTo>
                  <a:lnTo>
                    <a:pt x="0" y="5892797"/>
                  </a:lnTo>
                  <a:close/>
                </a:path>
              </a:pathLst>
            </a:custGeom>
            <a:solidFill>
              <a:srgbClr val="000000">
                <a:alpha val="0"/>
              </a:srgbClr>
            </a:solidFill>
          </p:spPr>
        </p:sp>
        <p:sp>
          <p:nvSpPr>
            <p:cNvPr name="TextBox 11" id="11"/>
            <p:cNvSpPr txBox="true"/>
            <p:nvPr/>
          </p:nvSpPr>
          <p:spPr>
            <a:xfrm>
              <a:off x="0" y="-95250"/>
              <a:ext cx="10160000" cy="5988047"/>
            </a:xfrm>
            <a:prstGeom prst="rect">
              <a:avLst/>
            </a:prstGeom>
          </p:spPr>
          <p:txBody>
            <a:bodyPr anchor="t" rtlCol="false" tIns="0" lIns="0" bIns="0" rIns="0"/>
            <a:lstStyle/>
            <a:p>
              <a:pPr algn="ctr">
                <a:lnSpc>
                  <a:spcPts val="5808"/>
                </a:lnSpc>
              </a:pPr>
              <a:r>
                <a:rPr lang="en-US" sz="4840" b="true">
                  <a:solidFill>
                    <a:srgbClr val="1F8649"/>
                  </a:solidFill>
                  <a:latin typeface="Calibri (MS) Bold"/>
                  <a:ea typeface="Calibri (MS) Bold"/>
                  <a:cs typeface="Calibri (MS) Bold"/>
                  <a:sym typeface="Calibri (MS) Bold"/>
                </a:rPr>
                <a:t>Kay Tracy</a:t>
              </a:r>
            </a:p>
            <a:p>
              <a:pPr algn="ctr">
                <a:lnSpc>
                  <a:spcPts val="2772"/>
                </a:lnSpc>
              </a:pPr>
              <a:r>
                <a:rPr lang="en-US" sz="2310">
                  <a:solidFill>
                    <a:srgbClr val="1F8649"/>
                  </a:solidFill>
                  <a:latin typeface="Calibri (MS)"/>
                  <a:ea typeface="Calibri (MS)"/>
                  <a:cs typeface="Calibri (MS)"/>
                  <a:sym typeface="Calibri (MS)"/>
                </a:rPr>
                <a:t>Director</a:t>
              </a:r>
            </a:p>
            <a:p>
              <a:pPr algn="l">
                <a:lnSpc>
                  <a:spcPts val="5808"/>
                </a:lnSpc>
              </a:pPr>
            </a:p>
          </p:txBody>
        </p:sp>
      </p:grpSp>
      <p:grpSp>
        <p:nvGrpSpPr>
          <p:cNvPr name="Group 12" id="12"/>
          <p:cNvGrpSpPr/>
          <p:nvPr/>
        </p:nvGrpSpPr>
        <p:grpSpPr>
          <a:xfrm rot="0">
            <a:off x="3683534" y="4451985"/>
            <a:ext cx="2691333" cy="1789736"/>
            <a:chOff x="0" y="0"/>
            <a:chExt cx="6524443" cy="4338755"/>
          </a:xfrm>
        </p:grpSpPr>
        <p:sp>
          <p:nvSpPr>
            <p:cNvPr name="Freeform 13" id="13"/>
            <p:cNvSpPr/>
            <p:nvPr/>
          </p:nvSpPr>
          <p:spPr>
            <a:xfrm flipH="false" flipV="false" rot="0">
              <a:off x="0" y="0"/>
              <a:ext cx="6524498" cy="4338701"/>
            </a:xfrm>
            <a:custGeom>
              <a:avLst/>
              <a:gdLst/>
              <a:ahLst/>
              <a:cxnLst/>
              <a:rect r="r" b="b" t="t" l="l"/>
              <a:pathLst>
                <a:path h="4338701" w="6524498">
                  <a:moveTo>
                    <a:pt x="0" y="0"/>
                  </a:moveTo>
                  <a:lnTo>
                    <a:pt x="6524498" y="0"/>
                  </a:lnTo>
                  <a:lnTo>
                    <a:pt x="6524498" y="4338701"/>
                  </a:lnTo>
                  <a:lnTo>
                    <a:pt x="0" y="4338701"/>
                  </a:lnTo>
                  <a:lnTo>
                    <a:pt x="0" y="0"/>
                  </a:lnTo>
                  <a:close/>
                </a:path>
              </a:pathLst>
            </a:custGeom>
            <a:blipFill>
              <a:blip r:embed="rId4"/>
              <a:stretch>
                <a:fillRect l="0" t="-53" r="0" b="-54"/>
              </a:stretch>
            </a:blipFill>
          </p:spPr>
        </p:sp>
      </p:grpSp>
      <p:sp>
        <p:nvSpPr>
          <p:cNvPr name="Freeform 14" id="14"/>
          <p:cNvSpPr/>
          <p:nvPr/>
        </p:nvSpPr>
        <p:spPr>
          <a:xfrm flipH="false" flipV="false" rot="0">
            <a:off x="4090450" y="6489217"/>
            <a:ext cx="1877499" cy="1283183"/>
          </a:xfrm>
          <a:custGeom>
            <a:avLst/>
            <a:gdLst/>
            <a:ahLst/>
            <a:cxnLst/>
            <a:rect r="r" b="b" t="t" l="l"/>
            <a:pathLst>
              <a:path h="1283183" w="1877499">
                <a:moveTo>
                  <a:pt x="0" y="0"/>
                </a:moveTo>
                <a:lnTo>
                  <a:pt x="1877500" y="0"/>
                </a:lnTo>
                <a:lnTo>
                  <a:pt x="1877500" y="1283183"/>
                </a:lnTo>
                <a:lnTo>
                  <a:pt x="0" y="1283183"/>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01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74010"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1809124" y="1199743"/>
            <a:ext cx="6693528" cy="4459563"/>
            <a:chOff x="0" y="0"/>
            <a:chExt cx="11658093" cy="7767205"/>
          </a:xfrm>
        </p:grpSpPr>
        <p:sp>
          <p:nvSpPr>
            <p:cNvPr name="Freeform 10" id="10"/>
            <p:cNvSpPr/>
            <p:nvPr/>
          </p:nvSpPr>
          <p:spPr>
            <a:xfrm flipH="false" flipV="false" rot="0">
              <a:off x="0" y="0"/>
              <a:ext cx="11658092" cy="7767193"/>
            </a:xfrm>
            <a:custGeom>
              <a:avLst/>
              <a:gdLst/>
              <a:ahLst/>
              <a:cxnLst/>
              <a:rect r="r" b="b" t="t" l="l"/>
              <a:pathLst>
                <a:path h="7767193" w="11658092">
                  <a:moveTo>
                    <a:pt x="0" y="0"/>
                  </a:moveTo>
                  <a:lnTo>
                    <a:pt x="11658092" y="0"/>
                  </a:lnTo>
                  <a:lnTo>
                    <a:pt x="11658092" y="7767193"/>
                  </a:lnTo>
                  <a:lnTo>
                    <a:pt x="0" y="7767193"/>
                  </a:lnTo>
                  <a:lnTo>
                    <a:pt x="0" y="0"/>
                  </a:lnTo>
                  <a:close/>
                </a:path>
              </a:pathLst>
            </a:custGeom>
            <a:blipFill>
              <a:blip r:embed="rId4"/>
              <a:stretch>
                <a:fillRect l="0" t="-31" r="0" b="-31"/>
              </a:stretch>
            </a:blipFill>
          </p:spPr>
        </p:sp>
      </p:grpSp>
      <p:sp>
        <p:nvSpPr>
          <p:cNvPr name="Freeform 11" id="11"/>
          <p:cNvSpPr/>
          <p:nvPr/>
        </p:nvSpPr>
        <p:spPr>
          <a:xfrm flipH="false" flipV="false" rot="0">
            <a:off x="3967269" y="5794069"/>
            <a:ext cx="2377237" cy="1871534"/>
          </a:xfrm>
          <a:custGeom>
            <a:avLst/>
            <a:gdLst/>
            <a:ahLst/>
            <a:cxnLst/>
            <a:rect r="r" b="b" t="t" l="l"/>
            <a:pathLst>
              <a:path h="1871534" w="2377237">
                <a:moveTo>
                  <a:pt x="0" y="0"/>
                </a:moveTo>
                <a:lnTo>
                  <a:pt x="2377237" y="0"/>
                </a:lnTo>
                <a:lnTo>
                  <a:pt x="2377237" y="1871534"/>
                </a:lnTo>
                <a:lnTo>
                  <a:pt x="0" y="18715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2751406" y="224758"/>
            <a:ext cx="4808964" cy="733425"/>
          </a:xfrm>
          <a:prstGeom prst="rect">
            <a:avLst/>
          </a:prstGeom>
        </p:spPr>
        <p:txBody>
          <a:bodyPr anchor="t" rtlCol="false" tIns="0" lIns="0" bIns="0" rIns="0">
            <a:spAutoFit/>
          </a:bodyPr>
          <a:lstStyle/>
          <a:p>
            <a:pPr algn="ctr">
              <a:lnSpc>
                <a:spcPts val="5759"/>
              </a:lnSpc>
              <a:spcBef>
                <a:spcPct val="0"/>
              </a:spcBef>
            </a:pPr>
            <a:r>
              <a:rPr lang="en-US" b="true" sz="4799">
                <a:solidFill>
                  <a:srgbClr val="F68D28"/>
                </a:solidFill>
                <a:latin typeface="Glacial Indifference Bold"/>
                <a:ea typeface="Glacial Indifference Bold"/>
                <a:cs typeface="Glacial Indifference Bold"/>
                <a:sym typeface="Glacial Indifference Bold"/>
              </a:rPr>
              <a:t>Our Team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311832" y="2249856"/>
            <a:ext cx="7856201" cy="3743325"/>
          </a:xfrm>
          <a:prstGeom prst="rect">
            <a:avLst/>
          </a:prstGeom>
        </p:spPr>
        <p:txBody>
          <a:bodyPr anchor="t" rtlCol="false" tIns="0" lIns="0" bIns="0" rIns="0">
            <a:spAutoFit/>
          </a:bodyPr>
          <a:lstStyle/>
          <a:p>
            <a:pPr algn="ctr">
              <a:lnSpc>
                <a:spcPts val="3696"/>
              </a:lnSpc>
              <a:spcBef>
                <a:spcPct val="0"/>
              </a:spcBef>
            </a:pPr>
            <a:r>
              <a:rPr lang="en-US" b="true" sz="3080">
                <a:solidFill>
                  <a:srgbClr val="1F8649"/>
                </a:solidFill>
                <a:latin typeface="Work Sans Bold"/>
                <a:ea typeface="Work Sans Bold"/>
                <a:cs typeface="Work Sans Bold"/>
                <a:sym typeface="Work Sans Bold"/>
              </a:rPr>
              <a:t> We were tasked with:</a:t>
            </a:r>
          </a:p>
          <a:p>
            <a:pPr algn="ctr">
              <a:lnSpc>
                <a:spcPts val="3696"/>
              </a:lnSpc>
              <a:spcBef>
                <a:spcPct val="0"/>
              </a:spcBef>
            </a:pPr>
          </a:p>
          <a:p>
            <a:pPr algn="ctr" marL="664973" indent="-332486" lvl="1">
              <a:lnSpc>
                <a:spcPts val="3696"/>
              </a:lnSpc>
              <a:spcBef>
                <a:spcPct val="0"/>
              </a:spcBef>
              <a:buAutoNum type="arabicPeriod" startAt="1"/>
            </a:pPr>
            <a:r>
              <a:rPr lang="en-US" b="true" sz="3080">
                <a:solidFill>
                  <a:srgbClr val="1F8649"/>
                </a:solidFill>
                <a:latin typeface="Work Sans Bold"/>
                <a:ea typeface="Work Sans Bold"/>
                <a:cs typeface="Work Sans Bold"/>
                <a:sym typeface="Work Sans Bold"/>
              </a:rPr>
              <a:t>  Identify gaps in the services or resources offered by our collective organizations. </a:t>
            </a:r>
          </a:p>
          <a:p>
            <a:pPr algn="ctr">
              <a:lnSpc>
                <a:spcPts val="3696"/>
              </a:lnSpc>
              <a:spcBef>
                <a:spcPct val="0"/>
              </a:spcBef>
            </a:pPr>
          </a:p>
          <a:p>
            <a:pPr algn="ctr">
              <a:lnSpc>
                <a:spcPts val="3696"/>
              </a:lnSpc>
              <a:spcBef>
                <a:spcPct val="0"/>
              </a:spcBef>
            </a:pPr>
            <a:r>
              <a:rPr lang="en-US" b="true" sz="3080">
                <a:solidFill>
                  <a:srgbClr val="1F8649"/>
                </a:solidFill>
                <a:latin typeface="Work Sans Bold"/>
                <a:ea typeface="Work Sans Bold"/>
                <a:cs typeface="Work Sans Bold"/>
                <a:sym typeface="Work Sans Bold"/>
              </a:rPr>
              <a:t>2.  </a:t>
            </a:r>
            <a:r>
              <a:rPr lang="en-US" b="true" sz="3080">
                <a:solidFill>
                  <a:srgbClr val="1F8649"/>
                </a:solidFill>
                <a:latin typeface="Work Sans Bold"/>
                <a:ea typeface="Work Sans Bold"/>
                <a:cs typeface="Work Sans Bold"/>
                <a:sym typeface="Work Sans Bold"/>
              </a:rPr>
              <a:t>Brainstorm collaborative projects</a:t>
            </a:r>
          </a:p>
          <a:p>
            <a:pPr algn="ctr">
              <a:lnSpc>
                <a:spcPts val="3696"/>
              </a:lnSpc>
              <a:spcBef>
                <a:spcPct val="0"/>
              </a:spcBef>
            </a:pPr>
          </a:p>
        </p:txBody>
      </p:sp>
      <p:sp>
        <p:nvSpPr>
          <p:cNvPr name="Freeform 7" id="7"/>
          <p:cNvSpPr/>
          <p:nvPr/>
        </p:nvSpPr>
        <p:spPr>
          <a:xfrm flipH="false" flipV="false" rot="0">
            <a:off x="4260946" y="5993181"/>
            <a:ext cx="1536508" cy="1623786"/>
          </a:xfrm>
          <a:custGeom>
            <a:avLst/>
            <a:gdLst/>
            <a:ahLst/>
            <a:cxnLst/>
            <a:rect r="r" b="b" t="t" l="l"/>
            <a:pathLst>
              <a:path h="1623786" w="1536508">
                <a:moveTo>
                  <a:pt x="0" y="0"/>
                </a:moveTo>
                <a:lnTo>
                  <a:pt x="1536508" y="0"/>
                </a:lnTo>
                <a:lnTo>
                  <a:pt x="1536508" y="1623787"/>
                </a:lnTo>
                <a:lnTo>
                  <a:pt x="0" y="16237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337150" y="678810"/>
            <a:ext cx="5456427" cy="1126871"/>
          </a:xfrm>
          <a:prstGeom prst="rect">
            <a:avLst/>
          </a:prstGeom>
        </p:spPr>
        <p:txBody>
          <a:bodyPr anchor="t" rtlCol="false" tIns="0" lIns="0" bIns="0" rIns="0">
            <a:spAutoFit/>
          </a:bodyPr>
          <a:lstStyle/>
          <a:p>
            <a:pPr algn="ctr">
              <a:lnSpc>
                <a:spcPts val="4563"/>
              </a:lnSpc>
            </a:pPr>
            <a:r>
              <a:rPr lang="en-US" sz="3259" b="true">
                <a:solidFill>
                  <a:srgbClr val="0070B9"/>
                </a:solidFill>
                <a:latin typeface="Canva Sans Bold"/>
                <a:ea typeface="Canva Sans Bold"/>
                <a:cs typeface="Canva Sans Bold"/>
                <a:sym typeface="Canva Sans Bold"/>
              </a:rPr>
              <a:t>Action Items from 1-22-25 Meeting: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442302"/>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9307"/>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263140" y="156121"/>
            <a:ext cx="5671680" cy="1242239"/>
            <a:chOff x="0" y="0"/>
            <a:chExt cx="13749528" cy="3011488"/>
          </a:xfrm>
        </p:grpSpPr>
        <p:sp>
          <p:nvSpPr>
            <p:cNvPr name="Freeform 7" id="7"/>
            <p:cNvSpPr/>
            <p:nvPr/>
          </p:nvSpPr>
          <p:spPr>
            <a:xfrm flipH="false" flipV="false" rot="0">
              <a:off x="0" y="0"/>
              <a:ext cx="13749528" cy="3011488"/>
            </a:xfrm>
            <a:custGeom>
              <a:avLst/>
              <a:gdLst/>
              <a:ahLst/>
              <a:cxnLst/>
              <a:rect r="r" b="b" t="t" l="l"/>
              <a:pathLst>
                <a:path h="3011488" w="13749528">
                  <a:moveTo>
                    <a:pt x="0" y="0"/>
                  </a:moveTo>
                  <a:lnTo>
                    <a:pt x="13749528" y="0"/>
                  </a:lnTo>
                  <a:lnTo>
                    <a:pt x="13749528" y="3011488"/>
                  </a:lnTo>
                  <a:lnTo>
                    <a:pt x="0" y="3011488"/>
                  </a:lnTo>
                  <a:close/>
                </a:path>
              </a:pathLst>
            </a:custGeom>
            <a:solidFill>
              <a:srgbClr val="000000">
                <a:alpha val="0"/>
              </a:srgbClr>
            </a:solidFill>
          </p:spPr>
        </p:sp>
        <p:sp>
          <p:nvSpPr>
            <p:cNvPr name="TextBox 8" id="8"/>
            <p:cNvSpPr txBox="true"/>
            <p:nvPr/>
          </p:nvSpPr>
          <p:spPr>
            <a:xfrm>
              <a:off x="0" y="-76200"/>
              <a:ext cx="13749528" cy="3087688"/>
            </a:xfrm>
            <a:prstGeom prst="rect">
              <a:avLst/>
            </a:prstGeom>
          </p:spPr>
          <p:txBody>
            <a:bodyPr anchor="t" rtlCol="false" tIns="0" lIns="0" bIns="0" rIns="0"/>
            <a:lstStyle/>
            <a:p>
              <a:pPr algn="ctr">
                <a:lnSpc>
                  <a:spcPts val="4224"/>
                </a:lnSpc>
              </a:pPr>
              <a:r>
                <a:rPr lang="en-US" sz="3520" b="true">
                  <a:solidFill>
                    <a:srgbClr val="0070B9"/>
                  </a:solidFill>
                  <a:latin typeface="Calibri (MS) Bold"/>
                  <a:ea typeface="Calibri (MS) Bold"/>
                  <a:cs typeface="Calibri (MS) Bold"/>
                  <a:sym typeface="Calibri (MS) Bold"/>
                </a:rPr>
                <a:t>Entrepreneurship-Led Economic Development</a:t>
              </a:r>
            </a:p>
          </p:txBody>
        </p:sp>
      </p:grpSp>
      <p:grpSp>
        <p:nvGrpSpPr>
          <p:cNvPr name="Group 9" id="9"/>
          <p:cNvGrpSpPr/>
          <p:nvPr/>
        </p:nvGrpSpPr>
        <p:grpSpPr>
          <a:xfrm rot="0">
            <a:off x="2263140" y="1607171"/>
            <a:ext cx="6055503" cy="3412490"/>
            <a:chOff x="0" y="0"/>
            <a:chExt cx="12993247" cy="7322152"/>
          </a:xfrm>
        </p:grpSpPr>
        <p:sp>
          <p:nvSpPr>
            <p:cNvPr name="Freeform 10" id="10"/>
            <p:cNvSpPr/>
            <p:nvPr/>
          </p:nvSpPr>
          <p:spPr>
            <a:xfrm flipH="false" flipV="false" rot="0">
              <a:off x="0" y="0"/>
              <a:ext cx="12993247" cy="7322153"/>
            </a:xfrm>
            <a:custGeom>
              <a:avLst/>
              <a:gdLst/>
              <a:ahLst/>
              <a:cxnLst/>
              <a:rect r="r" b="b" t="t" l="l"/>
              <a:pathLst>
                <a:path h="7322153" w="12993247">
                  <a:moveTo>
                    <a:pt x="0" y="0"/>
                  </a:moveTo>
                  <a:lnTo>
                    <a:pt x="12993247" y="0"/>
                  </a:lnTo>
                  <a:lnTo>
                    <a:pt x="12993247" y="7322153"/>
                  </a:lnTo>
                  <a:lnTo>
                    <a:pt x="0" y="7322153"/>
                  </a:lnTo>
                  <a:close/>
                </a:path>
              </a:pathLst>
            </a:custGeom>
            <a:solidFill>
              <a:srgbClr val="000000">
                <a:alpha val="0"/>
              </a:srgbClr>
            </a:solidFill>
          </p:spPr>
        </p:sp>
        <p:sp>
          <p:nvSpPr>
            <p:cNvPr name="TextBox 11" id="11"/>
            <p:cNvSpPr txBox="true"/>
            <p:nvPr/>
          </p:nvSpPr>
          <p:spPr>
            <a:xfrm>
              <a:off x="0" y="0"/>
              <a:ext cx="12993247" cy="7322152"/>
            </a:xfrm>
            <a:prstGeom prst="rect">
              <a:avLst/>
            </a:prstGeom>
          </p:spPr>
          <p:txBody>
            <a:bodyPr anchor="t" rtlCol="false" tIns="0" lIns="0" bIns="0" rIns="0"/>
            <a:lstStyle/>
            <a:p>
              <a:pPr algn="l">
                <a:lnSpc>
                  <a:spcPts val="2999"/>
                </a:lnSpc>
              </a:pPr>
              <a:r>
                <a:rPr lang="en-US" b="true" sz="2499" u="sng">
                  <a:solidFill>
                    <a:srgbClr val="1F8649"/>
                  </a:solidFill>
                  <a:latin typeface="Glacial Indifference Bold"/>
                  <a:ea typeface="Glacial Indifference Bold"/>
                  <a:cs typeface="Glacial Indifference Bold"/>
                  <a:sym typeface="Glacial Indifference Bold"/>
                </a:rPr>
                <a:t>Definition:</a:t>
              </a:r>
            </a:p>
            <a:p>
              <a:pPr algn="l">
                <a:lnSpc>
                  <a:spcPts val="2999"/>
                </a:lnSpc>
              </a:pPr>
            </a:p>
            <a:p>
              <a:pPr algn="l">
                <a:lnSpc>
                  <a:spcPts val="2999"/>
                </a:lnSpc>
              </a:pPr>
              <a:r>
                <a:rPr lang="en-US" sz="2499" b="true">
                  <a:solidFill>
                    <a:srgbClr val="1F8649"/>
                  </a:solidFill>
                  <a:latin typeface="Glacial Indifference Bold"/>
                  <a:ea typeface="Glacial Indifference Bold"/>
                  <a:cs typeface="Glacial Indifference Bold"/>
                  <a:sym typeface="Glacial Indifference Bold"/>
                </a:rPr>
                <a:t>Entrepreneurship-led economic development means building the economy by helping local people create and grow businesses. It includes programs, partnerships, and policies supporting entrepreneurship and removing business success barriers.</a:t>
              </a:r>
            </a:p>
          </p:txBody>
        </p:sp>
      </p:grpSp>
      <p:sp>
        <p:nvSpPr>
          <p:cNvPr name="Freeform 12" id="12"/>
          <p:cNvSpPr/>
          <p:nvPr/>
        </p:nvSpPr>
        <p:spPr>
          <a:xfrm flipH="false" flipV="false" rot="0">
            <a:off x="691258" y="2921743"/>
            <a:ext cx="954634" cy="2263140"/>
          </a:xfrm>
          <a:custGeom>
            <a:avLst/>
            <a:gdLst/>
            <a:ahLst/>
            <a:cxnLst/>
            <a:rect r="r" b="b" t="t" l="l"/>
            <a:pathLst>
              <a:path h="2263140" w="954634">
                <a:moveTo>
                  <a:pt x="0" y="0"/>
                </a:moveTo>
                <a:lnTo>
                  <a:pt x="954634" y="0"/>
                </a:lnTo>
                <a:lnTo>
                  <a:pt x="954634" y="2263140"/>
                </a:lnTo>
                <a:lnTo>
                  <a:pt x="0" y="22631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865741" y="5132566"/>
            <a:ext cx="2610748" cy="2520559"/>
          </a:xfrm>
          <a:custGeom>
            <a:avLst/>
            <a:gdLst/>
            <a:ahLst/>
            <a:cxnLst/>
            <a:rect r="r" b="b" t="t" l="l"/>
            <a:pathLst>
              <a:path h="2520559" w="2610748">
                <a:moveTo>
                  <a:pt x="0" y="0"/>
                </a:moveTo>
                <a:lnTo>
                  <a:pt x="2610748" y="0"/>
                </a:lnTo>
                <a:lnTo>
                  <a:pt x="2610748" y="2520559"/>
                </a:lnTo>
                <a:lnTo>
                  <a:pt x="0" y="25205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8318643" y="2921743"/>
            <a:ext cx="1546694" cy="1581193"/>
          </a:xfrm>
          <a:custGeom>
            <a:avLst/>
            <a:gdLst/>
            <a:ahLst/>
            <a:cxnLst/>
            <a:rect r="r" b="b" t="t" l="l"/>
            <a:pathLst>
              <a:path h="1581193" w="1546694">
                <a:moveTo>
                  <a:pt x="0" y="0"/>
                </a:moveTo>
                <a:lnTo>
                  <a:pt x="1546695" y="0"/>
                </a:lnTo>
                <a:lnTo>
                  <a:pt x="1546695" y="1581193"/>
                </a:lnTo>
                <a:lnTo>
                  <a:pt x="0" y="15811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005"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3700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21250"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8681" y="5472255"/>
            <a:ext cx="2337150" cy="2263140"/>
          </a:xfrm>
          <a:custGeom>
            <a:avLst/>
            <a:gdLst/>
            <a:ahLst/>
            <a:cxnLst/>
            <a:rect r="r" b="b" t="t" l="l"/>
            <a:pathLst>
              <a:path h="2263140" w="2337150">
                <a:moveTo>
                  <a:pt x="0" y="0"/>
                </a:moveTo>
                <a:lnTo>
                  <a:pt x="2337149" y="0"/>
                </a:lnTo>
                <a:lnTo>
                  <a:pt x="2337149"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2406472" y="156121"/>
            <a:ext cx="5388788" cy="1242239"/>
            <a:chOff x="0" y="0"/>
            <a:chExt cx="13063728" cy="3011488"/>
          </a:xfrm>
        </p:grpSpPr>
        <p:sp>
          <p:nvSpPr>
            <p:cNvPr name="Freeform 10" id="10"/>
            <p:cNvSpPr/>
            <p:nvPr/>
          </p:nvSpPr>
          <p:spPr>
            <a:xfrm flipH="false" flipV="false" rot="0">
              <a:off x="0" y="0"/>
              <a:ext cx="13063728" cy="3011488"/>
            </a:xfrm>
            <a:custGeom>
              <a:avLst/>
              <a:gdLst/>
              <a:ahLst/>
              <a:cxnLst/>
              <a:rect r="r" b="b" t="t" l="l"/>
              <a:pathLst>
                <a:path h="3011488" w="13063728">
                  <a:moveTo>
                    <a:pt x="0" y="0"/>
                  </a:moveTo>
                  <a:lnTo>
                    <a:pt x="13063728" y="0"/>
                  </a:lnTo>
                  <a:lnTo>
                    <a:pt x="13063728" y="3011488"/>
                  </a:lnTo>
                  <a:lnTo>
                    <a:pt x="0" y="3011488"/>
                  </a:lnTo>
                  <a:close/>
                </a:path>
              </a:pathLst>
            </a:custGeom>
            <a:solidFill>
              <a:srgbClr val="000000">
                <a:alpha val="0"/>
              </a:srgbClr>
            </a:solidFill>
          </p:spPr>
        </p:sp>
        <p:sp>
          <p:nvSpPr>
            <p:cNvPr name="TextBox 11" id="11"/>
            <p:cNvSpPr txBox="true"/>
            <p:nvPr/>
          </p:nvSpPr>
          <p:spPr>
            <a:xfrm>
              <a:off x="0" y="-76200"/>
              <a:ext cx="13063728" cy="3087688"/>
            </a:xfrm>
            <a:prstGeom prst="rect">
              <a:avLst/>
            </a:prstGeom>
          </p:spPr>
          <p:txBody>
            <a:bodyPr anchor="t" rtlCol="false" tIns="0" lIns="0" bIns="0" rIns="0"/>
            <a:lstStyle/>
            <a:p>
              <a:pPr algn="ctr">
                <a:lnSpc>
                  <a:spcPts val="4224"/>
                </a:lnSpc>
              </a:pPr>
              <a:r>
                <a:rPr lang="en-US" sz="3520" b="true">
                  <a:solidFill>
                    <a:srgbClr val="175FAE"/>
                  </a:solidFill>
                  <a:latin typeface="Calibri (MS) Bold"/>
                  <a:ea typeface="Calibri (MS) Bold"/>
                  <a:cs typeface="Calibri (MS) Bold"/>
                  <a:sym typeface="Calibri (MS) Bold"/>
                </a:rPr>
                <a:t>Entrepreneurship-Led Economic Development</a:t>
              </a:r>
            </a:p>
          </p:txBody>
        </p:sp>
      </p:grpSp>
      <p:grpSp>
        <p:nvGrpSpPr>
          <p:cNvPr name="Group 12" id="12"/>
          <p:cNvGrpSpPr/>
          <p:nvPr/>
        </p:nvGrpSpPr>
        <p:grpSpPr>
          <a:xfrm rot="0">
            <a:off x="1890286" y="2178907"/>
            <a:ext cx="7299270" cy="2766059"/>
            <a:chOff x="0" y="0"/>
            <a:chExt cx="17695200" cy="6705597"/>
          </a:xfrm>
        </p:grpSpPr>
        <p:sp>
          <p:nvSpPr>
            <p:cNvPr name="Freeform 13" id="13"/>
            <p:cNvSpPr/>
            <p:nvPr/>
          </p:nvSpPr>
          <p:spPr>
            <a:xfrm flipH="false" flipV="false" rot="0">
              <a:off x="0" y="0"/>
              <a:ext cx="17695201" cy="6705598"/>
            </a:xfrm>
            <a:custGeom>
              <a:avLst/>
              <a:gdLst/>
              <a:ahLst/>
              <a:cxnLst/>
              <a:rect r="r" b="b" t="t" l="l"/>
              <a:pathLst>
                <a:path h="6705598" w="17695201">
                  <a:moveTo>
                    <a:pt x="0" y="0"/>
                  </a:moveTo>
                  <a:lnTo>
                    <a:pt x="17695201" y="0"/>
                  </a:lnTo>
                  <a:lnTo>
                    <a:pt x="17695201" y="6705598"/>
                  </a:lnTo>
                  <a:lnTo>
                    <a:pt x="0" y="6705598"/>
                  </a:lnTo>
                  <a:close/>
                </a:path>
              </a:pathLst>
            </a:custGeom>
            <a:solidFill>
              <a:srgbClr val="000000">
                <a:alpha val="0"/>
              </a:srgbClr>
            </a:solidFill>
          </p:spPr>
        </p:sp>
        <p:sp>
          <p:nvSpPr>
            <p:cNvPr name="TextBox 14" id="14"/>
            <p:cNvSpPr txBox="true"/>
            <p:nvPr/>
          </p:nvSpPr>
          <p:spPr>
            <a:xfrm>
              <a:off x="0" y="-9525"/>
              <a:ext cx="17695200" cy="6715122"/>
            </a:xfrm>
            <a:prstGeom prst="rect">
              <a:avLst/>
            </a:prstGeom>
          </p:spPr>
          <p:txBody>
            <a:bodyPr anchor="t" rtlCol="false" tIns="0" lIns="0" bIns="0" rIns="0"/>
            <a:lstStyle/>
            <a:p>
              <a:pPr algn="l">
                <a:lnSpc>
                  <a:spcPts val="2112"/>
                </a:lnSpc>
              </a:pPr>
              <a:r>
                <a:rPr lang="en-US" b="true" sz="1760" u="sng">
                  <a:solidFill>
                    <a:srgbClr val="1F8649"/>
                  </a:solidFill>
                  <a:latin typeface="Glacial Indifference Bold"/>
                  <a:ea typeface="Glacial Indifference Bold"/>
                  <a:cs typeface="Glacial Indifference Bold"/>
                  <a:sym typeface="Glacial Indifference Bold"/>
                </a:rPr>
                <a:t>Key Objectives:</a:t>
              </a:r>
            </a:p>
            <a:p>
              <a:pPr algn="l">
                <a:lnSpc>
                  <a:spcPts val="2112"/>
                </a:lnSpc>
              </a:pPr>
            </a:p>
            <a:p>
              <a:pPr algn="l">
                <a:lnSpc>
                  <a:spcPts val="2112"/>
                </a:lnSpc>
              </a:pPr>
              <a:r>
                <a:rPr lang="en-US" sz="1760" b="true">
                  <a:solidFill>
                    <a:srgbClr val="1F8649"/>
                  </a:solidFill>
                  <a:latin typeface="Glacial Indifference Bold"/>
                  <a:ea typeface="Glacial Indifference Bold"/>
                  <a:cs typeface="Glacial Indifference Bold"/>
                  <a:sym typeface="Glacial Indifference Bold"/>
                </a:rPr>
                <a:t>• Increase the number and success of local businesses</a:t>
              </a:r>
            </a:p>
            <a:p>
              <a:pPr algn="l">
                <a:lnSpc>
                  <a:spcPts val="2112"/>
                </a:lnSpc>
              </a:pPr>
              <a:r>
                <a:rPr lang="en-US" sz="1760" b="true">
                  <a:solidFill>
                    <a:srgbClr val="1F8649"/>
                  </a:solidFill>
                  <a:latin typeface="Glacial Indifference Bold"/>
                  <a:ea typeface="Glacial Indifference Bold"/>
                  <a:cs typeface="Glacial Indifference Bold"/>
                  <a:sym typeface="Glacial Indifference Bold"/>
                </a:rPr>
                <a:t>• Create jobs through self-employment and small business growth</a:t>
              </a:r>
            </a:p>
            <a:p>
              <a:pPr algn="l">
                <a:lnSpc>
                  <a:spcPts val="2112"/>
                </a:lnSpc>
              </a:pPr>
              <a:r>
                <a:rPr lang="en-US" sz="1760" b="true">
                  <a:solidFill>
                    <a:srgbClr val="1F8649"/>
                  </a:solidFill>
                  <a:latin typeface="Glacial Indifference Bold"/>
                  <a:ea typeface="Glacial Indifference Bold"/>
                  <a:cs typeface="Glacial Indifference Bold"/>
                  <a:sym typeface="Glacial Indifference Bold"/>
                </a:rPr>
                <a:t>• Diversify the local economy</a:t>
              </a:r>
            </a:p>
            <a:p>
              <a:pPr algn="l">
                <a:lnSpc>
                  <a:spcPts val="2112"/>
                </a:lnSpc>
              </a:pPr>
              <a:r>
                <a:rPr lang="en-US" sz="1760" b="true">
                  <a:solidFill>
                    <a:srgbClr val="1F8649"/>
                  </a:solidFill>
                  <a:latin typeface="Glacial Indifference Bold"/>
                  <a:ea typeface="Glacial Indifference Bold"/>
                  <a:cs typeface="Glacial Indifference Bold"/>
                  <a:sym typeface="Glacial Indifference Bold"/>
                </a:rPr>
                <a:t>• Expand access to opportunities for underserved groups</a:t>
              </a:r>
            </a:p>
            <a:p>
              <a:pPr algn="l">
                <a:lnSpc>
                  <a:spcPts val="2112"/>
                </a:lnSpc>
              </a:pPr>
              <a:r>
                <a:rPr lang="en-US" sz="1760" b="true">
                  <a:solidFill>
                    <a:srgbClr val="1F8649"/>
                  </a:solidFill>
                  <a:latin typeface="Glacial Indifference Bold"/>
                  <a:ea typeface="Glacial Indifference Bold"/>
                  <a:cs typeface="Glacial Indifference Bold"/>
                  <a:sym typeface="Glacial Indifference Bold"/>
                </a:rPr>
                <a:t>• Retain and grow local wealth</a:t>
              </a:r>
            </a:p>
          </p:txBody>
        </p:sp>
      </p:grpSp>
      <p:sp>
        <p:nvSpPr>
          <p:cNvPr name="Freeform 15" id="15"/>
          <p:cNvSpPr/>
          <p:nvPr/>
        </p:nvSpPr>
        <p:spPr>
          <a:xfrm flipH="false" flipV="false" rot="0">
            <a:off x="2979677" y="4864221"/>
            <a:ext cx="4023360" cy="2648102"/>
          </a:xfrm>
          <a:custGeom>
            <a:avLst/>
            <a:gdLst/>
            <a:ahLst/>
            <a:cxnLst/>
            <a:rect r="r" b="b" t="t" l="l"/>
            <a:pathLst>
              <a:path h="2648102" w="4023360">
                <a:moveTo>
                  <a:pt x="0" y="0"/>
                </a:moveTo>
                <a:lnTo>
                  <a:pt x="4023360" y="0"/>
                </a:lnTo>
                <a:lnTo>
                  <a:pt x="4023360" y="2648102"/>
                </a:lnTo>
                <a:lnTo>
                  <a:pt x="0" y="26481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479948"/>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516953"/>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2330309" y="355875"/>
            <a:ext cx="5730055" cy="1264314"/>
            <a:chOff x="0" y="0"/>
            <a:chExt cx="13891042" cy="3065003"/>
          </a:xfrm>
        </p:grpSpPr>
        <p:sp>
          <p:nvSpPr>
            <p:cNvPr name="Freeform 10" id="10"/>
            <p:cNvSpPr/>
            <p:nvPr/>
          </p:nvSpPr>
          <p:spPr>
            <a:xfrm flipH="false" flipV="false" rot="0">
              <a:off x="0" y="0"/>
              <a:ext cx="13891042" cy="3065003"/>
            </a:xfrm>
            <a:custGeom>
              <a:avLst/>
              <a:gdLst/>
              <a:ahLst/>
              <a:cxnLst/>
              <a:rect r="r" b="b" t="t" l="l"/>
              <a:pathLst>
                <a:path h="3065003" w="13891042">
                  <a:moveTo>
                    <a:pt x="0" y="0"/>
                  </a:moveTo>
                  <a:lnTo>
                    <a:pt x="13891042" y="0"/>
                  </a:lnTo>
                  <a:lnTo>
                    <a:pt x="13891042" y="3065003"/>
                  </a:lnTo>
                  <a:lnTo>
                    <a:pt x="0" y="3065003"/>
                  </a:lnTo>
                  <a:close/>
                </a:path>
              </a:pathLst>
            </a:custGeom>
            <a:solidFill>
              <a:srgbClr val="000000">
                <a:alpha val="0"/>
              </a:srgbClr>
            </a:solidFill>
          </p:spPr>
        </p:sp>
        <p:sp>
          <p:nvSpPr>
            <p:cNvPr name="TextBox 11" id="11"/>
            <p:cNvSpPr txBox="true"/>
            <p:nvPr/>
          </p:nvSpPr>
          <p:spPr>
            <a:xfrm>
              <a:off x="0" y="-66675"/>
              <a:ext cx="13891042" cy="3131678"/>
            </a:xfrm>
            <a:prstGeom prst="rect">
              <a:avLst/>
            </a:prstGeom>
          </p:spPr>
          <p:txBody>
            <a:bodyPr anchor="t" rtlCol="false" tIns="0" lIns="0" bIns="0" rIns="0"/>
            <a:lstStyle/>
            <a:p>
              <a:pPr algn="ctr">
                <a:lnSpc>
                  <a:spcPts val="4344"/>
                </a:lnSpc>
              </a:pPr>
              <a:r>
                <a:rPr lang="en-US" sz="3620" b="true">
                  <a:solidFill>
                    <a:srgbClr val="0070B9"/>
                  </a:solidFill>
                  <a:latin typeface="Calibri (MS) Bold"/>
                  <a:ea typeface="Calibri (MS) Bold"/>
                  <a:cs typeface="Calibri (MS) Bold"/>
                  <a:sym typeface="Calibri (MS) Bold"/>
                </a:rPr>
                <a:t>Entrepreneurship-Led Economic Development</a:t>
              </a:r>
            </a:p>
          </p:txBody>
        </p:sp>
      </p:grpSp>
      <p:grpSp>
        <p:nvGrpSpPr>
          <p:cNvPr name="Group 12" id="12"/>
          <p:cNvGrpSpPr/>
          <p:nvPr/>
        </p:nvGrpSpPr>
        <p:grpSpPr>
          <a:xfrm rot="0">
            <a:off x="94220" y="2503171"/>
            <a:ext cx="10021395" cy="2766059"/>
            <a:chOff x="0" y="0"/>
            <a:chExt cx="24294291" cy="6705597"/>
          </a:xfrm>
        </p:grpSpPr>
        <p:sp>
          <p:nvSpPr>
            <p:cNvPr name="Freeform 13" id="13"/>
            <p:cNvSpPr/>
            <p:nvPr/>
          </p:nvSpPr>
          <p:spPr>
            <a:xfrm flipH="false" flipV="false" rot="0">
              <a:off x="0" y="0"/>
              <a:ext cx="24294291" cy="6705598"/>
            </a:xfrm>
            <a:custGeom>
              <a:avLst/>
              <a:gdLst/>
              <a:ahLst/>
              <a:cxnLst/>
              <a:rect r="r" b="b" t="t" l="l"/>
              <a:pathLst>
                <a:path h="6705598" w="24294291">
                  <a:moveTo>
                    <a:pt x="0" y="0"/>
                  </a:moveTo>
                  <a:lnTo>
                    <a:pt x="24294291" y="0"/>
                  </a:lnTo>
                  <a:lnTo>
                    <a:pt x="24294291" y="6705598"/>
                  </a:lnTo>
                  <a:lnTo>
                    <a:pt x="0" y="6705598"/>
                  </a:lnTo>
                  <a:close/>
                </a:path>
              </a:pathLst>
            </a:custGeom>
            <a:solidFill>
              <a:srgbClr val="000000">
                <a:alpha val="0"/>
              </a:srgbClr>
            </a:solidFill>
          </p:spPr>
        </p:sp>
        <p:sp>
          <p:nvSpPr>
            <p:cNvPr name="TextBox 14" id="14"/>
            <p:cNvSpPr txBox="true"/>
            <p:nvPr/>
          </p:nvSpPr>
          <p:spPr>
            <a:xfrm>
              <a:off x="0" y="-9525"/>
              <a:ext cx="24294291" cy="6715122"/>
            </a:xfrm>
            <a:prstGeom prst="rect">
              <a:avLst/>
            </a:prstGeom>
          </p:spPr>
          <p:txBody>
            <a:bodyPr anchor="t" rtlCol="false" tIns="0" lIns="0" bIns="0" rIns="0"/>
            <a:lstStyle/>
            <a:p>
              <a:pPr algn="l">
                <a:lnSpc>
                  <a:spcPts val="2351"/>
                </a:lnSpc>
              </a:pPr>
              <a:r>
                <a:rPr lang="en-US" b="true" sz="1959" u="sng">
                  <a:solidFill>
                    <a:srgbClr val="1F8649"/>
                  </a:solidFill>
                  <a:latin typeface="Glacial Indifference Bold"/>
                  <a:ea typeface="Glacial Indifference Bold"/>
                  <a:cs typeface="Glacial Indifference Bold"/>
                  <a:sym typeface="Glacial Indifference Bold"/>
                </a:rPr>
                <a:t>Core Program Areas:</a:t>
              </a:r>
            </a:p>
            <a:p>
              <a:pPr algn="l">
                <a:lnSpc>
                  <a:spcPts val="2351"/>
                </a:lnSpc>
              </a:pP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Education and Training</a:t>
              </a: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 Workshops ranging from business planning to evaluation for sale.</a:t>
              </a: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Access to Capital</a:t>
              </a: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 Assist in becoming ‘bankable’ and connecting to lenders</a:t>
              </a: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Networking and Mentorship</a:t>
              </a:r>
            </a:p>
            <a:p>
              <a:pPr algn="l">
                <a:lnSpc>
                  <a:spcPts val="2743"/>
                </a:lnSpc>
              </a:pPr>
              <a:r>
                <a:rPr lang="en-US" sz="1959" b="true">
                  <a:solidFill>
                    <a:srgbClr val="1F8649"/>
                  </a:solidFill>
                  <a:latin typeface="Glacial Indifference Bold"/>
                  <a:ea typeface="Glacial Indifference Bold"/>
                  <a:cs typeface="Glacial Indifference Bold"/>
                  <a:sym typeface="Glacial Indifference Bold"/>
                </a:rPr>
                <a:t>		- Business Card Exchange Events / Mentor-protégé connections.</a:t>
              </a:r>
            </a:p>
          </p:txBody>
        </p:sp>
      </p:grpSp>
      <p:sp>
        <p:nvSpPr>
          <p:cNvPr name="Freeform 15" id="15"/>
          <p:cNvSpPr/>
          <p:nvPr/>
        </p:nvSpPr>
        <p:spPr>
          <a:xfrm flipH="false" flipV="false" rot="0">
            <a:off x="3723386" y="5321641"/>
            <a:ext cx="2763062" cy="2421447"/>
          </a:xfrm>
          <a:custGeom>
            <a:avLst/>
            <a:gdLst/>
            <a:ahLst/>
            <a:cxnLst/>
            <a:rect r="r" b="b" t="t" l="l"/>
            <a:pathLst>
              <a:path h="2421447" w="2763062">
                <a:moveTo>
                  <a:pt x="0" y="0"/>
                </a:moveTo>
                <a:lnTo>
                  <a:pt x="2763062" y="0"/>
                </a:lnTo>
                <a:lnTo>
                  <a:pt x="2763062" y="2421447"/>
                </a:lnTo>
                <a:lnTo>
                  <a:pt x="0" y="24214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3700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758255"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72255"/>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1455908"/>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2263140" y="288036"/>
            <a:ext cx="5379807" cy="978408"/>
            <a:chOff x="0" y="0"/>
            <a:chExt cx="13041957" cy="2371897"/>
          </a:xfrm>
        </p:grpSpPr>
        <p:sp>
          <p:nvSpPr>
            <p:cNvPr name="Freeform 10" id="10"/>
            <p:cNvSpPr/>
            <p:nvPr/>
          </p:nvSpPr>
          <p:spPr>
            <a:xfrm flipH="false" flipV="false" rot="0">
              <a:off x="0" y="0"/>
              <a:ext cx="13041957" cy="2371897"/>
            </a:xfrm>
            <a:custGeom>
              <a:avLst/>
              <a:gdLst/>
              <a:ahLst/>
              <a:cxnLst/>
              <a:rect r="r" b="b" t="t" l="l"/>
              <a:pathLst>
                <a:path h="2371897" w="13041957">
                  <a:moveTo>
                    <a:pt x="0" y="0"/>
                  </a:moveTo>
                  <a:lnTo>
                    <a:pt x="13041957" y="0"/>
                  </a:lnTo>
                  <a:lnTo>
                    <a:pt x="13041957" y="2371897"/>
                  </a:lnTo>
                  <a:lnTo>
                    <a:pt x="0" y="2371897"/>
                  </a:lnTo>
                  <a:close/>
                </a:path>
              </a:pathLst>
            </a:custGeom>
            <a:solidFill>
              <a:srgbClr val="000000">
                <a:alpha val="0"/>
              </a:srgbClr>
            </a:solidFill>
          </p:spPr>
        </p:sp>
        <p:sp>
          <p:nvSpPr>
            <p:cNvPr name="TextBox 11" id="11"/>
            <p:cNvSpPr txBox="true"/>
            <p:nvPr/>
          </p:nvSpPr>
          <p:spPr>
            <a:xfrm>
              <a:off x="0" y="0"/>
              <a:ext cx="13041957" cy="2371897"/>
            </a:xfrm>
            <a:prstGeom prst="rect">
              <a:avLst/>
            </a:prstGeom>
          </p:spPr>
          <p:txBody>
            <a:bodyPr anchor="t" rtlCol="false" tIns="0" lIns="0" bIns="0" rIns="0"/>
            <a:lstStyle/>
            <a:p>
              <a:pPr algn="ctr">
                <a:lnSpc>
                  <a:spcPts val="3599"/>
                </a:lnSpc>
              </a:pPr>
              <a:r>
                <a:rPr lang="en-US" sz="2999" b="true">
                  <a:solidFill>
                    <a:srgbClr val="0070B9"/>
                  </a:solidFill>
                  <a:latin typeface="Glacial Indifference Bold"/>
                  <a:ea typeface="Glacial Indifference Bold"/>
                  <a:cs typeface="Glacial Indifference Bold"/>
                  <a:sym typeface="Glacial Indifference Bold"/>
                </a:rPr>
                <a:t>Characteristics of a Healthy Entrepreneurial Ecosystem	</a:t>
              </a:r>
            </a:p>
          </p:txBody>
        </p:sp>
      </p:grpSp>
      <p:grpSp>
        <p:nvGrpSpPr>
          <p:cNvPr name="Group 12" id="12"/>
          <p:cNvGrpSpPr/>
          <p:nvPr/>
        </p:nvGrpSpPr>
        <p:grpSpPr>
          <a:xfrm rot="0">
            <a:off x="497116" y="2178907"/>
            <a:ext cx="9598288" cy="2766059"/>
            <a:chOff x="0" y="0"/>
            <a:chExt cx="23268578" cy="6705597"/>
          </a:xfrm>
        </p:grpSpPr>
        <p:sp>
          <p:nvSpPr>
            <p:cNvPr name="Freeform 13" id="13"/>
            <p:cNvSpPr/>
            <p:nvPr/>
          </p:nvSpPr>
          <p:spPr>
            <a:xfrm flipH="false" flipV="false" rot="0">
              <a:off x="0" y="0"/>
              <a:ext cx="23268578" cy="6705598"/>
            </a:xfrm>
            <a:custGeom>
              <a:avLst/>
              <a:gdLst/>
              <a:ahLst/>
              <a:cxnLst/>
              <a:rect r="r" b="b" t="t" l="l"/>
              <a:pathLst>
                <a:path h="6705598" w="23268578">
                  <a:moveTo>
                    <a:pt x="0" y="0"/>
                  </a:moveTo>
                  <a:lnTo>
                    <a:pt x="23268578" y="0"/>
                  </a:lnTo>
                  <a:lnTo>
                    <a:pt x="23268578" y="6705598"/>
                  </a:lnTo>
                  <a:lnTo>
                    <a:pt x="0" y="6705598"/>
                  </a:lnTo>
                  <a:close/>
                </a:path>
              </a:pathLst>
            </a:custGeom>
            <a:solidFill>
              <a:srgbClr val="000000">
                <a:alpha val="0"/>
              </a:srgbClr>
            </a:solidFill>
          </p:spPr>
        </p:sp>
        <p:sp>
          <p:nvSpPr>
            <p:cNvPr name="TextBox 14" id="14"/>
            <p:cNvSpPr txBox="true"/>
            <p:nvPr/>
          </p:nvSpPr>
          <p:spPr>
            <a:xfrm>
              <a:off x="0" y="-47625"/>
              <a:ext cx="23268578" cy="6753222"/>
            </a:xfrm>
            <a:prstGeom prst="rect">
              <a:avLst/>
            </a:prstGeom>
          </p:spPr>
          <p:txBody>
            <a:bodyPr anchor="t" rtlCol="false" tIns="0" lIns="0" bIns="0" rIns="0"/>
            <a:lstStyle/>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Organizations and service providers work together</a:t>
              </a:r>
            </a:p>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Stakeholders understand their roles and avoid duplication</a:t>
              </a:r>
            </a:p>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Public, private, and nonprofit sectors collaborate regularly</a:t>
              </a:r>
            </a:p>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Entrepreneurs help design and improve programs</a:t>
              </a:r>
            </a:p>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Underserved entrepreneurs can access resources easily</a:t>
              </a:r>
            </a:p>
            <a:p>
              <a:pPr algn="l">
                <a:lnSpc>
                  <a:spcPts val="3123"/>
                </a:lnSpc>
              </a:pPr>
              <a:r>
                <a:rPr lang="en-US" sz="2279" b="true">
                  <a:solidFill>
                    <a:srgbClr val="1F8649"/>
                  </a:solidFill>
                  <a:latin typeface="Glacial Indifference Bold"/>
                  <a:ea typeface="Glacial Indifference Bold"/>
                  <a:cs typeface="Glacial Indifference Bold"/>
                  <a:sym typeface="Glacial Indifference Bold"/>
                </a:rPr>
                <a:t>• Efforts connect to workforce and economic development strategies</a:t>
              </a:r>
            </a:p>
            <a:p>
              <a:pPr algn="l">
                <a:lnSpc>
                  <a:spcPts val="3123"/>
                </a:lnSpc>
              </a:pPr>
            </a:p>
          </p:txBody>
        </p:sp>
      </p:grpSp>
      <p:sp>
        <p:nvSpPr>
          <p:cNvPr name="Freeform 15" id="15"/>
          <p:cNvSpPr/>
          <p:nvPr/>
        </p:nvSpPr>
        <p:spPr>
          <a:xfrm flipH="false" flipV="false" rot="0">
            <a:off x="3370230" y="4663440"/>
            <a:ext cx="2843285" cy="3108960"/>
          </a:xfrm>
          <a:custGeom>
            <a:avLst/>
            <a:gdLst/>
            <a:ahLst/>
            <a:cxnLst/>
            <a:rect r="r" b="b" t="t" l="l"/>
            <a:pathLst>
              <a:path h="3108960" w="2843285">
                <a:moveTo>
                  <a:pt x="0" y="0"/>
                </a:moveTo>
                <a:lnTo>
                  <a:pt x="2843286" y="0"/>
                </a:lnTo>
                <a:lnTo>
                  <a:pt x="2843286" y="3108960"/>
                </a:lnTo>
                <a:lnTo>
                  <a:pt x="0" y="3108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002"/>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7721250" y="57007"/>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7684245" y="5509260"/>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37005" y="5439864"/>
            <a:ext cx="2337150" cy="2263140"/>
          </a:xfrm>
          <a:custGeom>
            <a:avLst/>
            <a:gdLst/>
            <a:ahLst/>
            <a:cxnLst/>
            <a:rect r="r" b="b" t="t" l="l"/>
            <a:pathLst>
              <a:path h="2263140" w="2337150">
                <a:moveTo>
                  <a:pt x="0" y="0"/>
                </a:moveTo>
                <a:lnTo>
                  <a:pt x="2337150" y="0"/>
                </a:lnTo>
                <a:lnTo>
                  <a:pt x="2337150" y="2263140"/>
                </a:lnTo>
                <a:lnTo>
                  <a:pt x="0" y="2263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330309" y="790073"/>
            <a:ext cx="6596521" cy="722999"/>
            <a:chOff x="0" y="0"/>
            <a:chExt cx="15991566" cy="1752725"/>
          </a:xfrm>
        </p:grpSpPr>
        <p:sp>
          <p:nvSpPr>
            <p:cNvPr name="Freeform 7" id="7"/>
            <p:cNvSpPr/>
            <p:nvPr/>
          </p:nvSpPr>
          <p:spPr>
            <a:xfrm flipH="false" flipV="false" rot="0">
              <a:off x="0" y="0"/>
              <a:ext cx="15991567" cy="1752725"/>
            </a:xfrm>
            <a:custGeom>
              <a:avLst/>
              <a:gdLst/>
              <a:ahLst/>
              <a:cxnLst/>
              <a:rect r="r" b="b" t="t" l="l"/>
              <a:pathLst>
                <a:path h="1752725" w="15991567">
                  <a:moveTo>
                    <a:pt x="0" y="0"/>
                  </a:moveTo>
                  <a:lnTo>
                    <a:pt x="15991567" y="0"/>
                  </a:lnTo>
                  <a:lnTo>
                    <a:pt x="15991567" y="1752725"/>
                  </a:lnTo>
                  <a:lnTo>
                    <a:pt x="0" y="1752725"/>
                  </a:lnTo>
                  <a:close/>
                </a:path>
              </a:pathLst>
            </a:custGeom>
            <a:solidFill>
              <a:srgbClr val="000000">
                <a:alpha val="0"/>
              </a:srgbClr>
            </a:solidFill>
          </p:spPr>
        </p:sp>
        <p:sp>
          <p:nvSpPr>
            <p:cNvPr name="TextBox 8" id="8"/>
            <p:cNvSpPr txBox="true"/>
            <p:nvPr/>
          </p:nvSpPr>
          <p:spPr>
            <a:xfrm>
              <a:off x="0" y="-9525"/>
              <a:ext cx="15991566" cy="1762250"/>
            </a:xfrm>
            <a:prstGeom prst="rect">
              <a:avLst/>
            </a:prstGeom>
          </p:spPr>
          <p:txBody>
            <a:bodyPr anchor="b" rtlCol="false" tIns="0" lIns="0" bIns="0" rIns="0"/>
            <a:lstStyle/>
            <a:p>
              <a:pPr algn="l">
                <a:lnSpc>
                  <a:spcPts val="3696"/>
                </a:lnSpc>
              </a:pPr>
              <a:r>
                <a:rPr lang="en-US" sz="3079" b="true">
                  <a:solidFill>
                    <a:srgbClr val="FFFFFF"/>
                  </a:solidFill>
                  <a:latin typeface="Work Sans Bold"/>
                  <a:ea typeface="Work Sans Bold"/>
                  <a:cs typeface="Work Sans Bold"/>
                  <a:sym typeface="Work Sans Bold"/>
                </a:rPr>
                <a:t>Our Team</a:t>
              </a:r>
            </a:p>
          </p:txBody>
        </p:sp>
      </p:grpSp>
      <p:grpSp>
        <p:nvGrpSpPr>
          <p:cNvPr name="Group 9" id="9"/>
          <p:cNvGrpSpPr/>
          <p:nvPr/>
        </p:nvGrpSpPr>
        <p:grpSpPr>
          <a:xfrm rot="0">
            <a:off x="2041851" y="457791"/>
            <a:ext cx="5716404" cy="956589"/>
            <a:chOff x="0" y="0"/>
            <a:chExt cx="13857950" cy="2319004"/>
          </a:xfrm>
        </p:grpSpPr>
        <p:sp>
          <p:nvSpPr>
            <p:cNvPr name="Freeform 10" id="10"/>
            <p:cNvSpPr/>
            <p:nvPr/>
          </p:nvSpPr>
          <p:spPr>
            <a:xfrm flipH="false" flipV="false" rot="0">
              <a:off x="0" y="0"/>
              <a:ext cx="13857949" cy="2319004"/>
            </a:xfrm>
            <a:custGeom>
              <a:avLst/>
              <a:gdLst/>
              <a:ahLst/>
              <a:cxnLst/>
              <a:rect r="r" b="b" t="t" l="l"/>
              <a:pathLst>
                <a:path h="2319004" w="13857949">
                  <a:moveTo>
                    <a:pt x="0" y="0"/>
                  </a:moveTo>
                  <a:lnTo>
                    <a:pt x="13857949" y="0"/>
                  </a:lnTo>
                  <a:lnTo>
                    <a:pt x="13857949" y="2319004"/>
                  </a:lnTo>
                  <a:lnTo>
                    <a:pt x="0" y="2319004"/>
                  </a:lnTo>
                  <a:close/>
                </a:path>
              </a:pathLst>
            </a:custGeom>
            <a:solidFill>
              <a:srgbClr val="000000">
                <a:alpha val="0"/>
              </a:srgbClr>
            </a:solidFill>
          </p:spPr>
        </p:sp>
        <p:sp>
          <p:nvSpPr>
            <p:cNvPr name="TextBox 11" id="11"/>
            <p:cNvSpPr txBox="true"/>
            <p:nvPr/>
          </p:nvSpPr>
          <p:spPr>
            <a:xfrm>
              <a:off x="0" y="0"/>
              <a:ext cx="13857950" cy="2319004"/>
            </a:xfrm>
            <a:prstGeom prst="rect">
              <a:avLst/>
            </a:prstGeom>
          </p:spPr>
          <p:txBody>
            <a:bodyPr anchor="t" rtlCol="false" tIns="0" lIns="0" bIns="0" rIns="0"/>
            <a:lstStyle/>
            <a:p>
              <a:pPr algn="ctr">
                <a:lnSpc>
                  <a:spcPts val="3479"/>
                </a:lnSpc>
              </a:pPr>
              <a:r>
                <a:rPr lang="en-US" sz="2899" b="true">
                  <a:solidFill>
                    <a:srgbClr val="0070B9"/>
                  </a:solidFill>
                  <a:latin typeface="Glacial Indifference Bold"/>
                  <a:ea typeface="Glacial Indifference Bold"/>
                  <a:cs typeface="Glacial Indifference Bold"/>
                  <a:sym typeface="Glacial Indifference Bold"/>
                </a:rPr>
                <a:t>Characteristics of a Healthy Entrepreneurial Ecosystem	</a:t>
              </a:r>
            </a:p>
          </p:txBody>
        </p:sp>
      </p:grpSp>
      <p:grpSp>
        <p:nvGrpSpPr>
          <p:cNvPr name="Group 12" id="12"/>
          <p:cNvGrpSpPr/>
          <p:nvPr/>
        </p:nvGrpSpPr>
        <p:grpSpPr>
          <a:xfrm rot="0">
            <a:off x="183759" y="2357152"/>
            <a:ext cx="9690883" cy="2766059"/>
            <a:chOff x="0" y="0"/>
            <a:chExt cx="23493049" cy="6705597"/>
          </a:xfrm>
        </p:grpSpPr>
        <p:sp>
          <p:nvSpPr>
            <p:cNvPr name="Freeform 13" id="13"/>
            <p:cNvSpPr/>
            <p:nvPr/>
          </p:nvSpPr>
          <p:spPr>
            <a:xfrm flipH="false" flipV="false" rot="0">
              <a:off x="0" y="0"/>
              <a:ext cx="23493048" cy="6705598"/>
            </a:xfrm>
            <a:custGeom>
              <a:avLst/>
              <a:gdLst/>
              <a:ahLst/>
              <a:cxnLst/>
              <a:rect r="r" b="b" t="t" l="l"/>
              <a:pathLst>
                <a:path h="6705598" w="23493048">
                  <a:moveTo>
                    <a:pt x="0" y="0"/>
                  </a:moveTo>
                  <a:lnTo>
                    <a:pt x="23493048" y="0"/>
                  </a:lnTo>
                  <a:lnTo>
                    <a:pt x="23493048" y="6705598"/>
                  </a:lnTo>
                  <a:lnTo>
                    <a:pt x="0" y="6705598"/>
                  </a:lnTo>
                  <a:close/>
                </a:path>
              </a:pathLst>
            </a:custGeom>
            <a:solidFill>
              <a:srgbClr val="000000">
                <a:alpha val="0"/>
              </a:srgbClr>
            </a:solidFill>
          </p:spPr>
        </p:sp>
        <p:sp>
          <p:nvSpPr>
            <p:cNvPr name="TextBox 14" id="14"/>
            <p:cNvSpPr txBox="true"/>
            <p:nvPr/>
          </p:nvSpPr>
          <p:spPr>
            <a:xfrm>
              <a:off x="0" y="0"/>
              <a:ext cx="23493049" cy="6705597"/>
            </a:xfrm>
            <a:prstGeom prst="rect">
              <a:avLst/>
            </a:prstGeom>
          </p:spPr>
          <p:txBody>
            <a:bodyPr anchor="t" rtlCol="false" tIns="0" lIns="0" bIns="0" rIns="0"/>
            <a:lstStyle/>
            <a:p>
              <a:pPr algn="l">
                <a:lnSpc>
                  <a:spcPts val="2495"/>
                </a:lnSpc>
              </a:pPr>
              <a:r>
                <a:rPr lang="en-US" b="true" sz="2079" u="sng">
                  <a:solidFill>
                    <a:srgbClr val="1F8649"/>
                  </a:solidFill>
                  <a:latin typeface="Glacial Indifference Bold"/>
                  <a:ea typeface="Glacial Indifference Bold"/>
                  <a:cs typeface="Glacial Indifference Bold"/>
                  <a:sym typeface="Glacial Indifference Bold"/>
                </a:rPr>
                <a:t>Key Functions for our ESO</a:t>
              </a:r>
              <a:r>
                <a:rPr lang="en-US" sz="2079" b="true">
                  <a:solidFill>
                    <a:srgbClr val="1F8649"/>
                  </a:solidFill>
                  <a:latin typeface="Glacial Indifference Bold"/>
                  <a:ea typeface="Glacial Indifference Bold"/>
                  <a:cs typeface="Glacial Indifference Bold"/>
                  <a:sym typeface="Glacial Indifference Bold"/>
                </a:rPr>
                <a:t>:</a:t>
              </a:r>
            </a:p>
            <a:p>
              <a:pPr algn="l">
                <a:lnSpc>
                  <a:spcPts val="2495"/>
                </a:lnSpc>
              </a:pPr>
              <a:r>
                <a:rPr lang="en-US" sz="2079" b="true">
                  <a:solidFill>
                    <a:srgbClr val="1F8649"/>
                  </a:solidFill>
                  <a:latin typeface="Glacial Indifference Bold"/>
                  <a:ea typeface="Glacial Indifference Bold"/>
                  <a:cs typeface="Glacial Indifference Bold"/>
                  <a:sym typeface="Glacial Indifference Bold"/>
                </a:rPr>
                <a:t>• Collaborative partnership among all stakeholders. </a:t>
              </a:r>
            </a:p>
            <a:p>
              <a:pPr algn="l">
                <a:lnSpc>
                  <a:spcPts val="2495"/>
                </a:lnSpc>
              </a:pPr>
              <a:r>
                <a:rPr lang="en-US" sz="2079" b="true">
                  <a:solidFill>
                    <a:srgbClr val="1F8649"/>
                  </a:solidFill>
                  <a:latin typeface="Glacial Indifference Bold"/>
                  <a:ea typeface="Glacial Indifference Bold"/>
                  <a:cs typeface="Glacial Indifference Bold"/>
                  <a:sym typeface="Glacial Indifference Bold"/>
                </a:rPr>
                <a:t>		- Workforce training, business training and mentorship</a:t>
              </a:r>
            </a:p>
            <a:p>
              <a:pPr algn="l">
                <a:lnSpc>
                  <a:spcPts val="2232"/>
                </a:lnSpc>
              </a:pPr>
            </a:p>
            <a:p>
              <a:pPr algn="l">
                <a:lnSpc>
                  <a:spcPts val="2232"/>
                </a:lnSpc>
              </a:pPr>
              <a:r>
                <a:rPr lang="en-US" sz="1860" b="true">
                  <a:solidFill>
                    <a:srgbClr val="1F8649"/>
                  </a:solidFill>
                  <a:latin typeface="Glacial Indifference Bold"/>
                  <a:ea typeface="Glacial Indifference Bold"/>
                  <a:cs typeface="Glacial Indifference Bold"/>
                  <a:sym typeface="Glacial Indifference Bold"/>
                </a:rPr>
                <a:t>Entrepreneurship-led development and ecosystem building create stronger, more inclusive economies. By supporting entrepreneurs, aligning resources, and strengthening systems, economic developers help communities grow from within. These efforts take time but lead to long-lasting benefits in jobs, innovation, and shared prosperity</a:t>
              </a:r>
            </a:p>
          </p:txBody>
        </p:sp>
      </p:grpSp>
      <p:sp>
        <p:nvSpPr>
          <p:cNvPr name="Freeform 15" id="15"/>
          <p:cNvSpPr/>
          <p:nvPr/>
        </p:nvSpPr>
        <p:spPr>
          <a:xfrm flipH="false" flipV="false" rot="0">
            <a:off x="3132677" y="4880242"/>
            <a:ext cx="3294659" cy="3108960"/>
          </a:xfrm>
          <a:custGeom>
            <a:avLst/>
            <a:gdLst/>
            <a:ahLst/>
            <a:cxnLst/>
            <a:rect r="r" b="b" t="t" l="l"/>
            <a:pathLst>
              <a:path h="3108960" w="3294659">
                <a:moveTo>
                  <a:pt x="0" y="0"/>
                </a:moveTo>
                <a:lnTo>
                  <a:pt x="3294659" y="0"/>
                </a:lnTo>
                <a:lnTo>
                  <a:pt x="3294659" y="3108960"/>
                </a:lnTo>
                <a:lnTo>
                  <a:pt x="0" y="3108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DAGmH2wUSUA</dc:identifier>
  <dcterms:modified xsi:type="dcterms:W3CDTF">2011-08-01T06:04:30Z</dcterms:modified>
  <cp:revision>1</cp:revision>
  <dc:title>ESO Presentation (11 x 8.5 in)</dc:title>
</cp:coreProperties>
</file>