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68" r:id="rId2"/>
    <p:sldId id="256" r:id="rId3"/>
    <p:sldId id="267" r:id="rId4"/>
    <p:sldId id="264" r:id="rId5"/>
    <p:sldId id="257" r:id="rId6"/>
    <p:sldId id="258" r:id="rId7"/>
    <p:sldId id="260" r:id="rId8"/>
    <p:sldId id="261" r:id="rId9"/>
    <p:sldId id="262" r:id="rId10"/>
    <p:sldId id="259" r:id="rId11"/>
    <p:sldId id="271" r:id="rId12"/>
    <p:sldId id="265" r:id="rId13"/>
    <p:sldId id="266" r:id="rId14"/>
    <p:sldId id="263" r:id="rId15"/>
    <p:sldId id="270"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3703"/>
    <a:srgbClr val="FBA711"/>
    <a:srgbClr val="23A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11F405-125A-449E-923F-40D1921AF515}"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3535895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742603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491832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61324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112427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11F405-125A-449E-923F-40D1921AF515}" type="datetimeFigureOut">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375992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11F405-125A-449E-923F-40D1921AF515}" type="datetimeFigureOut">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2198868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11F405-125A-449E-923F-40D1921AF515}"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1136125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11F405-125A-449E-923F-40D1921AF515}"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128820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11F405-125A-449E-923F-40D1921AF515}"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239061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11F405-125A-449E-923F-40D1921AF515}"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1187697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1050228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11F405-125A-449E-923F-40D1921AF515}" type="datetimeFigureOut">
              <a:rPr lang="en-US" smtClean="0"/>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322159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11F405-125A-449E-923F-40D1921AF515}" type="datetimeFigureOut">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491040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111F405-125A-449E-923F-40D1921AF515}" type="datetimeFigureOut">
              <a:rPr lang="en-US" smtClean="0"/>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88898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4126654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11F405-125A-449E-923F-40D1921AF515}"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FB9-5187-4A73-82B6-03F0FAA14A90}" type="slidenum">
              <a:rPr lang="en-US" smtClean="0"/>
              <a:t>‹#›</a:t>
            </a:fld>
            <a:endParaRPr lang="en-US"/>
          </a:p>
        </p:txBody>
      </p:sp>
    </p:spTree>
    <p:extLst>
      <p:ext uri="{BB962C8B-B14F-4D97-AF65-F5344CB8AC3E}">
        <p14:creationId xmlns:p14="http://schemas.microsoft.com/office/powerpoint/2010/main" val="231970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111F405-125A-449E-923F-40D1921AF515}" type="datetimeFigureOut">
              <a:rPr lang="en-US" smtClean="0"/>
              <a:t>6/26/2025</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4467FB9-5187-4A73-82B6-03F0FAA14A90}" type="slidenum">
              <a:rPr lang="en-US" smtClean="0"/>
              <a:t>‹#›</a:t>
            </a:fld>
            <a:endParaRPr lang="en-US"/>
          </a:p>
        </p:txBody>
      </p:sp>
    </p:spTree>
    <p:extLst>
      <p:ext uri="{BB962C8B-B14F-4D97-AF65-F5344CB8AC3E}">
        <p14:creationId xmlns:p14="http://schemas.microsoft.com/office/powerpoint/2010/main" val="363278643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6B89BE4-AFBC-2C15-3ADD-C287C6F4FFA6}"/>
              </a:ext>
            </a:extLst>
          </p:cNvPr>
          <p:cNvSpPr txBox="1"/>
          <p:nvPr/>
        </p:nvSpPr>
        <p:spPr>
          <a:xfrm>
            <a:off x="6807201" y="865283"/>
            <a:ext cx="4054763" cy="523220"/>
          </a:xfrm>
          <a:prstGeom prst="rect">
            <a:avLst/>
          </a:prstGeom>
          <a:noFill/>
        </p:spPr>
        <p:txBody>
          <a:bodyPr wrap="square" rtlCol="0">
            <a:spAutoFit/>
          </a:bodyPr>
          <a:lstStyle/>
          <a:p>
            <a:r>
              <a:rPr lang="en-US" sz="2800" dirty="0"/>
              <a:t>Why does it even matter?</a:t>
            </a:r>
          </a:p>
        </p:txBody>
      </p:sp>
      <p:sp>
        <p:nvSpPr>
          <p:cNvPr id="6" name="TextBox 5">
            <a:extLst>
              <a:ext uri="{FF2B5EF4-FFF2-40B4-BE49-F238E27FC236}">
                <a16:creationId xmlns:a16="http://schemas.microsoft.com/office/drawing/2014/main" id="{667D2A57-2085-2BC0-2B32-F9A216D23D65}"/>
              </a:ext>
            </a:extLst>
          </p:cNvPr>
          <p:cNvSpPr txBox="1"/>
          <p:nvPr/>
        </p:nvSpPr>
        <p:spPr>
          <a:xfrm>
            <a:off x="0" y="2467569"/>
            <a:ext cx="11018982" cy="369332"/>
          </a:xfrm>
          <a:prstGeom prst="rect">
            <a:avLst/>
          </a:prstGeom>
          <a:noFill/>
        </p:spPr>
        <p:txBody>
          <a:bodyPr wrap="square" rtlCol="0">
            <a:spAutoFit/>
          </a:bodyPr>
          <a:lstStyle/>
          <a:p>
            <a:r>
              <a:rPr lang="en-US" dirty="0"/>
              <a:t>*Attracting, motivating, and retaining employees will be difficult without understanding what inspires each generation.</a:t>
            </a:r>
          </a:p>
        </p:txBody>
      </p:sp>
      <p:sp>
        <p:nvSpPr>
          <p:cNvPr id="8" name="TextBox 7">
            <a:extLst>
              <a:ext uri="{FF2B5EF4-FFF2-40B4-BE49-F238E27FC236}">
                <a16:creationId xmlns:a16="http://schemas.microsoft.com/office/drawing/2014/main" id="{EFB2452B-BEDE-3D9C-45A6-01C6CDBB10DC}"/>
              </a:ext>
            </a:extLst>
          </p:cNvPr>
          <p:cNvSpPr txBox="1"/>
          <p:nvPr/>
        </p:nvSpPr>
        <p:spPr>
          <a:xfrm>
            <a:off x="0" y="5228903"/>
            <a:ext cx="11018982" cy="369332"/>
          </a:xfrm>
          <a:prstGeom prst="rect">
            <a:avLst/>
          </a:prstGeom>
          <a:noFill/>
        </p:spPr>
        <p:txBody>
          <a:bodyPr wrap="square" rtlCol="0">
            <a:spAutoFit/>
          </a:bodyPr>
          <a:lstStyle/>
          <a:p>
            <a:r>
              <a:rPr lang="en-US" dirty="0"/>
              <a:t>*Learning to flex for “work-life balance” and other benefits will be necessary to stay competitive.</a:t>
            </a:r>
          </a:p>
        </p:txBody>
      </p:sp>
      <p:sp>
        <p:nvSpPr>
          <p:cNvPr id="9" name="TextBox 8">
            <a:extLst>
              <a:ext uri="{FF2B5EF4-FFF2-40B4-BE49-F238E27FC236}">
                <a16:creationId xmlns:a16="http://schemas.microsoft.com/office/drawing/2014/main" id="{5AE03DF7-3645-BF4B-4BA3-57B94D3BED6D}"/>
              </a:ext>
            </a:extLst>
          </p:cNvPr>
          <p:cNvSpPr txBox="1"/>
          <p:nvPr/>
        </p:nvSpPr>
        <p:spPr>
          <a:xfrm>
            <a:off x="83127" y="4761442"/>
            <a:ext cx="11018982" cy="369332"/>
          </a:xfrm>
          <a:prstGeom prst="rect">
            <a:avLst/>
          </a:prstGeom>
          <a:noFill/>
        </p:spPr>
        <p:txBody>
          <a:bodyPr wrap="square" rtlCol="0">
            <a:spAutoFit/>
          </a:bodyPr>
          <a:lstStyle/>
          <a:p>
            <a:r>
              <a:rPr lang="en-US" dirty="0"/>
              <a:t>*Playing on the strengths of each generation to produce a stronger, more productive workforce.</a:t>
            </a:r>
          </a:p>
        </p:txBody>
      </p:sp>
      <p:sp>
        <p:nvSpPr>
          <p:cNvPr id="10" name="TextBox 9">
            <a:extLst>
              <a:ext uri="{FF2B5EF4-FFF2-40B4-BE49-F238E27FC236}">
                <a16:creationId xmlns:a16="http://schemas.microsoft.com/office/drawing/2014/main" id="{F93A9D09-790F-3F08-5C1E-AA0AD2288EDE}"/>
              </a:ext>
            </a:extLst>
          </p:cNvPr>
          <p:cNvSpPr txBox="1"/>
          <p:nvPr/>
        </p:nvSpPr>
        <p:spPr>
          <a:xfrm>
            <a:off x="0" y="4219992"/>
            <a:ext cx="11018982" cy="369332"/>
          </a:xfrm>
          <a:prstGeom prst="rect">
            <a:avLst/>
          </a:prstGeom>
          <a:noFill/>
        </p:spPr>
        <p:txBody>
          <a:bodyPr wrap="square" rtlCol="0">
            <a:spAutoFit/>
          </a:bodyPr>
          <a:lstStyle/>
          <a:p>
            <a:r>
              <a:rPr lang="en-US" dirty="0"/>
              <a:t>*Important for succession planning and identifying the emerging leaders of future leaders.</a:t>
            </a:r>
          </a:p>
        </p:txBody>
      </p:sp>
      <p:sp>
        <p:nvSpPr>
          <p:cNvPr id="11" name="TextBox 10">
            <a:extLst>
              <a:ext uri="{FF2B5EF4-FFF2-40B4-BE49-F238E27FC236}">
                <a16:creationId xmlns:a16="http://schemas.microsoft.com/office/drawing/2014/main" id="{62371970-982E-E4FE-7370-C683440772B3}"/>
              </a:ext>
            </a:extLst>
          </p:cNvPr>
          <p:cNvSpPr txBox="1"/>
          <p:nvPr/>
        </p:nvSpPr>
        <p:spPr>
          <a:xfrm>
            <a:off x="83127" y="3752531"/>
            <a:ext cx="11018982" cy="369332"/>
          </a:xfrm>
          <a:prstGeom prst="rect">
            <a:avLst/>
          </a:prstGeom>
          <a:noFill/>
        </p:spPr>
        <p:txBody>
          <a:bodyPr wrap="square" rtlCol="0">
            <a:spAutoFit/>
          </a:bodyPr>
          <a:lstStyle/>
          <a:p>
            <a:r>
              <a:rPr lang="en-US" dirty="0"/>
              <a:t>*Leadership training for those leading/managing the younger employees AND for the future leaders.</a:t>
            </a:r>
          </a:p>
        </p:txBody>
      </p:sp>
      <p:sp>
        <p:nvSpPr>
          <p:cNvPr id="12" name="TextBox 11">
            <a:extLst>
              <a:ext uri="{FF2B5EF4-FFF2-40B4-BE49-F238E27FC236}">
                <a16:creationId xmlns:a16="http://schemas.microsoft.com/office/drawing/2014/main" id="{E8154479-FF75-D673-B2AF-0854D41CC7D6}"/>
              </a:ext>
            </a:extLst>
          </p:cNvPr>
          <p:cNvSpPr txBox="1"/>
          <p:nvPr/>
        </p:nvSpPr>
        <p:spPr>
          <a:xfrm>
            <a:off x="0" y="3334135"/>
            <a:ext cx="11018982" cy="369332"/>
          </a:xfrm>
          <a:prstGeom prst="rect">
            <a:avLst/>
          </a:prstGeom>
          <a:noFill/>
        </p:spPr>
        <p:txBody>
          <a:bodyPr wrap="square" rtlCol="0">
            <a:spAutoFit/>
          </a:bodyPr>
          <a:lstStyle/>
          <a:p>
            <a:r>
              <a:rPr lang="en-US" dirty="0"/>
              <a:t>*Transfer of knowledge from those exiting the workplace to the newer workforce.</a:t>
            </a:r>
          </a:p>
        </p:txBody>
      </p:sp>
      <p:sp>
        <p:nvSpPr>
          <p:cNvPr id="13" name="TextBox 12">
            <a:extLst>
              <a:ext uri="{FF2B5EF4-FFF2-40B4-BE49-F238E27FC236}">
                <a16:creationId xmlns:a16="http://schemas.microsoft.com/office/drawing/2014/main" id="{15ED4505-163F-FB58-EB66-FA6BC82BFDED}"/>
              </a:ext>
            </a:extLst>
          </p:cNvPr>
          <p:cNvSpPr txBox="1"/>
          <p:nvPr/>
        </p:nvSpPr>
        <p:spPr>
          <a:xfrm>
            <a:off x="83127" y="2861433"/>
            <a:ext cx="11018982" cy="369332"/>
          </a:xfrm>
          <a:prstGeom prst="rect">
            <a:avLst/>
          </a:prstGeom>
          <a:noFill/>
        </p:spPr>
        <p:txBody>
          <a:bodyPr wrap="square" rtlCol="0">
            <a:spAutoFit/>
          </a:bodyPr>
          <a:lstStyle/>
          <a:p>
            <a:r>
              <a:rPr lang="en-US" dirty="0"/>
              <a:t>*The importance of incorporating customer service (internal and external) as a guiding force behind business decisions.</a:t>
            </a:r>
          </a:p>
        </p:txBody>
      </p:sp>
      <p:sp>
        <p:nvSpPr>
          <p:cNvPr id="14" name="TextBox 13">
            <a:extLst>
              <a:ext uri="{FF2B5EF4-FFF2-40B4-BE49-F238E27FC236}">
                <a16:creationId xmlns:a16="http://schemas.microsoft.com/office/drawing/2014/main" id="{3DFF9068-AC4D-A6F1-4AB9-785F17EC953D}"/>
              </a:ext>
            </a:extLst>
          </p:cNvPr>
          <p:cNvSpPr txBox="1"/>
          <p:nvPr/>
        </p:nvSpPr>
        <p:spPr>
          <a:xfrm>
            <a:off x="166254" y="1735179"/>
            <a:ext cx="11018982" cy="646331"/>
          </a:xfrm>
          <a:prstGeom prst="rect">
            <a:avLst/>
          </a:prstGeom>
          <a:noFill/>
        </p:spPr>
        <p:txBody>
          <a:bodyPr wrap="square" rtlCol="0">
            <a:spAutoFit/>
          </a:bodyPr>
          <a:lstStyle/>
          <a:p>
            <a:r>
              <a:rPr lang="en-US" dirty="0"/>
              <a:t>*Knowing that each generation may believe it is right, and the others are wrong, simply because they have not taken  the time to understand or learn about the other generations.</a:t>
            </a:r>
          </a:p>
        </p:txBody>
      </p:sp>
      <p:sp>
        <p:nvSpPr>
          <p:cNvPr id="15" name="TextBox 14">
            <a:extLst>
              <a:ext uri="{FF2B5EF4-FFF2-40B4-BE49-F238E27FC236}">
                <a16:creationId xmlns:a16="http://schemas.microsoft.com/office/drawing/2014/main" id="{C6BFA0C7-B54C-7231-C109-6CB5669FE40A}"/>
              </a:ext>
            </a:extLst>
          </p:cNvPr>
          <p:cNvSpPr txBox="1"/>
          <p:nvPr/>
        </p:nvSpPr>
        <p:spPr>
          <a:xfrm>
            <a:off x="5801738" y="177138"/>
            <a:ext cx="6065687" cy="584775"/>
          </a:xfrm>
          <a:prstGeom prst="rect">
            <a:avLst/>
          </a:prstGeom>
          <a:noFill/>
        </p:spPr>
        <p:txBody>
          <a:bodyPr wrap="square" rtlCol="0">
            <a:spAutoFit/>
          </a:bodyPr>
          <a:lstStyle/>
          <a:p>
            <a:r>
              <a:rPr lang="en-US" sz="3200" b="1" u="sng" dirty="0"/>
              <a:t>Generations in Today’s Workplace</a:t>
            </a:r>
          </a:p>
        </p:txBody>
      </p:sp>
    </p:spTree>
    <p:extLst>
      <p:ext uri="{BB962C8B-B14F-4D97-AF65-F5344CB8AC3E}">
        <p14:creationId xmlns:p14="http://schemas.microsoft.com/office/powerpoint/2010/main" val="2285489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80F0236-A748-F927-9BE4-11071BA5087C}"/>
              </a:ext>
            </a:extLst>
          </p:cNvPr>
          <p:cNvSpPr txBox="1"/>
          <p:nvPr/>
        </p:nvSpPr>
        <p:spPr>
          <a:xfrm>
            <a:off x="3288145" y="414366"/>
            <a:ext cx="6382328" cy="523220"/>
          </a:xfrm>
          <a:prstGeom prst="rect">
            <a:avLst/>
          </a:prstGeom>
          <a:noFill/>
        </p:spPr>
        <p:txBody>
          <a:bodyPr wrap="square" rtlCol="0">
            <a:spAutoFit/>
          </a:bodyPr>
          <a:lstStyle/>
          <a:p>
            <a:r>
              <a:rPr lang="en-US" sz="2800" dirty="0"/>
              <a:t>Issues, Concerns, Complaints, &amp; Frustrations?</a:t>
            </a:r>
          </a:p>
        </p:txBody>
      </p:sp>
      <p:sp>
        <p:nvSpPr>
          <p:cNvPr id="7" name="TextBox 6">
            <a:extLst>
              <a:ext uri="{FF2B5EF4-FFF2-40B4-BE49-F238E27FC236}">
                <a16:creationId xmlns:a16="http://schemas.microsoft.com/office/drawing/2014/main" id="{BBD0C96C-80FB-1C7A-F49A-4DC48F48F534}"/>
              </a:ext>
            </a:extLst>
          </p:cNvPr>
          <p:cNvSpPr txBox="1"/>
          <p:nvPr/>
        </p:nvSpPr>
        <p:spPr>
          <a:xfrm>
            <a:off x="1256145" y="1089889"/>
            <a:ext cx="5366327" cy="923330"/>
          </a:xfrm>
          <a:prstGeom prst="rect">
            <a:avLst/>
          </a:prstGeom>
          <a:noFill/>
          <a:ln w="57150">
            <a:solidFill>
              <a:schemeClr val="accent6">
                <a:lumMod val="75000"/>
              </a:schemeClr>
            </a:solidFill>
          </a:ln>
        </p:spPr>
        <p:txBody>
          <a:bodyPr wrap="square" rtlCol="0">
            <a:spAutoFit/>
          </a:bodyPr>
          <a:lstStyle/>
          <a:p>
            <a:r>
              <a:rPr lang="en-US" dirty="0"/>
              <a:t>Traditionalists				1925-1942	age range</a:t>
            </a:r>
          </a:p>
          <a:p>
            <a:r>
              <a:rPr lang="en-US" dirty="0"/>
              <a:t>Greatest Generation		1925-1945	 100-80</a:t>
            </a:r>
          </a:p>
          <a:p>
            <a:r>
              <a:rPr lang="en-US" dirty="0"/>
              <a:t>Silent Generation			1928-1945</a:t>
            </a:r>
          </a:p>
        </p:txBody>
      </p:sp>
      <p:sp>
        <p:nvSpPr>
          <p:cNvPr id="8" name="TextBox 7">
            <a:extLst>
              <a:ext uri="{FF2B5EF4-FFF2-40B4-BE49-F238E27FC236}">
                <a16:creationId xmlns:a16="http://schemas.microsoft.com/office/drawing/2014/main" id="{379E666B-4A60-97D7-AF63-626EA87BE81B}"/>
              </a:ext>
            </a:extLst>
          </p:cNvPr>
          <p:cNvSpPr txBox="1"/>
          <p:nvPr/>
        </p:nvSpPr>
        <p:spPr>
          <a:xfrm>
            <a:off x="1256144" y="2165522"/>
            <a:ext cx="5366327" cy="923330"/>
          </a:xfrm>
          <a:prstGeom prst="rect">
            <a:avLst/>
          </a:prstGeom>
          <a:noFill/>
          <a:ln w="57150">
            <a:solidFill>
              <a:schemeClr val="accent1">
                <a:lumMod val="75000"/>
              </a:schemeClr>
            </a:solidFill>
          </a:ln>
        </p:spPr>
        <p:txBody>
          <a:bodyPr wrap="square" rtlCol="0">
            <a:spAutoFit/>
          </a:bodyPr>
          <a:lstStyle/>
          <a:p>
            <a:r>
              <a:rPr lang="en-US" dirty="0"/>
              <a:t>Baby Boomers				1943-1960	age range</a:t>
            </a:r>
          </a:p>
          <a:p>
            <a:r>
              <a:rPr lang="en-US" dirty="0"/>
              <a:t>Boomers					1946-1964	  82-61</a:t>
            </a:r>
          </a:p>
          <a:p>
            <a:r>
              <a:rPr lang="en-US" dirty="0"/>
              <a:t>						1946-1964</a:t>
            </a:r>
          </a:p>
        </p:txBody>
      </p:sp>
      <p:sp>
        <p:nvSpPr>
          <p:cNvPr id="9" name="TextBox 8">
            <a:extLst>
              <a:ext uri="{FF2B5EF4-FFF2-40B4-BE49-F238E27FC236}">
                <a16:creationId xmlns:a16="http://schemas.microsoft.com/office/drawing/2014/main" id="{69C5D8FA-9ACE-D706-851D-511F588686C6}"/>
              </a:ext>
            </a:extLst>
          </p:cNvPr>
          <p:cNvSpPr txBox="1"/>
          <p:nvPr/>
        </p:nvSpPr>
        <p:spPr>
          <a:xfrm>
            <a:off x="1256143" y="3241155"/>
            <a:ext cx="5366327" cy="923330"/>
          </a:xfrm>
          <a:prstGeom prst="rect">
            <a:avLst/>
          </a:prstGeom>
          <a:noFill/>
          <a:ln w="57150">
            <a:solidFill>
              <a:schemeClr val="accent2">
                <a:lumMod val="75000"/>
              </a:schemeClr>
            </a:solidFill>
          </a:ln>
        </p:spPr>
        <p:txBody>
          <a:bodyPr wrap="square" rtlCol="0">
            <a:spAutoFit/>
          </a:bodyPr>
          <a:lstStyle/>
          <a:p>
            <a:r>
              <a:rPr lang="en-US" dirty="0"/>
              <a:t>Generation X				1961-1981	age range</a:t>
            </a:r>
          </a:p>
          <a:p>
            <a:r>
              <a:rPr lang="en-US" dirty="0"/>
              <a:t>Gen X					1965-1980	  61-45</a:t>
            </a:r>
          </a:p>
          <a:p>
            <a:r>
              <a:rPr lang="en-US" dirty="0"/>
              <a:t>Xers						1965-1980</a:t>
            </a:r>
          </a:p>
        </p:txBody>
      </p:sp>
      <p:sp>
        <p:nvSpPr>
          <p:cNvPr id="10" name="TextBox 9">
            <a:extLst>
              <a:ext uri="{FF2B5EF4-FFF2-40B4-BE49-F238E27FC236}">
                <a16:creationId xmlns:a16="http://schemas.microsoft.com/office/drawing/2014/main" id="{A81DF0FA-6BD6-D2AC-A88E-A75CBF000D97}"/>
              </a:ext>
            </a:extLst>
          </p:cNvPr>
          <p:cNvSpPr txBox="1"/>
          <p:nvPr/>
        </p:nvSpPr>
        <p:spPr>
          <a:xfrm>
            <a:off x="1256142" y="4316788"/>
            <a:ext cx="5366327" cy="923330"/>
          </a:xfrm>
          <a:prstGeom prst="rect">
            <a:avLst/>
          </a:prstGeom>
          <a:noFill/>
          <a:ln w="57150">
            <a:solidFill>
              <a:srgbClr val="FBA711"/>
            </a:solidFill>
          </a:ln>
        </p:spPr>
        <p:txBody>
          <a:bodyPr wrap="square" rtlCol="0">
            <a:spAutoFit/>
          </a:bodyPr>
          <a:lstStyle/>
          <a:p>
            <a:r>
              <a:rPr lang="en-US" dirty="0"/>
              <a:t>Generation Y				1982-1994	age range</a:t>
            </a:r>
          </a:p>
          <a:p>
            <a:r>
              <a:rPr lang="en-US" dirty="0"/>
              <a:t>Millennials				1981-2000	  44-25</a:t>
            </a:r>
          </a:p>
          <a:p>
            <a:r>
              <a:rPr lang="en-US" dirty="0"/>
              <a:t>Gen Y					1981-1996</a:t>
            </a:r>
          </a:p>
        </p:txBody>
      </p:sp>
      <p:sp>
        <p:nvSpPr>
          <p:cNvPr id="11" name="TextBox 10">
            <a:extLst>
              <a:ext uri="{FF2B5EF4-FFF2-40B4-BE49-F238E27FC236}">
                <a16:creationId xmlns:a16="http://schemas.microsoft.com/office/drawing/2014/main" id="{39C16410-924D-38C4-E8E4-B61D8EFE734D}"/>
              </a:ext>
            </a:extLst>
          </p:cNvPr>
          <p:cNvSpPr txBox="1"/>
          <p:nvPr/>
        </p:nvSpPr>
        <p:spPr>
          <a:xfrm>
            <a:off x="1256142" y="5392421"/>
            <a:ext cx="5366327" cy="923330"/>
          </a:xfrm>
          <a:prstGeom prst="rect">
            <a:avLst/>
          </a:prstGeom>
          <a:noFill/>
          <a:ln w="57150">
            <a:solidFill>
              <a:srgbClr val="F73703"/>
            </a:solidFill>
          </a:ln>
        </p:spPr>
        <p:txBody>
          <a:bodyPr wrap="square" rtlCol="0">
            <a:spAutoFit/>
          </a:bodyPr>
          <a:lstStyle/>
          <a:p>
            <a:r>
              <a:rPr lang="en-US" dirty="0"/>
              <a:t>Generation Z				1995-2010	age range</a:t>
            </a:r>
          </a:p>
          <a:p>
            <a:r>
              <a:rPr lang="en-US" dirty="0"/>
              <a:t>Gen Z					2001-2020	   30-5</a:t>
            </a:r>
          </a:p>
          <a:p>
            <a:r>
              <a:rPr lang="en-US" dirty="0"/>
              <a:t>Anxious Generation			1997-2012</a:t>
            </a:r>
          </a:p>
        </p:txBody>
      </p:sp>
      <p:sp>
        <p:nvSpPr>
          <p:cNvPr id="12" name="TextBox 11">
            <a:extLst>
              <a:ext uri="{FF2B5EF4-FFF2-40B4-BE49-F238E27FC236}">
                <a16:creationId xmlns:a16="http://schemas.microsoft.com/office/drawing/2014/main" id="{D8659CAD-F9EE-28FD-D25D-A76E08AC37A3}"/>
              </a:ext>
            </a:extLst>
          </p:cNvPr>
          <p:cNvSpPr txBox="1"/>
          <p:nvPr/>
        </p:nvSpPr>
        <p:spPr>
          <a:xfrm>
            <a:off x="6719454" y="1089889"/>
            <a:ext cx="5366327" cy="923330"/>
          </a:xfrm>
          <a:prstGeom prst="rect">
            <a:avLst/>
          </a:prstGeom>
          <a:noFill/>
          <a:ln w="57150">
            <a:solidFill>
              <a:schemeClr val="accent6">
                <a:lumMod val="75000"/>
              </a:schemeClr>
            </a:solidFill>
          </a:ln>
        </p:spPr>
        <p:txBody>
          <a:bodyPr wrap="square" rtlCol="0">
            <a:spAutoFit/>
          </a:bodyPr>
          <a:lstStyle/>
          <a:p>
            <a:r>
              <a:rPr lang="en-US" dirty="0"/>
              <a:t>Lack of flexibility, resistant to new technology, work is a necessity, communication style, difficulty adapting to change, entitled</a:t>
            </a:r>
          </a:p>
        </p:txBody>
      </p:sp>
      <p:sp>
        <p:nvSpPr>
          <p:cNvPr id="13" name="TextBox 12">
            <a:extLst>
              <a:ext uri="{FF2B5EF4-FFF2-40B4-BE49-F238E27FC236}">
                <a16:creationId xmlns:a16="http://schemas.microsoft.com/office/drawing/2014/main" id="{37770978-7CE9-11CD-04F4-D478217A94C1}"/>
              </a:ext>
            </a:extLst>
          </p:cNvPr>
          <p:cNvSpPr txBox="1"/>
          <p:nvPr/>
        </p:nvSpPr>
        <p:spPr>
          <a:xfrm>
            <a:off x="6719453" y="2165522"/>
            <a:ext cx="5366327" cy="923330"/>
          </a:xfrm>
          <a:prstGeom prst="rect">
            <a:avLst/>
          </a:prstGeom>
          <a:noFill/>
          <a:ln w="57150">
            <a:solidFill>
              <a:schemeClr val="accent1">
                <a:lumMod val="75000"/>
              </a:schemeClr>
            </a:solidFill>
          </a:ln>
        </p:spPr>
        <p:txBody>
          <a:bodyPr wrap="square" rtlCol="0">
            <a:spAutoFit/>
          </a:bodyPr>
          <a:lstStyle/>
          <a:p>
            <a:r>
              <a:rPr lang="en-US" dirty="0"/>
              <a:t>Outdated communication styles, paper usage, resistant to new technology, preference for formal meetings, hierarchal structure, perceived focus on power, entitled</a:t>
            </a:r>
          </a:p>
        </p:txBody>
      </p:sp>
      <p:sp>
        <p:nvSpPr>
          <p:cNvPr id="14" name="TextBox 13">
            <a:extLst>
              <a:ext uri="{FF2B5EF4-FFF2-40B4-BE49-F238E27FC236}">
                <a16:creationId xmlns:a16="http://schemas.microsoft.com/office/drawing/2014/main" id="{FBAE60B1-F25B-4010-4736-A4C97682F925}"/>
              </a:ext>
            </a:extLst>
          </p:cNvPr>
          <p:cNvSpPr txBox="1"/>
          <p:nvPr/>
        </p:nvSpPr>
        <p:spPr>
          <a:xfrm>
            <a:off x="6719453" y="3241155"/>
            <a:ext cx="5366327" cy="923330"/>
          </a:xfrm>
          <a:prstGeom prst="rect">
            <a:avLst/>
          </a:prstGeom>
          <a:noFill/>
          <a:ln w="57150">
            <a:solidFill>
              <a:schemeClr val="accent2">
                <a:lumMod val="75000"/>
              </a:schemeClr>
            </a:solidFill>
          </a:ln>
        </p:spPr>
        <p:txBody>
          <a:bodyPr wrap="square" rtlCol="0">
            <a:spAutoFit/>
          </a:bodyPr>
          <a:lstStyle/>
          <a:p>
            <a:r>
              <a:rPr lang="en-US" dirty="0"/>
              <a:t>Perceived to be unloyal, less adaptable to technology, perceived to have a lack of initiative, prefer direct communication, cynical, entitled</a:t>
            </a:r>
          </a:p>
        </p:txBody>
      </p:sp>
      <p:sp>
        <p:nvSpPr>
          <p:cNvPr id="15" name="TextBox 14">
            <a:extLst>
              <a:ext uri="{FF2B5EF4-FFF2-40B4-BE49-F238E27FC236}">
                <a16:creationId xmlns:a16="http://schemas.microsoft.com/office/drawing/2014/main" id="{FE440344-DA04-B2FB-EE96-7C8C9CC0C819}"/>
              </a:ext>
            </a:extLst>
          </p:cNvPr>
          <p:cNvSpPr txBox="1"/>
          <p:nvPr/>
        </p:nvSpPr>
        <p:spPr>
          <a:xfrm>
            <a:off x="6719452" y="4316788"/>
            <a:ext cx="5366327" cy="923330"/>
          </a:xfrm>
          <a:prstGeom prst="rect">
            <a:avLst/>
          </a:prstGeom>
          <a:noFill/>
          <a:ln w="57150">
            <a:solidFill>
              <a:srgbClr val="FBA711"/>
            </a:solidFill>
          </a:ln>
        </p:spPr>
        <p:txBody>
          <a:bodyPr wrap="square" rtlCol="0">
            <a:spAutoFit/>
          </a:bodyPr>
          <a:lstStyle/>
          <a:p>
            <a:r>
              <a:rPr lang="en-US" dirty="0"/>
              <a:t>Perceived lack of work ethic, issues with social media etiquette, understanding traditional hierarchical structures, and balancing work-life balance; entitled</a:t>
            </a:r>
          </a:p>
        </p:txBody>
      </p:sp>
      <p:sp>
        <p:nvSpPr>
          <p:cNvPr id="16" name="TextBox 15">
            <a:extLst>
              <a:ext uri="{FF2B5EF4-FFF2-40B4-BE49-F238E27FC236}">
                <a16:creationId xmlns:a16="http://schemas.microsoft.com/office/drawing/2014/main" id="{DBFE62D3-049A-E0F6-CBF2-C9F955BFAB16}"/>
              </a:ext>
            </a:extLst>
          </p:cNvPr>
          <p:cNvSpPr txBox="1"/>
          <p:nvPr/>
        </p:nvSpPr>
        <p:spPr>
          <a:xfrm>
            <a:off x="6719452" y="5392421"/>
            <a:ext cx="5366327" cy="923330"/>
          </a:xfrm>
          <a:prstGeom prst="rect">
            <a:avLst/>
          </a:prstGeom>
          <a:noFill/>
          <a:ln w="57150">
            <a:solidFill>
              <a:srgbClr val="F73703"/>
            </a:solidFill>
          </a:ln>
        </p:spPr>
        <p:txBody>
          <a:bodyPr wrap="square" rtlCol="0">
            <a:spAutoFit/>
          </a:bodyPr>
          <a:lstStyle/>
          <a:p>
            <a:r>
              <a:rPr lang="en-US" dirty="0"/>
              <a:t>Perceptions of low engagement, difficulty navigating traditional workplace norms, a preference for flexibility and purpose over traditional work ethic, entitled</a:t>
            </a:r>
          </a:p>
        </p:txBody>
      </p:sp>
    </p:spTree>
    <p:extLst>
      <p:ext uri="{BB962C8B-B14F-4D97-AF65-F5344CB8AC3E}">
        <p14:creationId xmlns:p14="http://schemas.microsoft.com/office/powerpoint/2010/main" val="1694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7804198-2AE8-EF4D-2BA3-B1702CD9E5E7}"/>
              </a:ext>
            </a:extLst>
          </p:cNvPr>
          <p:cNvSpPr txBox="1"/>
          <p:nvPr/>
        </p:nvSpPr>
        <p:spPr>
          <a:xfrm>
            <a:off x="4584399" y="161925"/>
            <a:ext cx="5568127" cy="584775"/>
          </a:xfrm>
          <a:prstGeom prst="rect">
            <a:avLst/>
          </a:prstGeom>
          <a:noFill/>
        </p:spPr>
        <p:txBody>
          <a:bodyPr wrap="none" rtlCol="0">
            <a:spAutoFit/>
          </a:bodyPr>
          <a:lstStyle/>
          <a:p>
            <a:r>
              <a:rPr lang="en-US" sz="3200" dirty="0"/>
              <a:t>Internet Usage Through the Years</a:t>
            </a:r>
          </a:p>
        </p:txBody>
      </p:sp>
      <p:pic>
        <p:nvPicPr>
          <p:cNvPr id="12" name="Picture 11">
            <a:extLst>
              <a:ext uri="{FF2B5EF4-FFF2-40B4-BE49-F238E27FC236}">
                <a16:creationId xmlns:a16="http://schemas.microsoft.com/office/drawing/2014/main" id="{3D84A299-CFDD-1DE4-CF54-2C6714CA6B9B}"/>
              </a:ext>
            </a:extLst>
          </p:cNvPr>
          <p:cNvPicPr>
            <a:picLocks noChangeAspect="1"/>
          </p:cNvPicPr>
          <p:nvPr/>
        </p:nvPicPr>
        <p:blipFill>
          <a:blip r:embed="rId2"/>
          <a:stretch>
            <a:fillRect/>
          </a:stretch>
        </p:blipFill>
        <p:spPr>
          <a:xfrm>
            <a:off x="184727" y="1011177"/>
            <a:ext cx="11933382" cy="4835646"/>
          </a:xfrm>
          <a:prstGeom prst="rect">
            <a:avLst/>
          </a:prstGeom>
        </p:spPr>
      </p:pic>
    </p:spTree>
    <p:extLst>
      <p:ext uri="{BB962C8B-B14F-4D97-AF65-F5344CB8AC3E}">
        <p14:creationId xmlns:p14="http://schemas.microsoft.com/office/powerpoint/2010/main" val="3276424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C9F2C5-27C6-F994-4330-8F0FC4582CF9}"/>
              </a:ext>
            </a:extLst>
          </p:cNvPr>
          <p:cNvSpPr txBox="1"/>
          <p:nvPr/>
        </p:nvSpPr>
        <p:spPr>
          <a:xfrm>
            <a:off x="-206080" y="2395835"/>
            <a:ext cx="12016508" cy="954107"/>
          </a:xfrm>
          <a:prstGeom prst="rect">
            <a:avLst/>
          </a:prstGeom>
          <a:noFill/>
        </p:spPr>
        <p:txBody>
          <a:bodyPr wrap="square" rtlCol="0">
            <a:spAutoFit/>
          </a:bodyPr>
          <a:lstStyle/>
          <a:p>
            <a:pPr algn="ctr"/>
            <a:r>
              <a:rPr lang="en-US" sz="2800" dirty="0"/>
              <a:t>49% of Baby Boomers want to continue working into their 70s &amp; some plan to never retire.</a:t>
            </a:r>
          </a:p>
        </p:txBody>
      </p:sp>
      <p:sp>
        <p:nvSpPr>
          <p:cNvPr id="5" name="TextBox 4">
            <a:extLst>
              <a:ext uri="{FF2B5EF4-FFF2-40B4-BE49-F238E27FC236}">
                <a16:creationId xmlns:a16="http://schemas.microsoft.com/office/drawing/2014/main" id="{2EFC47E2-9A16-A463-A0F2-85E27759604C}"/>
              </a:ext>
            </a:extLst>
          </p:cNvPr>
          <p:cNvSpPr txBox="1"/>
          <p:nvPr/>
        </p:nvSpPr>
        <p:spPr>
          <a:xfrm>
            <a:off x="380998" y="3185315"/>
            <a:ext cx="10644911" cy="954107"/>
          </a:xfrm>
          <a:prstGeom prst="rect">
            <a:avLst/>
          </a:prstGeom>
          <a:noFill/>
        </p:spPr>
        <p:txBody>
          <a:bodyPr wrap="square" rtlCol="0">
            <a:spAutoFit/>
          </a:bodyPr>
          <a:lstStyle/>
          <a:p>
            <a:pPr algn="ctr"/>
            <a:r>
              <a:rPr lang="en-US" sz="2800" dirty="0"/>
              <a:t>Gen X are less likely to discuss their mental health, due to the culture in which they were raised.</a:t>
            </a:r>
          </a:p>
        </p:txBody>
      </p:sp>
      <p:sp>
        <p:nvSpPr>
          <p:cNvPr id="6" name="TextBox 5">
            <a:extLst>
              <a:ext uri="{FF2B5EF4-FFF2-40B4-BE49-F238E27FC236}">
                <a16:creationId xmlns:a16="http://schemas.microsoft.com/office/drawing/2014/main" id="{4B350074-E65C-7F0A-1B5A-C8B798A6056B}"/>
              </a:ext>
            </a:extLst>
          </p:cNvPr>
          <p:cNvSpPr txBox="1"/>
          <p:nvPr/>
        </p:nvSpPr>
        <p:spPr>
          <a:xfrm>
            <a:off x="258618" y="4323592"/>
            <a:ext cx="10889673" cy="954107"/>
          </a:xfrm>
          <a:prstGeom prst="rect">
            <a:avLst/>
          </a:prstGeom>
          <a:noFill/>
        </p:spPr>
        <p:txBody>
          <a:bodyPr wrap="square" rtlCol="0">
            <a:spAutoFit/>
          </a:bodyPr>
          <a:lstStyle/>
          <a:p>
            <a:pPr algn="ctr"/>
            <a:r>
              <a:rPr lang="en-US" sz="2800" dirty="0"/>
              <a:t>When looking for a job, Millennials will take a pay cut for a better work environment.</a:t>
            </a:r>
          </a:p>
        </p:txBody>
      </p:sp>
      <p:sp>
        <p:nvSpPr>
          <p:cNvPr id="11" name="TextBox 10">
            <a:extLst>
              <a:ext uri="{FF2B5EF4-FFF2-40B4-BE49-F238E27FC236}">
                <a16:creationId xmlns:a16="http://schemas.microsoft.com/office/drawing/2014/main" id="{242DE845-11A1-16CB-30E9-14711AFA9A4A}"/>
              </a:ext>
            </a:extLst>
          </p:cNvPr>
          <p:cNvSpPr txBox="1"/>
          <p:nvPr/>
        </p:nvSpPr>
        <p:spPr>
          <a:xfrm>
            <a:off x="2595417" y="256989"/>
            <a:ext cx="7665040" cy="584775"/>
          </a:xfrm>
          <a:prstGeom prst="rect">
            <a:avLst/>
          </a:prstGeom>
          <a:noFill/>
        </p:spPr>
        <p:txBody>
          <a:bodyPr wrap="square" rtlCol="0">
            <a:spAutoFit/>
          </a:bodyPr>
          <a:lstStyle/>
          <a:p>
            <a:r>
              <a:rPr lang="en-US" sz="3200" dirty="0"/>
              <a:t>Things that make you go hmmm…………</a:t>
            </a:r>
          </a:p>
        </p:txBody>
      </p:sp>
      <p:sp>
        <p:nvSpPr>
          <p:cNvPr id="12" name="TextBox 11">
            <a:extLst>
              <a:ext uri="{FF2B5EF4-FFF2-40B4-BE49-F238E27FC236}">
                <a16:creationId xmlns:a16="http://schemas.microsoft.com/office/drawing/2014/main" id="{C17CABAC-4C2B-7374-CA11-7C40E9358730}"/>
              </a:ext>
            </a:extLst>
          </p:cNvPr>
          <p:cNvSpPr txBox="1"/>
          <p:nvPr/>
        </p:nvSpPr>
        <p:spPr>
          <a:xfrm>
            <a:off x="840509" y="1010840"/>
            <a:ext cx="10969919" cy="1384995"/>
          </a:xfrm>
          <a:prstGeom prst="rect">
            <a:avLst/>
          </a:prstGeom>
          <a:noFill/>
        </p:spPr>
        <p:txBody>
          <a:bodyPr wrap="square" rtlCol="0">
            <a:spAutoFit/>
          </a:bodyPr>
          <a:lstStyle/>
          <a:p>
            <a:r>
              <a:rPr lang="en-US" sz="2800" dirty="0"/>
              <a:t>The Traditionalists grew up during the Great Depression and World War II, which instilled in them a sense of prudence, determination, and respect for authority.  Their age of “adulthood” was 18.</a:t>
            </a:r>
          </a:p>
        </p:txBody>
      </p:sp>
      <p:sp>
        <p:nvSpPr>
          <p:cNvPr id="2" name="TextBox 1">
            <a:extLst>
              <a:ext uri="{FF2B5EF4-FFF2-40B4-BE49-F238E27FC236}">
                <a16:creationId xmlns:a16="http://schemas.microsoft.com/office/drawing/2014/main" id="{F4FA5EA9-8CD2-1912-13A9-9611648152F0}"/>
              </a:ext>
            </a:extLst>
          </p:cNvPr>
          <p:cNvSpPr txBox="1"/>
          <p:nvPr/>
        </p:nvSpPr>
        <p:spPr>
          <a:xfrm>
            <a:off x="452581" y="5523994"/>
            <a:ext cx="11111346" cy="646331"/>
          </a:xfrm>
          <a:prstGeom prst="rect">
            <a:avLst/>
          </a:prstGeom>
          <a:noFill/>
        </p:spPr>
        <p:txBody>
          <a:bodyPr wrap="square" rtlCol="0">
            <a:spAutoFit/>
          </a:bodyPr>
          <a:lstStyle/>
          <a:p>
            <a:r>
              <a:rPr lang="en-US" sz="3600" dirty="0"/>
              <a:t>The age of “adulthood” with Gen Z and Millennials is 27.</a:t>
            </a:r>
          </a:p>
        </p:txBody>
      </p:sp>
    </p:spTree>
    <p:extLst>
      <p:ext uri="{BB962C8B-B14F-4D97-AF65-F5344CB8AC3E}">
        <p14:creationId xmlns:p14="http://schemas.microsoft.com/office/powerpoint/2010/main" val="140960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1000" fill="hold"/>
                                        <p:tgtEl>
                                          <p:spTgt spid="2"/>
                                        </p:tgtEl>
                                        <p:attrNameLst>
                                          <p:attrName>ppt_w</p:attrName>
                                        </p:attrNameLst>
                                      </p:cBhvr>
                                      <p:tavLst>
                                        <p:tav tm="0">
                                          <p:val>
                                            <p:fltVal val="0"/>
                                          </p:val>
                                        </p:tav>
                                        <p:tav tm="100000">
                                          <p:val>
                                            <p:strVal val="#ppt_w"/>
                                          </p:val>
                                        </p:tav>
                                      </p:tavLst>
                                    </p:anim>
                                    <p:anim calcmode="lin" valueType="num">
                                      <p:cBhvr>
                                        <p:cTn id="36" dur="1000" fill="hold"/>
                                        <p:tgtEl>
                                          <p:spTgt spid="2"/>
                                        </p:tgtEl>
                                        <p:attrNameLst>
                                          <p:attrName>ppt_h</p:attrName>
                                        </p:attrNameLst>
                                      </p:cBhvr>
                                      <p:tavLst>
                                        <p:tav tm="0">
                                          <p:val>
                                            <p:fltVal val="0"/>
                                          </p:val>
                                        </p:tav>
                                        <p:tav tm="100000">
                                          <p:val>
                                            <p:strVal val="#ppt_h"/>
                                          </p:val>
                                        </p:tav>
                                      </p:tavLst>
                                    </p:anim>
                                    <p:anim calcmode="lin" valueType="num">
                                      <p:cBhvr>
                                        <p:cTn id="37" dur="1000" fill="hold"/>
                                        <p:tgtEl>
                                          <p:spTgt spid="2"/>
                                        </p:tgtEl>
                                        <p:attrNameLst>
                                          <p:attrName>style.rotation</p:attrName>
                                        </p:attrNameLst>
                                      </p:cBhvr>
                                      <p:tavLst>
                                        <p:tav tm="0">
                                          <p:val>
                                            <p:fltVal val="90"/>
                                          </p:val>
                                        </p:tav>
                                        <p:tav tm="100000">
                                          <p:val>
                                            <p:fltVal val="0"/>
                                          </p:val>
                                        </p:tav>
                                      </p:tavLst>
                                    </p:anim>
                                    <p:animEffect transition="in" filter="fade">
                                      <p:cBhvr>
                                        <p:cTn id="38"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2"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2E59FE-915E-4711-5C12-297767DB954C}"/>
              </a:ext>
            </a:extLst>
          </p:cNvPr>
          <p:cNvSpPr txBox="1"/>
          <p:nvPr/>
        </p:nvSpPr>
        <p:spPr>
          <a:xfrm>
            <a:off x="4673599" y="103522"/>
            <a:ext cx="2447638" cy="584775"/>
          </a:xfrm>
          <a:prstGeom prst="rect">
            <a:avLst/>
          </a:prstGeom>
          <a:noFill/>
        </p:spPr>
        <p:txBody>
          <a:bodyPr wrap="square" rtlCol="0">
            <a:spAutoFit/>
          </a:bodyPr>
          <a:lstStyle/>
          <a:p>
            <a:r>
              <a:rPr lang="en-US" sz="3200" dirty="0"/>
              <a:t>Generation Z</a:t>
            </a:r>
          </a:p>
        </p:txBody>
      </p:sp>
      <p:sp>
        <p:nvSpPr>
          <p:cNvPr id="5" name="TextBox 4">
            <a:extLst>
              <a:ext uri="{FF2B5EF4-FFF2-40B4-BE49-F238E27FC236}">
                <a16:creationId xmlns:a16="http://schemas.microsoft.com/office/drawing/2014/main" id="{4FFB86A6-DD80-99DD-8DD2-92137374D3A9}"/>
              </a:ext>
            </a:extLst>
          </p:cNvPr>
          <p:cNvSpPr txBox="1"/>
          <p:nvPr/>
        </p:nvSpPr>
        <p:spPr>
          <a:xfrm>
            <a:off x="1043709" y="805485"/>
            <a:ext cx="10104582" cy="830997"/>
          </a:xfrm>
          <a:prstGeom prst="rect">
            <a:avLst/>
          </a:prstGeom>
          <a:noFill/>
        </p:spPr>
        <p:txBody>
          <a:bodyPr wrap="square" rtlCol="0">
            <a:spAutoFit/>
          </a:bodyPr>
          <a:lstStyle/>
          <a:p>
            <a:r>
              <a:rPr lang="en-US" sz="2400" dirty="0"/>
              <a:t>They admire people whose work/life balance is their top priority rather than their passion for work, job title, or seniority.</a:t>
            </a:r>
          </a:p>
        </p:txBody>
      </p:sp>
      <p:sp>
        <p:nvSpPr>
          <p:cNvPr id="6" name="TextBox 5">
            <a:extLst>
              <a:ext uri="{FF2B5EF4-FFF2-40B4-BE49-F238E27FC236}">
                <a16:creationId xmlns:a16="http://schemas.microsoft.com/office/drawing/2014/main" id="{777569D8-1B73-49AA-D0EF-04D5D48F238E}"/>
              </a:ext>
            </a:extLst>
          </p:cNvPr>
          <p:cNvSpPr txBox="1"/>
          <p:nvPr/>
        </p:nvSpPr>
        <p:spPr>
          <a:xfrm>
            <a:off x="725053" y="1621047"/>
            <a:ext cx="10344729" cy="461665"/>
          </a:xfrm>
          <a:prstGeom prst="rect">
            <a:avLst/>
          </a:prstGeom>
          <a:noFill/>
        </p:spPr>
        <p:txBody>
          <a:bodyPr wrap="square" rtlCol="0">
            <a:spAutoFit/>
          </a:bodyPr>
          <a:lstStyle/>
          <a:p>
            <a:r>
              <a:rPr lang="en-US" sz="2400" dirty="0"/>
              <a:t>They prefer flexibility, they see no need in working late if their work is completed.</a:t>
            </a:r>
          </a:p>
        </p:txBody>
      </p:sp>
      <p:sp>
        <p:nvSpPr>
          <p:cNvPr id="7" name="TextBox 6">
            <a:extLst>
              <a:ext uri="{FF2B5EF4-FFF2-40B4-BE49-F238E27FC236}">
                <a16:creationId xmlns:a16="http://schemas.microsoft.com/office/drawing/2014/main" id="{C4436430-2053-F6E4-74F7-E32C61223110}"/>
              </a:ext>
            </a:extLst>
          </p:cNvPr>
          <p:cNvSpPr txBox="1"/>
          <p:nvPr/>
        </p:nvSpPr>
        <p:spPr>
          <a:xfrm>
            <a:off x="1362365" y="2082712"/>
            <a:ext cx="10104582" cy="461665"/>
          </a:xfrm>
          <a:prstGeom prst="rect">
            <a:avLst/>
          </a:prstGeom>
          <a:noFill/>
        </p:spPr>
        <p:txBody>
          <a:bodyPr wrap="square" rtlCol="0">
            <a:spAutoFit/>
          </a:bodyPr>
          <a:lstStyle/>
          <a:p>
            <a:r>
              <a:rPr lang="en-US" sz="2400" dirty="0"/>
              <a:t>They need open conversations about boundaries, expectations, and WHY.</a:t>
            </a:r>
          </a:p>
        </p:txBody>
      </p:sp>
      <p:sp>
        <p:nvSpPr>
          <p:cNvPr id="8" name="TextBox 7">
            <a:extLst>
              <a:ext uri="{FF2B5EF4-FFF2-40B4-BE49-F238E27FC236}">
                <a16:creationId xmlns:a16="http://schemas.microsoft.com/office/drawing/2014/main" id="{9E942971-915D-DCF9-F08B-EC4098E8CD7E}"/>
              </a:ext>
            </a:extLst>
          </p:cNvPr>
          <p:cNvSpPr txBox="1"/>
          <p:nvPr/>
        </p:nvSpPr>
        <p:spPr>
          <a:xfrm>
            <a:off x="175493" y="2563913"/>
            <a:ext cx="11707093" cy="1200329"/>
          </a:xfrm>
          <a:prstGeom prst="rect">
            <a:avLst/>
          </a:prstGeom>
          <a:noFill/>
        </p:spPr>
        <p:txBody>
          <a:bodyPr wrap="square" rtlCol="0">
            <a:spAutoFit/>
          </a:bodyPr>
          <a:lstStyle/>
          <a:p>
            <a:r>
              <a:rPr lang="en-US" sz="2400" dirty="0"/>
              <a:t>Gen Z struggle with mental health more than other generational groups. No other generation has had such immediate and unfiltered access to the news for most of their lives, which can lead to stress, anxiety, and other mental health issues. Thus the “Anxious” Generation.</a:t>
            </a:r>
          </a:p>
        </p:txBody>
      </p:sp>
      <p:sp>
        <p:nvSpPr>
          <p:cNvPr id="9" name="TextBox 8">
            <a:extLst>
              <a:ext uri="{FF2B5EF4-FFF2-40B4-BE49-F238E27FC236}">
                <a16:creationId xmlns:a16="http://schemas.microsoft.com/office/drawing/2014/main" id="{E14144F5-81C8-41A2-DB53-21C0C6F72424}"/>
              </a:ext>
            </a:extLst>
          </p:cNvPr>
          <p:cNvSpPr txBox="1"/>
          <p:nvPr/>
        </p:nvSpPr>
        <p:spPr>
          <a:xfrm>
            <a:off x="761999" y="3783778"/>
            <a:ext cx="11430001" cy="1200329"/>
          </a:xfrm>
          <a:prstGeom prst="rect">
            <a:avLst/>
          </a:prstGeom>
          <a:noFill/>
        </p:spPr>
        <p:txBody>
          <a:bodyPr wrap="square" rtlCol="0">
            <a:spAutoFit/>
          </a:bodyPr>
          <a:lstStyle/>
          <a:p>
            <a:r>
              <a:rPr lang="en-US" sz="2400" dirty="0"/>
              <a:t>Gen Z want to move up in the workplace quickly, expecting promotions within 18 months of hire.  Employers can lay out clear paths for promotions.  Each generation have different opinions about how promotions should be earned.</a:t>
            </a:r>
          </a:p>
        </p:txBody>
      </p:sp>
      <p:sp>
        <p:nvSpPr>
          <p:cNvPr id="10" name="TextBox 9">
            <a:extLst>
              <a:ext uri="{FF2B5EF4-FFF2-40B4-BE49-F238E27FC236}">
                <a16:creationId xmlns:a16="http://schemas.microsoft.com/office/drawing/2014/main" id="{84613CDB-1463-FF57-A9EE-BAA8C8A3945E}"/>
              </a:ext>
            </a:extLst>
          </p:cNvPr>
          <p:cNvSpPr txBox="1"/>
          <p:nvPr/>
        </p:nvSpPr>
        <p:spPr>
          <a:xfrm>
            <a:off x="96979" y="4984107"/>
            <a:ext cx="10104582" cy="830997"/>
          </a:xfrm>
          <a:prstGeom prst="rect">
            <a:avLst/>
          </a:prstGeom>
          <a:noFill/>
        </p:spPr>
        <p:txBody>
          <a:bodyPr wrap="square" rtlCol="0">
            <a:spAutoFit/>
          </a:bodyPr>
          <a:lstStyle/>
          <a:p>
            <a:r>
              <a:rPr lang="en-US" sz="2400" dirty="0"/>
              <a:t>They have a low tolerance for companies that don’t follow through on missions and promises, and they are not afraid to leave if things aren’t what they seem.</a:t>
            </a:r>
          </a:p>
        </p:txBody>
      </p:sp>
      <p:sp>
        <p:nvSpPr>
          <p:cNvPr id="2" name="TextBox 1">
            <a:extLst>
              <a:ext uri="{FF2B5EF4-FFF2-40B4-BE49-F238E27FC236}">
                <a16:creationId xmlns:a16="http://schemas.microsoft.com/office/drawing/2014/main" id="{9C4BC2A2-DCE0-49F0-6596-28443D781A5D}"/>
              </a:ext>
            </a:extLst>
          </p:cNvPr>
          <p:cNvSpPr txBox="1"/>
          <p:nvPr/>
        </p:nvSpPr>
        <p:spPr>
          <a:xfrm>
            <a:off x="1761838" y="5803156"/>
            <a:ext cx="3519052" cy="461665"/>
          </a:xfrm>
          <a:prstGeom prst="rect">
            <a:avLst/>
          </a:prstGeom>
          <a:noFill/>
        </p:spPr>
        <p:txBody>
          <a:bodyPr wrap="square" rtlCol="0">
            <a:spAutoFit/>
          </a:bodyPr>
          <a:lstStyle/>
          <a:p>
            <a:r>
              <a:rPr lang="en-US" sz="2400" dirty="0"/>
              <a:t>Diversity is normal to them.</a:t>
            </a:r>
          </a:p>
        </p:txBody>
      </p:sp>
      <p:sp>
        <p:nvSpPr>
          <p:cNvPr id="3" name="TextBox 2">
            <a:extLst>
              <a:ext uri="{FF2B5EF4-FFF2-40B4-BE49-F238E27FC236}">
                <a16:creationId xmlns:a16="http://schemas.microsoft.com/office/drawing/2014/main" id="{DCC1A73A-3818-B038-D8D7-C72DDF0F8291}"/>
              </a:ext>
            </a:extLst>
          </p:cNvPr>
          <p:cNvSpPr txBox="1"/>
          <p:nvPr/>
        </p:nvSpPr>
        <p:spPr>
          <a:xfrm>
            <a:off x="420256" y="6203972"/>
            <a:ext cx="6202216" cy="461665"/>
          </a:xfrm>
          <a:prstGeom prst="rect">
            <a:avLst/>
          </a:prstGeom>
          <a:noFill/>
        </p:spPr>
        <p:txBody>
          <a:bodyPr wrap="square" rtlCol="0">
            <a:spAutoFit/>
          </a:bodyPr>
          <a:lstStyle/>
          <a:p>
            <a:r>
              <a:rPr lang="en-US" sz="2400" dirty="0"/>
              <a:t>They can potentially live to see the year 2100.</a:t>
            </a:r>
          </a:p>
        </p:txBody>
      </p:sp>
    </p:spTree>
    <p:extLst>
      <p:ext uri="{BB962C8B-B14F-4D97-AF65-F5344CB8AC3E}">
        <p14:creationId xmlns:p14="http://schemas.microsoft.com/office/powerpoint/2010/main" val="3538628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1000"/>
                                        <p:tgtEl>
                                          <p:spTgt spid="2"/>
                                        </p:tgtEl>
                                      </p:cBhvr>
                                    </p:animEffect>
                                    <p:anim calcmode="lin" valueType="num">
                                      <p:cBhvr>
                                        <p:cTn id="50" dur="1000" fill="hold"/>
                                        <p:tgtEl>
                                          <p:spTgt spid="2"/>
                                        </p:tgtEl>
                                        <p:attrNameLst>
                                          <p:attrName>ppt_x</p:attrName>
                                        </p:attrNameLst>
                                      </p:cBhvr>
                                      <p:tavLst>
                                        <p:tav tm="0">
                                          <p:val>
                                            <p:strVal val="#ppt_x"/>
                                          </p:val>
                                        </p:tav>
                                        <p:tav tm="100000">
                                          <p:val>
                                            <p:strVal val="#ppt_x"/>
                                          </p:val>
                                        </p:tav>
                                      </p:tavLst>
                                    </p:anim>
                                    <p:anim calcmode="lin" valueType="num">
                                      <p:cBhvr>
                                        <p:cTn id="5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fade">
                                      <p:cBhvr>
                                        <p:cTn id="56" dur="1000"/>
                                        <p:tgtEl>
                                          <p:spTgt spid="3"/>
                                        </p:tgtEl>
                                      </p:cBhvr>
                                    </p:animEffect>
                                    <p:anim calcmode="lin" valueType="num">
                                      <p:cBhvr>
                                        <p:cTn id="57" dur="1000" fill="hold"/>
                                        <p:tgtEl>
                                          <p:spTgt spid="3"/>
                                        </p:tgtEl>
                                        <p:attrNameLst>
                                          <p:attrName>ppt_x</p:attrName>
                                        </p:attrNameLst>
                                      </p:cBhvr>
                                      <p:tavLst>
                                        <p:tav tm="0">
                                          <p:val>
                                            <p:strVal val="#ppt_x"/>
                                          </p:val>
                                        </p:tav>
                                        <p:tav tm="100000">
                                          <p:val>
                                            <p:strVal val="#ppt_x"/>
                                          </p:val>
                                        </p:tav>
                                      </p:tavLst>
                                    </p:anim>
                                    <p:anim calcmode="lin" valueType="num">
                                      <p:cBhvr>
                                        <p:cTn id="5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80F0236-A748-F927-9BE4-11071BA5087C}"/>
              </a:ext>
            </a:extLst>
          </p:cNvPr>
          <p:cNvSpPr txBox="1"/>
          <p:nvPr/>
        </p:nvSpPr>
        <p:spPr>
          <a:xfrm>
            <a:off x="2438400" y="414366"/>
            <a:ext cx="7915563" cy="523220"/>
          </a:xfrm>
          <a:prstGeom prst="rect">
            <a:avLst/>
          </a:prstGeom>
          <a:noFill/>
        </p:spPr>
        <p:txBody>
          <a:bodyPr wrap="square" rtlCol="0">
            <a:spAutoFit/>
          </a:bodyPr>
          <a:lstStyle/>
          <a:p>
            <a:r>
              <a:rPr lang="en-US" sz="2800" dirty="0"/>
              <a:t>How do we work and interact with each generation?</a:t>
            </a:r>
          </a:p>
        </p:txBody>
      </p:sp>
      <p:sp>
        <p:nvSpPr>
          <p:cNvPr id="7" name="TextBox 6">
            <a:extLst>
              <a:ext uri="{FF2B5EF4-FFF2-40B4-BE49-F238E27FC236}">
                <a16:creationId xmlns:a16="http://schemas.microsoft.com/office/drawing/2014/main" id="{BBD0C96C-80FB-1C7A-F49A-4DC48F48F534}"/>
              </a:ext>
            </a:extLst>
          </p:cNvPr>
          <p:cNvSpPr txBox="1"/>
          <p:nvPr/>
        </p:nvSpPr>
        <p:spPr>
          <a:xfrm>
            <a:off x="1256145" y="1089889"/>
            <a:ext cx="5366327" cy="923330"/>
          </a:xfrm>
          <a:prstGeom prst="rect">
            <a:avLst/>
          </a:prstGeom>
          <a:noFill/>
          <a:ln w="57150">
            <a:solidFill>
              <a:schemeClr val="accent6">
                <a:lumMod val="75000"/>
              </a:schemeClr>
            </a:solidFill>
          </a:ln>
        </p:spPr>
        <p:txBody>
          <a:bodyPr wrap="square" rtlCol="0">
            <a:spAutoFit/>
          </a:bodyPr>
          <a:lstStyle/>
          <a:p>
            <a:r>
              <a:rPr lang="en-US" dirty="0"/>
              <a:t>Traditionalists				1925-1942	age range</a:t>
            </a:r>
          </a:p>
          <a:p>
            <a:r>
              <a:rPr lang="en-US" dirty="0"/>
              <a:t>Greatest Generation		1925-1945	 100-80</a:t>
            </a:r>
          </a:p>
          <a:p>
            <a:r>
              <a:rPr lang="en-US" dirty="0"/>
              <a:t>Silent Generation			1928-1945</a:t>
            </a:r>
          </a:p>
        </p:txBody>
      </p:sp>
      <p:sp>
        <p:nvSpPr>
          <p:cNvPr id="8" name="TextBox 7">
            <a:extLst>
              <a:ext uri="{FF2B5EF4-FFF2-40B4-BE49-F238E27FC236}">
                <a16:creationId xmlns:a16="http://schemas.microsoft.com/office/drawing/2014/main" id="{379E666B-4A60-97D7-AF63-626EA87BE81B}"/>
              </a:ext>
            </a:extLst>
          </p:cNvPr>
          <p:cNvSpPr txBox="1"/>
          <p:nvPr/>
        </p:nvSpPr>
        <p:spPr>
          <a:xfrm>
            <a:off x="1256144" y="2165522"/>
            <a:ext cx="5366327" cy="923330"/>
          </a:xfrm>
          <a:prstGeom prst="rect">
            <a:avLst/>
          </a:prstGeom>
          <a:noFill/>
          <a:ln w="57150">
            <a:solidFill>
              <a:schemeClr val="accent1">
                <a:lumMod val="75000"/>
              </a:schemeClr>
            </a:solidFill>
          </a:ln>
        </p:spPr>
        <p:txBody>
          <a:bodyPr wrap="square" rtlCol="0">
            <a:spAutoFit/>
          </a:bodyPr>
          <a:lstStyle/>
          <a:p>
            <a:r>
              <a:rPr lang="en-US" dirty="0"/>
              <a:t>Baby Boomers				1943-1960	age range</a:t>
            </a:r>
          </a:p>
          <a:p>
            <a:r>
              <a:rPr lang="en-US" dirty="0"/>
              <a:t>Boomers					1946-1964	  82-61</a:t>
            </a:r>
          </a:p>
          <a:p>
            <a:r>
              <a:rPr lang="en-US" dirty="0"/>
              <a:t>						1946-1964</a:t>
            </a:r>
          </a:p>
        </p:txBody>
      </p:sp>
      <p:sp>
        <p:nvSpPr>
          <p:cNvPr id="9" name="TextBox 8">
            <a:extLst>
              <a:ext uri="{FF2B5EF4-FFF2-40B4-BE49-F238E27FC236}">
                <a16:creationId xmlns:a16="http://schemas.microsoft.com/office/drawing/2014/main" id="{69C5D8FA-9ACE-D706-851D-511F588686C6}"/>
              </a:ext>
            </a:extLst>
          </p:cNvPr>
          <p:cNvSpPr txBox="1"/>
          <p:nvPr/>
        </p:nvSpPr>
        <p:spPr>
          <a:xfrm>
            <a:off x="1256143" y="3241155"/>
            <a:ext cx="5366327" cy="923330"/>
          </a:xfrm>
          <a:prstGeom prst="rect">
            <a:avLst/>
          </a:prstGeom>
          <a:noFill/>
          <a:ln w="57150">
            <a:solidFill>
              <a:schemeClr val="accent2">
                <a:lumMod val="75000"/>
              </a:schemeClr>
            </a:solidFill>
          </a:ln>
        </p:spPr>
        <p:txBody>
          <a:bodyPr wrap="square" rtlCol="0">
            <a:spAutoFit/>
          </a:bodyPr>
          <a:lstStyle/>
          <a:p>
            <a:r>
              <a:rPr lang="en-US" dirty="0"/>
              <a:t>Generation X				1961-1981	age range</a:t>
            </a:r>
          </a:p>
          <a:p>
            <a:r>
              <a:rPr lang="en-US" dirty="0"/>
              <a:t>Gen X					1965-1980	  61-45</a:t>
            </a:r>
          </a:p>
          <a:p>
            <a:r>
              <a:rPr lang="en-US" dirty="0"/>
              <a:t>Xers						1965-1980</a:t>
            </a:r>
          </a:p>
        </p:txBody>
      </p:sp>
      <p:sp>
        <p:nvSpPr>
          <p:cNvPr id="10" name="TextBox 9">
            <a:extLst>
              <a:ext uri="{FF2B5EF4-FFF2-40B4-BE49-F238E27FC236}">
                <a16:creationId xmlns:a16="http://schemas.microsoft.com/office/drawing/2014/main" id="{A81DF0FA-6BD6-D2AC-A88E-A75CBF000D97}"/>
              </a:ext>
            </a:extLst>
          </p:cNvPr>
          <p:cNvSpPr txBox="1"/>
          <p:nvPr/>
        </p:nvSpPr>
        <p:spPr>
          <a:xfrm>
            <a:off x="1256142" y="4316788"/>
            <a:ext cx="5366327" cy="923330"/>
          </a:xfrm>
          <a:prstGeom prst="rect">
            <a:avLst/>
          </a:prstGeom>
          <a:noFill/>
          <a:ln w="57150">
            <a:solidFill>
              <a:srgbClr val="FBA711"/>
            </a:solidFill>
          </a:ln>
        </p:spPr>
        <p:txBody>
          <a:bodyPr wrap="square" rtlCol="0">
            <a:spAutoFit/>
          </a:bodyPr>
          <a:lstStyle/>
          <a:p>
            <a:r>
              <a:rPr lang="en-US" dirty="0"/>
              <a:t>Generation Y				1982-1994	age range</a:t>
            </a:r>
          </a:p>
          <a:p>
            <a:r>
              <a:rPr lang="en-US" dirty="0"/>
              <a:t>Millennials				1981-2000	  44-25</a:t>
            </a:r>
          </a:p>
          <a:p>
            <a:r>
              <a:rPr lang="en-US" dirty="0"/>
              <a:t>Gen Y					1981-1996</a:t>
            </a:r>
          </a:p>
        </p:txBody>
      </p:sp>
      <p:sp>
        <p:nvSpPr>
          <p:cNvPr id="11" name="TextBox 10">
            <a:extLst>
              <a:ext uri="{FF2B5EF4-FFF2-40B4-BE49-F238E27FC236}">
                <a16:creationId xmlns:a16="http://schemas.microsoft.com/office/drawing/2014/main" id="{39C16410-924D-38C4-E8E4-B61D8EFE734D}"/>
              </a:ext>
            </a:extLst>
          </p:cNvPr>
          <p:cNvSpPr txBox="1"/>
          <p:nvPr/>
        </p:nvSpPr>
        <p:spPr>
          <a:xfrm>
            <a:off x="1256142" y="5392421"/>
            <a:ext cx="5366327" cy="923330"/>
          </a:xfrm>
          <a:prstGeom prst="rect">
            <a:avLst/>
          </a:prstGeom>
          <a:noFill/>
          <a:ln w="57150">
            <a:solidFill>
              <a:srgbClr val="F73703"/>
            </a:solidFill>
          </a:ln>
        </p:spPr>
        <p:txBody>
          <a:bodyPr wrap="square" rtlCol="0">
            <a:spAutoFit/>
          </a:bodyPr>
          <a:lstStyle/>
          <a:p>
            <a:r>
              <a:rPr lang="en-US" dirty="0"/>
              <a:t>Generation Z				1995-2010	age range</a:t>
            </a:r>
          </a:p>
          <a:p>
            <a:r>
              <a:rPr lang="en-US" dirty="0"/>
              <a:t>Gen Z					2001-2020	   30-5</a:t>
            </a:r>
          </a:p>
          <a:p>
            <a:r>
              <a:rPr lang="en-US" dirty="0"/>
              <a:t>Anxious Generation			1997-2012</a:t>
            </a:r>
          </a:p>
        </p:txBody>
      </p:sp>
      <p:sp>
        <p:nvSpPr>
          <p:cNvPr id="12" name="TextBox 11">
            <a:extLst>
              <a:ext uri="{FF2B5EF4-FFF2-40B4-BE49-F238E27FC236}">
                <a16:creationId xmlns:a16="http://schemas.microsoft.com/office/drawing/2014/main" id="{D8659CAD-F9EE-28FD-D25D-A76E08AC37A3}"/>
              </a:ext>
            </a:extLst>
          </p:cNvPr>
          <p:cNvSpPr txBox="1"/>
          <p:nvPr/>
        </p:nvSpPr>
        <p:spPr>
          <a:xfrm>
            <a:off x="6719454" y="1089889"/>
            <a:ext cx="5366327" cy="646331"/>
          </a:xfrm>
          <a:prstGeom prst="rect">
            <a:avLst/>
          </a:prstGeom>
          <a:noFill/>
          <a:ln w="57150">
            <a:solidFill>
              <a:schemeClr val="accent6">
                <a:lumMod val="75000"/>
              </a:schemeClr>
            </a:solidFill>
          </a:ln>
        </p:spPr>
        <p:txBody>
          <a:bodyPr wrap="square" rtlCol="0">
            <a:spAutoFit/>
          </a:bodyPr>
          <a:lstStyle/>
          <a:p>
            <a:r>
              <a:rPr lang="en-US" dirty="0"/>
              <a:t>Patience, understanding, recognition, clear expectations, development opportunities</a:t>
            </a:r>
          </a:p>
        </p:txBody>
      </p:sp>
      <p:sp>
        <p:nvSpPr>
          <p:cNvPr id="13" name="TextBox 12">
            <a:extLst>
              <a:ext uri="{FF2B5EF4-FFF2-40B4-BE49-F238E27FC236}">
                <a16:creationId xmlns:a16="http://schemas.microsoft.com/office/drawing/2014/main" id="{37770978-7CE9-11CD-04F4-D478217A94C1}"/>
              </a:ext>
            </a:extLst>
          </p:cNvPr>
          <p:cNvSpPr txBox="1"/>
          <p:nvPr/>
        </p:nvSpPr>
        <p:spPr>
          <a:xfrm>
            <a:off x="6719453" y="2165522"/>
            <a:ext cx="5366327" cy="923330"/>
          </a:xfrm>
          <a:prstGeom prst="rect">
            <a:avLst/>
          </a:prstGeom>
          <a:noFill/>
          <a:ln w="57150">
            <a:solidFill>
              <a:schemeClr val="accent1">
                <a:lumMod val="75000"/>
              </a:schemeClr>
            </a:solidFill>
          </a:ln>
        </p:spPr>
        <p:txBody>
          <a:bodyPr wrap="square" rtlCol="0">
            <a:spAutoFit/>
          </a:bodyPr>
          <a:lstStyle/>
          <a:p>
            <a:r>
              <a:rPr lang="en-US" dirty="0"/>
              <a:t>Understand their need for work/life balance, they need clear objectives, patience with technology, they need to see value in their work, they appreciate recognition</a:t>
            </a:r>
          </a:p>
        </p:txBody>
      </p:sp>
      <p:sp>
        <p:nvSpPr>
          <p:cNvPr id="14" name="TextBox 13">
            <a:extLst>
              <a:ext uri="{FF2B5EF4-FFF2-40B4-BE49-F238E27FC236}">
                <a16:creationId xmlns:a16="http://schemas.microsoft.com/office/drawing/2014/main" id="{FBAE60B1-F25B-4010-4736-A4C97682F925}"/>
              </a:ext>
            </a:extLst>
          </p:cNvPr>
          <p:cNvSpPr txBox="1"/>
          <p:nvPr/>
        </p:nvSpPr>
        <p:spPr>
          <a:xfrm>
            <a:off x="6719453" y="3241155"/>
            <a:ext cx="5366327" cy="923330"/>
          </a:xfrm>
          <a:prstGeom prst="rect">
            <a:avLst/>
          </a:prstGeom>
          <a:noFill/>
          <a:ln w="57150">
            <a:solidFill>
              <a:schemeClr val="accent2">
                <a:lumMod val="75000"/>
              </a:schemeClr>
            </a:solidFill>
          </a:ln>
        </p:spPr>
        <p:txBody>
          <a:bodyPr wrap="square" rtlCol="0">
            <a:spAutoFit/>
          </a:bodyPr>
          <a:lstStyle/>
          <a:p>
            <a:r>
              <a:rPr lang="en-US" dirty="0"/>
              <a:t>Open and clear communication; </a:t>
            </a:r>
            <a:r>
              <a:rPr lang="en-US" dirty="0" err="1"/>
              <a:t>esp</a:t>
            </a:r>
            <a:r>
              <a:rPr lang="en-US" dirty="0"/>
              <a:t> regarding company news, values, and direction, autonomy, feedback, good workplace culture, consistent increase in salary/benefits</a:t>
            </a:r>
          </a:p>
        </p:txBody>
      </p:sp>
      <p:sp>
        <p:nvSpPr>
          <p:cNvPr id="15" name="TextBox 14">
            <a:extLst>
              <a:ext uri="{FF2B5EF4-FFF2-40B4-BE49-F238E27FC236}">
                <a16:creationId xmlns:a16="http://schemas.microsoft.com/office/drawing/2014/main" id="{FE440344-DA04-B2FB-EE96-7C8C9CC0C819}"/>
              </a:ext>
            </a:extLst>
          </p:cNvPr>
          <p:cNvSpPr txBox="1"/>
          <p:nvPr/>
        </p:nvSpPr>
        <p:spPr>
          <a:xfrm>
            <a:off x="6719452" y="4316788"/>
            <a:ext cx="5366327" cy="923330"/>
          </a:xfrm>
          <a:prstGeom prst="rect">
            <a:avLst/>
          </a:prstGeom>
          <a:noFill/>
          <a:ln w="57150">
            <a:solidFill>
              <a:srgbClr val="FBA711"/>
            </a:solidFill>
          </a:ln>
        </p:spPr>
        <p:txBody>
          <a:bodyPr wrap="square" rtlCol="0">
            <a:spAutoFit/>
          </a:bodyPr>
          <a:lstStyle/>
          <a:p>
            <a:r>
              <a:rPr lang="en-US" dirty="0"/>
              <a:t>Opportunities to grow, work/life balance, flexibility, clear expectations and guidance, enjoyable work culture, team activities </a:t>
            </a:r>
          </a:p>
        </p:txBody>
      </p:sp>
      <p:sp>
        <p:nvSpPr>
          <p:cNvPr id="16" name="TextBox 15">
            <a:extLst>
              <a:ext uri="{FF2B5EF4-FFF2-40B4-BE49-F238E27FC236}">
                <a16:creationId xmlns:a16="http://schemas.microsoft.com/office/drawing/2014/main" id="{DBFE62D3-049A-E0F6-CBF2-C9F955BFAB16}"/>
              </a:ext>
            </a:extLst>
          </p:cNvPr>
          <p:cNvSpPr txBox="1"/>
          <p:nvPr/>
        </p:nvSpPr>
        <p:spPr>
          <a:xfrm>
            <a:off x="6719452" y="5392421"/>
            <a:ext cx="5366327" cy="923330"/>
          </a:xfrm>
          <a:prstGeom prst="rect">
            <a:avLst/>
          </a:prstGeom>
          <a:noFill/>
          <a:ln w="57150">
            <a:solidFill>
              <a:srgbClr val="F73703"/>
            </a:solidFill>
          </a:ln>
        </p:spPr>
        <p:txBody>
          <a:bodyPr wrap="square" rtlCol="0">
            <a:spAutoFit/>
          </a:bodyPr>
          <a:lstStyle/>
          <a:p>
            <a:r>
              <a:rPr lang="en-US" dirty="0"/>
              <a:t>Psychological safe workplace, opportunities for team building &amp; mentorship, digital communication, allow them to share thoughts, ideas, and feelings w/o judgement</a:t>
            </a:r>
          </a:p>
        </p:txBody>
      </p:sp>
    </p:spTree>
    <p:extLst>
      <p:ext uri="{BB962C8B-B14F-4D97-AF65-F5344CB8AC3E}">
        <p14:creationId xmlns:p14="http://schemas.microsoft.com/office/powerpoint/2010/main" val="3071638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F0125E-0342-8DAF-0205-F1C358330CE0}"/>
              </a:ext>
            </a:extLst>
          </p:cNvPr>
          <p:cNvSpPr txBox="1"/>
          <p:nvPr/>
        </p:nvSpPr>
        <p:spPr>
          <a:xfrm>
            <a:off x="1450108" y="2062899"/>
            <a:ext cx="7961745" cy="4524315"/>
          </a:xfrm>
          <a:prstGeom prst="rect">
            <a:avLst/>
          </a:prstGeom>
          <a:noFill/>
        </p:spPr>
        <p:txBody>
          <a:bodyPr wrap="square" rtlCol="0">
            <a:spAutoFit/>
          </a:bodyPr>
          <a:lstStyle/>
          <a:p>
            <a:pPr marL="342900" indent="-342900">
              <a:buAutoNum type="arabicPeriod"/>
            </a:pPr>
            <a:r>
              <a:rPr lang="en-US" sz="2400" dirty="0"/>
              <a:t>Communication</a:t>
            </a:r>
          </a:p>
          <a:p>
            <a:pPr marL="342900" indent="-342900">
              <a:buAutoNum type="arabicPeriod"/>
            </a:pPr>
            <a:r>
              <a:rPr lang="en-US" sz="2400" dirty="0"/>
              <a:t>Decision Making</a:t>
            </a:r>
          </a:p>
          <a:p>
            <a:pPr marL="342900" indent="-342900">
              <a:buAutoNum type="arabicPeriod"/>
            </a:pPr>
            <a:r>
              <a:rPr lang="en-US" sz="2400" dirty="0"/>
              <a:t>Dress Code</a:t>
            </a:r>
          </a:p>
          <a:p>
            <a:pPr marL="342900" indent="-342900">
              <a:buAutoNum type="arabicPeriod"/>
            </a:pPr>
            <a:r>
              <a:rPr lang="en-US" sz="2400" dirty="0"/>
              <a:t>Feedback</a:t>
            </a:r>
          </a:p>
          <a:p>
            <a:pPr marL="342900" indent="-342900">
              <a:buAutoNum type="arabicPeriod"/>
            </a:pPr>
            <a:r>
              <a:rPr lang="en-US" sz="2400" dirty="0"/>
              <a:t>Fun at Work</a:t>
            </a:r>
          </a:p>
          <a:p>
            <a:pPr marL="342900" indent="-342900">
              <a:buAutoNum type="arabicPeriod"/>
            </a:pPr>
            <a:r>
              <a:rPr lang="en-US" sz="2400" dirty="0"/>
              <a:t>Knowledge Transfer</a:t>
            </a:r>
          </a:p>
          <a:p>
            <a:pPr marL="342900" indent="-342900">
              <a:buAutoNum type="arabicPeriod"/>
            </a:pPr>
            <a:r>
              <a:rPr lang="en-US" sz="2400" dirty="0"/>
              <a:t>Loyalty</a:t>
            </a:r>
          </a:p>
          <a:p>
            <a:pPr marL="342900" indent="-342900">
              <a:buAutoNum type="arabicPeriod"/>
            </a:pPr>
            <a:r>
              <a:rPr lang="en-US" sz="2400" dirty="0"/>
              <a:t>Meetings</a:t>
            </a:r>
          </a:p>
          <a:p>
            <a:pPr marL="342900" indent="-342900">
              <a:buAutoNum type="arabicPeriod"/>
            </a:pPr>
            <a:r>
              <a:rPr lang="en-US" sz="2400" dirty="0"/>
              <a:t>Policies</a:t>
            </a:r>
          </a:p>
          <a:p>
            <a:pPr marL="342900" indent="-342900">
              <a:buAutoNum type="arabicPeriod"/>
            </a:pPr>
            <a:r>
              <a:rPr lang="en-US" sz="2400" dirty="0"/>
              <a:t>Respect</a:t>
            </a:r>
          </a:p>
          <a:p>
            <a:pPr marL="342900" indent="-342900">
              <a:buAutoNum type="arabicPeriod"/>
            </a:pPr>
            <a:r>
              <a:rPr lang="en-US" sz="2400" dirty="0"/>
              <a:t>Training</a:t>
            </a:r>
          </a:p>
          <a:p>
            <a:pPr marL="342900" indent="-342900">
              <a:buAutoNum type="arabicPeriod"/>
            </a:pPr>
            <a:r>
              <a:rPr lang="en-US" sz="2400" dirty="0"/>
              <a:t>Work Ethic</a:t>
            </a:r>
          </a:p>
        </p:txBody>
      </p:sp>
      <p:sp>
        <p:nvSpPr>
          <p:cNvPr id="6" name="TextBox 5">
            <a:extLst>
              <a:ext uri="{FF2B5EF4-FFF2-40B4-BE49-F238E27FC236}">
                <a16:creationId xmlns:a16="http://schemas.microsoft.com/office/drawing/2014/main" id="{137EC3AA-F9B0-D1AE-0D6C-EB56934C1A2F}"/>
              </a:ext>
            </a:extLst>
          </p:cNvPr>
          <p:cNvSpPr txBox="1"/>
          <p:nvPr/>
        </p:nvSpPr>
        <p:spPr>
          <a:xfrm>
            <a:off x="2262909" y="27709"/>
            <a:ext cx="7315200" cy="646331"/>
          </a:xfrm>
          <a:prstGeom prst="rect">
            <a:avLst/>
          </a:prstGeom>
          <a:noFill/>
        </p:spPr>
        <p:txBody>
          <a:bodyPr wrap="square" rtlCol="0">
            <a:spAutoFit/>
          </a:bodyPr>
          <a:lstStyle/>
          <a:p>
            <a:pPr algn="ctr"/>
            <a:r>
              <a:rPr lang="en-US" sz="3600" dirty="0">
                <a:solidFill>
                  <a:srgbClr val="FF0000"/>
                </a:solidFill>
              </a:rPr>
              <a:t>Sticking Points</a:t>
            </a:r>
          </a:p>
        </p:txBody>
      </p:sp>
      <p:sp>
        <p:nvSpPr>
          <p:cNvPr id="7" name="TextBox 6">
            <a:extLst>
              <a:ext uri="{FF2B5EF4-FFF2-40B4-BE49-F238E27FC236}">
                <a16:creationId xmlns:a16="http://schemas.microsoft.com/office/drawing/2014/main" id="{9C3EA10D-1FD8-309F-8C88-902A4E9550CE}"/>
              </a:ext>
            </a:extLst>
          </p:cNvPr>
          <p:cNvSpPr txBox="1"/>
          <p:nvPr/>
        </p:nvSpPr>
        <p:spPr>
          <a:xfrm>
            <a:off x="1117600" y="891416"/>
            <a:ext cx="9799782" cy="954107"/>
          </a:xfrm>
          <a:prstGeom prst="rect">
            <a:avLst/>
          </a:prstGeom>
          <a:noFill/>
        </p:spPr>
        <p:txBody>
          <a:bodyPr wrap="square" rtlCol="0">
            <a:spAutoFit/>
          </a:bodyPr>
          <a:lstStyle/>
          <a:p>
            <a:pPr algn="ctr"/>
            <a:r>
              <a:rPr lang="en-US" sz="2800" dirty="0"/>
              <a:t>Teams can get stuck on these points, which can lead to conflict, frustration, and stereotyping in the workplace.</a:t>
            </a:r>
          </a:p>
        </p:txBody>
      </p:sp>
    </p:spTree>
    <p:extLst>
      <p:ext uri="{BB962C8B-B14F-4D97-AF65-F5344CB8AC3E}">
        <p14:creationId xmlns:p14="http://schemas.microsoft.com/office/powerpoint/2010/main" val="4098060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129C3D-2965-412D-625B-FC7975C24D74}"/>
              </a:ext>
            </a:extLst>
          </p:cNvPr>
          <p:cNvSpPr txBox="1"/>
          <p:nvPr/>
        </p:nvSpPr>
        <p:spPr>
          <a:xfrm>
            <a:off x="3001818" y="1764964"/>
            <a:ext cx="8885381" cy="584775"/>
          </a:xfrm>
          <a:prstGeom prst="rect">
            <a:avLst/>
          </a:prstGeom>
          <a:noFill/>
        </p:spPr>
        <p:txBody>
          <a:bodyPr wrap="square" rtlCol="0">
            <a:spAutoFit/>
          </a:bodyPr>
          <a:lstStyle/>
          <a:p>
            <a:r>
              <a:rPr lang="en-US" sz="3200" dirty="0"/>
              <a:t>How old were you when you got your first cell phone?</a:t>
            </a:r>
          </a:p>
        </p:txBody>
      </p:sp>
      <p:sp>
        <p:nvSpPr>
          <p:cNvPr id="5" name="TextBox 4">
            <a:extLst>
              <a:ext uri="{FF2B5EF4-FFF2-40B4-BE49-F238E27FC236}">
                <a16:creationId xmlns:a16="http://schemas.microsoft.com/office/drawing/2014/main" id="{AE550957-89B9-1CA3-6CF8-813670B5F191}"/>
              </a:ext>
            </a:extLst>
          </p:cNvPr>
          <p:cNvSpPr txBox="1"/>
          <p:nvPr/>
        </p:nvSpPr>
        <p:spPr>
          <a:xfrm>
            <a:off x="1413162" y="778867"/>
            <a:ext cx="10104582" cy="584775"/>
          </a:xfrm>
          <a:prstGeom prst="rect">
            <a:avLst/>
          </a:prstGeom>
          <a:noFill/>
        </p:spPr>
        <p:txBody>
          <a:bodyPr wrap="square" rtlCol="0">
            <a:spAutoFit/>
          </a:bodyPr>
          <a:lstStyle/>
          <a:p>
            <a:r>
              <a:rPr lang="en-US" sz="3200" dirty="0"/>
              <a:t>How old were you when you got your first job?</a:t>
            </a:r>
          </a:p>
        </p:txBody>
      </p:sp>
      <p:sp>
        <p:nvSpPr>
          <p:cNvPr id="6" name="TextBox 5">
            <a:extLst>
              <a:ext uri="{FF2B5EF4-FFF2-40B4-BE49-F238E27FC236}">
                <a16:creationId xmlns:a16="http://schemas.microsoft.com/office/drawing/2014/main" id="{F0F95703-E3FA-1D3E-245A-87FBB77984DF}"/>
              </a:ext>
            </a:extLst>
          </p:cNvPr>
          <p:cNvSpPr txBox="1"/>
          <p:nvPr/>
        </p:nvSpPr>
        <p:spPr>
          <a:xfrm>
            <a:off x="2059708" y="1277833"/>
            <a:ext cx="9864437" cy="584775"/>
          </a:xfrm>
          <a:prstGeom prst="rect">
            <a:avLst/>
          </a:prstGeom>
          <a:noFill/>
        </p:spPr>
        <p:txBody>
          <a:bodyPr wrap="square" rtlCol="0">
            <a:spAutoFit/>
          </a:bodyPr>
          <a:lstStyle/>
          <a:p>
            <a:r>
              <a:rPr lang="en-US" sz="3200" dirty="0"/>
              <a:t>Where did you work?</a:t>
            </a:r>
          </a:p>
        </p:txBody>
      </p:sp>
      <p:sp>
        <p:nvSpPr>
          <p:cNvPr id="8" name="TextBox 7">
            <a:extLst>
              <a:ext uri="{FF2B5EF4-FFF2-40B4-BE49-F238E27FC236}">
                <a16:creationId xmlns:a16="http://schemas.microsoft.com/office/drawing/2014/main" id="{6A0B2E70-077D-EA30-0DCB-47F59A815DF2}"/>
              </a:ext>
            </a:extLst>
          </p:cNvPr>
          <p:cNvSpPr txBox="1"/>
          <p:nvPr/>
        </p:nvSpPr>
        <p:spPr>
          <a:xfrm>
            <a:off x="350981" y="5041558"/>
            <a:ext cx="11000509" cy="1077218"/>
          </a:xfrm>
          <a:prstGeom prst="rect">
            <a:avLst/>
          </a:prstGeom>
          <a:noFill/>
        </p:spPr>
        <p:txBody>
          <a:bodyPr wrap="square" rtlCol="0">
            <a:spAutoFit/>
          </a:bodyPr>
          <a:lstStyle/>
          <a:p>
            <a:r>
              <a:rPr lang="en-US" sz="3200" dirty="0"/>
              <a:t>Give me an example of a national/global event in your lifetime that has impacted you and how you live your life.</a:t>
            </a:r>
          </a:p>
        </p:txBody>
      </p:sp>
      <p:sp>
        <p:nvSpPr>
          <p:cNvPr id="9" name="TextBox 8">
            <a:extLst>
              <a:ext uri="{FF2B5EF4-FFF2-40B4-BE49-F238E27FC236}">
                <a16:creationId xmlns:a16="http://schemas.microsoft.com/office/drawing/2014/main" id="{005B21B2-AD13-09B7-DC2B-AAA8432406C7}"/>
              </a:ext>
            </a:extLst>
          </p:cNvPr>
          <p:cNvSpPr txBox="1"/>
          <p:nvPr/>
        </p:nvSpPr>
        <p:spPr>
          <a:xfrm>
            <a:off x="3046773" y="175490"/>
            <a:ext cx="7698326" cy="584775"/>
          </a:xfrm>
          <a:prstGeom prst="rect">
            <a:avLst/>
          </a:prstGeom>
          <a:noFill/>
        </p:spPr>
        <p:txBody>
          <a:bodyPr wrap="none" rtlCol="0">
            <a:spAutoFit/>
          </a:bodyPr>
          <a:lstStyle/>
          <a:p>
            <a:r>
              <a:rPr lang="en-US" sz="3200" dirty="0"/>
              <a:t>Let’s learn something about each other………</a:t>
            </a:r>
          </a:p>
        </p:txBody>
      </p:sp>
      <p:sp>
        <p:nvSpPr>
          <p:cNvPr id="2" name="TextBox 1">
            <a:extLst>
              <a:ext uri="{FF2B5EF4-FFF2-40B4-BE49-F238E27FC236}">
                <a16:creationId xmlns:a16="http://schemas.microsoft.com/office/drawing/2014/main" id="{C7BF860C-C4C6-E4F6-7977-40BE87A898FA}"/>
              </a:ext>
            </a:extLst>
          </p:cNvPr>
          <p:cNvSpPr txBox="1"/>
          <p:nvPr/>
        </p:nvSpPr>
        <p:spPr>
          <a:xfrm>
            <a:off x="1930399" y="2300356"/>
            <a:ext cx="8885381" cy="584775"/>
          </a:xfrm>
          <a:prstGeom prst="rect">
            <a:avLst/>
          </a:prstGeom>
          <a:noFill/>
        </p:spPr>
        <p:txBody>
          <a:bodyPr wrap="square" rtlCol="0">
            <a:spAutoFit/>
          </a:bodyPr>
          <a:lstStyle/>
          <a:p>
            <a:r>
              <a:rPr lang="en-US" sz="3200" dirty="0"/>
              <a:t>What is the longest you have stayed at one job?</a:t>
            </a:r>
          </a:p>
        </p:txBody>
      </p:sp>
      <p:sp>
        <p:nvSpPr>
          <p:cNvPr id="3" name="TextBox 2">
            <a:extLst>
              <a:ext uri="{FF2B5EF4-FFF2-40B4-BE49-F238E27FC236}">
                <a16:creationId xmlns:a16="http://schemas.microsoft.com/office/drawing/2014/main" id="{D6A3FA86-36C8-3DDD-7667-94651F1593BB}"/>
              </a:ext>
            </a:extLst>
          </p:cNvPr>
          <p:cNvSpPr txBox="1"/>
          <p:nvPr/>
        </p:nvSpPr>
        <p:spPr>
          <a:xfrm>
            <a:off x="997526" y="2844225"/>
            <a:ext cx="8885381" cy="584775"/>
          </a:xfrm>
          <a:prstGeom prst="rect">
            <a:avLst/>
          </a:prstGeom>
          <a:noFill/>
        </p:spPr>
        <p:txBody>
          <a:bodyPr wrap="square" rtlCol="0">
            <a:spAutoFit/>
          </a:bodyPr>
          <a:lstStyle/>
          <a:p>
            <a:r>
              <a:rPr lang="en-US" sz="3200" dirty="0"/>
              <a:t>How many TV channels did you have growing up?</a:t>
            </a:r>
          </a:p>
        </p:txBody>
      </p:sp>
      <p:sp>
        <p:nvSpPr>
          <p:cNvPr id="7" name="TextBox 6">
            <a:extLst>
              <a:ext uri="{FF2B5EF4-FFF2-40B4-BE49-F238E27FC236}">
                <a16:creationId xmlns:a16="http://schemas.microsoft.com/office/drawing/2014/main" id="{9312106C-47BA-1113-E892-242FE5700A3A}"/>
              </a:ext>
            </a:extLst>
          </p:cNvPr>
          <p:cNvSpPr txBox="1"/>
          <p:nvPr/>
        </p:nvSpPr>
        <p:spPr>
          <a:xfrm>
            <a:off x="2336799" y="3426768"/>
            <a:ext cx="8885381" cy="584775"/>
          </a:xfrm>
          <a:prstGeom prst="rect">
            <a:avLst/>
          </a:prstGeom>
          <a:noFill/>
        </p:spPr>
        <p:txBody>
          <a:bodyPr wrap="square" rtlCol="0">
            <a:spAutoFit/>
          </a:bodyPr>
          <a:lstStyle/>
          <a:p>
            <a:r>
              <a:rPr lang="en-US" sz="3200" dirty="0"/>
              <a:t>How did you typically get to/from school? (age 5-14)</a:t>
            </a:r>
          </a:p>
        </p:txBody>
      </p:sp>
      <p:sp>
        <p:nvSpPr>
          <p:cNvPr id="10" name="TextBox 9">
            <a:extLst>
              <a:ext uri="{FF2B5EF4-FFF2-40B4-BE49-F238E27FC236}">
                <a16:creationId xmlns:a16="http://schemas.microsoft.com/office/drawing/2014/main" id="{343BA7F0-C5AF-DC4C-A942-29E777924510}"/>
              </a:ext>
            </a:extLst>
          </p:cNvPr>
          <p:cNvSpPr txBox="1"/>
          <p:nvPr/>
        </p:nvSpPr>
        <p:spPr>
          <a:xfrm>
            <a:off x="752763" y="3891469"/>
            <a:ext cx="9481128" cy="584775"/>
          </a:xfrm>
          <a:prstGeom prst="rect">
            <a:avLst/>
          </a:prstGeom>
          <a:noFill/>
        </p:spPr>
        <p:txBody>
          <a:bodyPr wrap="square" rtlCol="0">
            <a:spAutoFit/>
          </a:bodyPr>
          <a:lstStyle/>
          <a:p>
            <a:r>
              <a:rPr lang="en-US" sz="3200" dirty="0"/>
              <a:t>How did you learn about news; what medium? (age 16)</a:t>
            </a:r>
          </a:p>
        </p:txBody>
      </p:sp>
      <p:sp>
        <p:nvSpPr>
          <p:cNvPr id="11" name="TextBox 10">
            <a:extLst>
              <a:ext uri="{FF2B5EF4-FFF2-40B4-BE49-F238E27FC236}">
                <a16:creationId xmlns:a16="http://schemas.microsoft.com/office/drawing/2014/main" id="{8FD92308-47E2-DD37-0C60-B04070764A67}"/>
              </a:ext>
            </a:extLst>
          </p:cNvPr>
          <p:cNvSpPr txBox="1"/>
          <p:nvPr/>
        </p:nvSpPr>
        <p:spPr>
          <a:xfrm>
            <a:off x="0" y="4412865"/>
            <a:ext cx="11074400" cy="584775"/>
          </a:xfrm>
          <a:prstGeom prst="rect">
            <a:avLst/>
          </a:prstGeom>
          <a:noFill/>
        </p:spPr>
        <p:txBody>
          <a:bodyPr wrap="square" rtlCol="0">
            <a:spAutoFit/>
          </a:bodyPr>
          <a:lstStyle/>
          <a:p>
            <a:r>
              <a:rPr lang="en-US" sz="3200" dirty="0"/>
              <a:t>What did you do during your summer break from school? (age 13)</a:t>
            </a:r>
          </a:p>
        </p:txBody>
      </p:sp>
      <p:sp>
        <p:nvSpPr>
          <p:cNvPr id="12" name="TextBox 11">
            <a:extLst>
              <a:ext uri="{FF2B5EF4-FFF2-40B4-BE49-F238E27FC236}">
                <a16:creationId xmlns:a16="http://schemas.microsoft.com/office/drawing/2014/main" id="{A6575CCE-6355-9B41-377B-C887020A48D6}"/>
              </a:ext>
            </a:extLst>
          </p:cNvPr>
          <p:cNvSpPr txBox="1"/>
          <p:nvPr/>
        </p:nvSpPr>
        <p:spPr>
          <a:xfrm>
            <a:off x="521854" y="6162694"/>
            <a:ext cx="10104582" cy="523220"/>
          </a:xfrm>
          <a:prstGeom prst="rect">
            <a:avLst/>
          </a:prstGeom>
          <a:noFill/>
        </p:spPr>
        <p:txBody>
          <a:bodyPr wrap="square" rtlCol="0">
            <a:spAutoFit/>
          </a:bodyPr>
          <a:lstStyle/>
          <a:p>
            <a:r>
              <a:rPr lang="en-US" sz="2800" dirty="0"/>
              <a:t>Having a diverse workforce improves productivity in the workplace!</a:t>
            </a:r>
          </a:p>
        </p:txBody>
      </p:sp>
    </p:spTree>
    <p:extLst>
      <p:ext uri="{BB962C8B-B14F-4D97-AF65-F5344CB8AC3E}">
        <p14:creationId xmlns:p14="http://schemas.microsoft.com/office/powerpoint/2010/main" val="304149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 calcmode="lin" valueType="num">
                                      <p:cBhvr>
                                        <p:cTn id="27" dur="1000" fill="hold"/>
                                        <p:tgtEl>
                                          <p:spTgt spid="6"/>
                                        </p:tgtEl>
                                        <p:attrNameLst>
                                          <p:attrName>style.rotation</p:attrName>
                                        </p:attrNameLst>
                                      </p:cBhvr>
                                      <p:tavLst>
                                        <p:tav tm="0">
                                          <p:val>
                                            <p:fltVal val="90"/>
                                          </p:val>
                                        </p:tav>
                                        <p:tav tm="100000">
                                          <p:val>
                                            <p:fltVal val="0"/>
                                          </p:val>
                                        </p:tav>
                                      </p:tavLst>
                                    </p:anim>
                                    <p:animEffect transition="in" filter="fade">
                                      <p:cBhvr>
                                        <p:cTn id="28" dur="10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circle(in)">
                                      <p:cBhvr>
                                        <p:cTn id="33" dur="20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arn(inVertical)">
                                      <p:cBhvr>
                                        <p:cTn id="38" dur="5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fade">
                                      <p:cBhvr>
                                        <p:cTn id="43" dur="500"/>
                                        <p:tgtEl>
                                          <p:spTgt spid="3"/>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fade">
                                      <p:cBhvr>
                                        <p:cTn id="48" dur="1000"/>
                                        <p:tgtEl>
                                          <p:spTgt spid="7"/>
                                        </p:tgtEl>
                                      </p:cBhvr>
                                    </p:animEffect>
                                    <p:anim calcmode="lin" valueType="num">
                                      <p:cBhvr>
                                        <p:cTn id="49" dur="1000" fill="hold"/>
                                        <p:tgtEl>
                                          <p:spTgt spid="7"/>
                                        </p:tgtEl>
                                        <p:attrNameLst>
                                          <p:attrName>ppt_x</p:attrName>
                                        </p:attrNameLst>
                                      </p:cBhvr>
                                      <p:tavLst>
                                        <p:tav tm="0">
                                          <p:val>
                                            <p:strVal val="#ppt_x"/>
                                          </p:val>
                                        </p:tav>
                                        <p:tav tm="100000">
                                          <p:val>
                                            <p:strVal val="#ppt_x"/>
                                          </p:val>
                                        </p:tav>
                                      </p:tavLst>
                                    </p:anim>
                                    <p:anim calcmode="lin" valueType="num">
                                      <p:cBhvr>
                                        <p:cTn id="5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Effect transition="in" filter="fade">
                                      <p:cBhvr>
                                        <p:cTn id="63" dur="500"/>
                                        <p:tgtEl>
                                          <p:spTgt spid="11"/>
                                        </p:tgtEl>
                                      </p:cBhvr>
                                    </p:animEffect>
                                  </p:childTnLst>
                                </p:cTn>
                              </p:par>
                            </p:childTnLst>
                          </p:cTn>
                        </p:par>
                      </p:childTnLst>
                    </p:cTn>
                  </p:par>
                  <p:par>
                    <p:cTn id="64" fill="hold">
                      <p:stCondLst>
                        <p:cond delay="indefinite"/>
                      </p:stCondLst>
                      <p:childTnLst>
                        <p:par>
                          <p:cTn id="65" fill="hold">
                            <p:stCondLst>
                              <p:cond delay="0"/>
                            </p:stCondLst>
                            <p:childTnLst>
                              <p:par>
                                <p:cTn id="66" presetID="45" presetClass="entr" presetSubtype="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fade">
                                      <p:cBhvr>
                                        <p:cTn id="68" dur="2000"/>
                                        <p:tgtEl>
                                          <p:spTgt spid="8"/>
                                        </p:tgtEl>
                                      </p:cBhvr>
                                    </p:animEffect>
                                    <p:anim calcmode="lin" valueType="num">
                                      <p:cBhvr>
                                        <p:cTn id="69" dur="2000" fill="hold"/>
                                        <p:tgtEl>
                                          <p:spTgt spid="8"/>
                                        </p:tgtEl>
                                        <p:attrNameLst>
                                          <p:attrName>ppt_w</p:attrName>
                                        </p:attrNameLst>
                                      </p:cBhvr>
                                      <p:tavLst>
                                        <p:tav tm="0" fmla="#ppt_w*sin(2.5*pi*$)">
                                          <p:val>
                                            <p:fltVal val="0"/>
                                          </p:val>
                                        </p:tav>
                                        <p:tav tm="100000">
                                          <p:val>
                                            <p:fltVal val="1"/>
                                          </p:val>
                                        </p:tav>
                                      </p:tavLst>
                                    </p:anim>
                                    <p:anim calcmode="lin" valueType="num">
                                      <p:cBhvr>
                                        <p:cTn id="70"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8" presetClass="emph" presetSubtype="0" fill="hold" grpId="0" nodeType="clickEffect">
                                  <p:stCondLst>
                                    <p:cond delay="0"/>
                                  </p:stCondLst>
                                  <p:childTnLst>
                                    <p:animRot by="21600000">
                                      <p:cBhvr>
                                        <p:cTn id="74" dur="2000" fill="hold"/>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2" grpId="0"/>
      <p:bldP spid="3" grpId="0"/>
      <p:bldP spid="7"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FC6F76E-D9A9-6D3C-83D0-27C0C0A05ACF}"/>
              </a:ext>
            </a:extLst>
          </p:cNvPr>
          <p:cNvSpPr txBox="1"/>
          <p:nvPr/>
        </p:nvSpPr>
        <p:spPr>
          <a:xfrm>
            <a:off x="6613236" y="267853"/>
            <a:ext cx="5366327" cy="923330"/>
          </a:xfrm>
          <a:prstGeom prst="rect">
            <a:avLst/>
          </a:prstGeom>
          <a:noFill/>
          <a:ln w="57150">
            <a:solidFill>
              <a:schemeClr val="accent6">
                <a:lumMod val="75000"/>
              </a:schemeClr>
            </a:solidFill>
          </a:ln>
        </p:spPr>
        <p:txBody>
          <a:bodyPr wrap="square" rtlCol="0">
            <a:spAutoFit/>
          </a:bodyPr>
          <a:lstStyle/>
          <a:p>
            <a:r>
              <a:rPr lang="en-US" dirty="0"/>
              <a:t>Traditionalists				1925-1942	age range</a:t>
            </a:r>
          </a:p>
          <a:p>
            <a:r>
              <a:rPr lang="en-US" dirty="0"/>
              <a:t>Greatest Generation		1925-1945	  100-80</a:t>
            </a:r>
          </a:p>
          <a:p>
            <a:r>
              <a:rPr lang="en-US" dirty="0"/>
              <a:t>Silent Generation			1928-1945</a:t>
            </a:r>
          </a:p>
        </p:txBody>
      </p:sp>
      <p:sp>
        <p:nvSpPr>
          <p:cNvPr id="9" name="TextBox 8">
            <a:extLst>
              <a:ext uri="{FF2B5EF4-FFF2-40B4-BE49-F238E27FC236}">
                <a16:creationId xmlns:a16="http://schemas.microsoft.com/office/drawing/2014/main" id="{8B06CD41-BF74-F10B-3579-ECC96EE7692A}"/>
              </a:ext>
            </a:extLst>
          </p:cNvPr>
          <p:cNvSpPr txBox="1"/>
          <p:nvPr/>
        </p:nvSpPr>
        <p:spPr>
          <a:xfrm>
            <a:off x="1625599" y="1473245"/>
            <a:ext cx="5366327" cy="923330"/>
          </a:xfrm>
          <a:prstGeom prst="rect">
            <a:avLst/>
          </a:prstGeom>
          <a:noFill/>
          <a:ln w="57150">
            <a:solidFill>
              <a:schemeClr val="accent1">
                <a:lumMod val="75000"/>
              </a:schemeClr>
            </a:solidFill>
          </a:ln>
        </p:spPr>
        <p:txBody>
          <a:bodyPr wrap="square" rtlCol="0">
            <a:spAutoFit/>
          </a:bodyPr>
          <a:lstStyle/>
          <a:p>
            <a:r>
              <a:rPr lang="en-US" dirty="0"/>
              <a:t>Baby Boomers				1943-1960	age range</a:t>
            </a:r>
          </a:p>
          <a:p>
            <a:r>
              <a:rPr lang="en-US" dirty="0"/>
              <a:t>Boomers					1946-1964	  82-61</a:t>
            </a:r>
          </a:p>
          <a:p>
            <a:r>
              <a:rPr lang="en-US" dirty="0"/>
              <a:t>						1946-1964</a:t>
            </a:r>
          </a:p>
        </p:txBody>
      </p:sp>
      <p:sp>
        <p:nvSpPr>
          <p:cNvPr id="10" name="TextBox 9">
            <a:extLst>
              <a:ext uri="{FF2B5EF4-FFF2-40B4-BE49-F238E27FC236}">
                <a16:creationId xmlns:a16="http://schemas.microsoft.com/office/drawing/2014/main" id="{C6891429-FD75-B528-0AB3-D910EE33AD42}"/>
              </a:ext>
            </a:extLst>
          </p:cNvPr>
          <p:cNvSpPr txBox="1"/>
          <p:nvPr/>
        </p:nvSpPr>
        <p:spPr>
          <a:xfrm>
            <a:off x="4867563" y="2574479"/>
            <a:ext cx="5366327" cy="923330"/>
          </a:xfrm>
          <a:prstGeom prst="rect">
            <a:avLst/>
          </a:prstGeom>
          <a:noFill/>
          <a:ln w="57150">
            <a:solidFill>
              <a:schemeClr val="accent2">
                <a:lumMod val="75000"/>
              </a:schemeClr>
            </a:solidFill>
          </a:ln>
        </p:spPr>
        <p:txBody>
          <a:bodyPr wrap="square" rtlCol="0">
            <a:spAutoFit/>
          </a:bodyPr>
          <a:lstStyle/>
          <a:p>
            <a:r>
              <a:rPr lang="en-US" dirty="0"/>
              <a:t>Generation X				1961-1981	age range</a:t>
            </a:r>
          </a:p>
          <a:p>
            <a:r>
              <a:rPr lang="en-US" dirty="0"/>
              <a:t>Gen X					1965-1980	  61-45</a:t>
            </a:r>
          </a:p>
          <a:p>
            <a:r>
              <a:rPr lang="en-US" dirty="0"/>
              <a:t>Xers						1965-1980</a:t>
            </a:r>
          </a:p>
        </p:txBody>
      </p:sp>
      <p:sp>
        <p:nvSpPr>
          <p:cNvPr id="11" name="TextBox 10">
            <a:extLst>
              <a:ext uri="{FF2B5EF4-FFF2-40B4-BE49-F238E27FC236}">
                <a16:creationId xmlns:a16="http://schemas.microsoft.com/office/drawing/2014/main" id="{FB5E0852-D875-164C-ABB3-E1A1BBF21A17}"/>
              </a:ext>
            </a:extLst>
          </p:cNvPr>
          <p:cNvSpPr txBox="1"/>
          <p:nvPr/>
        </p:nvSpPr>
        <p:spPr>
          <a:xfrm>
            <a:off x="235528" y="3675713"/>
            <a:ext cx="5366327" cy="923330"/>
          </a:xfrm>
          <a:prstGeom prst="rect">
            <a:avLst/>
          </a:prstGeom>
          <a:noFill/>
          <a:ln w="57150">
            <a:solidFill>
              <a:srgbClr val="FBA711"/>
            </a:solidFill>
          </a:ln>
        </p:spPr>
        <p:txBody>
          <a:bodyPr wrap="square" rtlCol="0">
            <a:spAutoFit/>
          </a:bodyPr>
          <a:lstStyle/>
          <a:p>
            <a:r>
              <a:rPr lang="en-US" dirty="0"/>
              <a:t>Generation Y				1982-1994	age range</a:t>
            </a:r>
          </a:p>
          <a:p>
            <a:r>
              <a:rPr lang="en-US" dirty="0"/>
              <a:t>Millennials				1981-2000	  44-25</a:t>
            </a:r>
          </a:p>
          <a:p>
            <a:r>
              <a:rPr lang="en-US" dirty="0"/>
              <a:t>Gen Y					1981-1996</a:t>
            </a:r>
          </a:p>
        </p:txBody>
      </p:sp>
      <p:sp>
        <p:nvSpPr>
          <p:cNvPr id="12" name="TextBox 11">
            <a:extLst>
              <a:ext uri="{FF2B5EF4-FFF2-40B4-BE49-F238E27FC236}">
                <a16:creationId xmlns:a16="http://schemas.microsoft.com/office/drawing/2014/main" id="{0B01C386-12DE-49F5-A000-B9CCD0DA7100}"/>
              </a:ext>
            </a:extLst>
          </p:cNvPr>
          <p:cNvSpPr txBox="1"/>
          <p:nvPr/>
        </p:nvSpPr>
        <p:spPr>
          <a:xfrm>
            <a:off x="2184399" y="4923090"/>
            <a:ext cx="5366327" cy="923330"/>
          </a:xfrm>
          <a:prstGeom prst="rect">
            <a:avLst/>
          </a:prstGeom>
          <a:noFill/>
          <a:ln w="57150">
            <a:solidFill>
              <a:srgbClr val="F73703"/>
            </a:solidFill>
          </a:ln>
        </p:spPr>
        <p:txBody>
          <a:bodyPr wrap="square" rtlCol="0">
            <a:spAutoFit/>
          </a:bodyPr>
          <a:lstStyle/>
          <a:p>
            <a:r>
              <a:rPr lang="en-US" dirty="0"/>
              <a:t>Generation Z				1995-2010	age range</a:t>
            </a:r>
          </a:p>
          <a:p>
            <a:r>
              <a:rPr lang="en-US" dirty="0"/>
              <a:t>Gen Z					2001-2020	   30-5</a:t>
            </a:r>
          </a:p>
          <a:p>
            <a:r>
              <a:rPr lang="en-US" dirty="0"/>
              <a:t>Anxious Generation			1997-2012</a:t>
            </a:r>
          </a:p>
        </p:txBody>
      </p:sp>
      <p:sp>
        <p:nvSpPr>
          <p:cNvPr id="13" name="TextBox 12">
            <a:extLst>
              <a:ext uri="{FF2B5EF4-FFF2-40B4-BE49-F238E27FC236}">
                <a16:creationId xmlns:a16="http://schemas.microsoft.com/office/drawing/2014/main" id="{F66764EA-0C7C-BBA7-298B-D8781A218673}"/>
              </a:ext>
            </a:extLst>
          </p:cNvPr>
          <p:cNvSpPr txBox="1"/>
          <p:nvPr/>
        </p:nvSpPr>
        <p:spPr>
          <a:xfrm>
            <a:off x="0" y="196822"/>
            <a:ext cx="6065687" cy="584775"/>
          </a:xfrm>
          <a:prstGeom prst="rect">
            <a:avLst/>
          </a:prstGeom>
          <a:noFill/>
        </p:spPr>
        <p:txBody>
          <a:bodyPr wrap="square" rtlCol="0">
            <a:spAutoFit/>
          </a:bodyPr>
          <a:lstStyle/>
          <a:p>
            <a:r>
              <a:rPr lang="en-US" sz="3200" b="1" u="sng" dirty="0"/>
              <a:t>Generations in Today’s Workplace</a:t>
            </a:r>
          </a:p>
        </p:txBody>
      </p:sp>
    </p:spTree>
    <p:extLst>
      <p:ext uri="{BB962C8B-B14F-4D97-AF65-F5344CB8AC3E}">
        <p14:creationId xmlns:p14="http://schemas.microsoft.com/office/powerpoint/2010/main" val="1929101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776A871-BCFF-AF45-43FA-11E04C2162C8}"/>
              </a:ext>
            </a:extLst>
          </p:cNvPr>
          <p:cNvPicPr>
            <a:picLocks noChangeAspect="1"/>
          </p:cNvPicPr>
          <p:nvPr/>
        </p:nvPicPr>
        <p:blipFill>
          <a:blip r:embed="rId2"/>
          <a:stretch>
            <a:fillRect/>
          </a:stretch>
        </p:blipFill>
        <p:spPr>
          <a:xfrm>
            <a:off x="981076" y="1181100"/>
            <a:ext cx="7181850" cy="4791075"/>
          </a:xfrm>
          <a:prstGeom prst="rect">
            <a:avLst/>
          </a:prstGeom>
        </p:spPr>
      </p:pic>
      <p:sp>
        <p:nvSpPr>
          <p:cNvPr id="6" name="TextBox 5">
            <a:extLst>
              <a:ext uri="{FF2B5EF4-FFF2-40B4-BE49-F238E27FC236}">
                <a16:creationId xmlns:a16="http://schemas.microsoft.com/office/drawing/2014/main" id="{650FA7B2-9143-F64F-2289-83569401D1F6}"/>
              </a:ext>
            </a:extLst>
          </p:cNvPr>
          <p:cNvSpPr txBox="1"/>
          <p:nvPr/>
        </p:nvSpPr>
        <p:spPr>
          <a:xfrm>
            <a:off x="8321963" y="2327564"/>
            <a:ext cx="2789381" cy="1938992"/>
          </a:xfrm>
          <a:prstGeom prst="rect">
            <a:avLst/>
          </a:prstGeom>
          <a:noFill/>
        </p:spPr>
        <p:txBody>
          <a:bodyPr wrap="square" rtlCol="0">
            <a:spAutoFit/>
          </a:bodyPr>
          <a:lstStyle/>
          <a:p>
            <a:pPr algn="l">
              <a:buFont typeface="Arial" panose="020B0604020202020204" pitchFamily="34" charset="0"/>
              <a:buChar char="•"/>
            </a:pPr>
            <a:r>
              <a:rPr lang="en-US" sz="2000" b="0" i="0" dirty="0">
                <a:solidFill>
                  <a:srgbClr val="1F1F1F"/>
                </a:solidFill>
                <a:effectLst/>
                <a:latin typeface="Google Sans"/>
              </a:rPr>
              <a:t>Millennials:</a:t>
            </a:r>
            <a:r>
              <a:rPr lang="en-US" sz="2000" b="0" i="0" dirty="0">
                <a:solidFill>
                  <a:srgbClr val="001D35"/>
                </a:solidFill>
                <a:effectLst/>
                <a:latin typeface="Google Sans"/>
              </a:rPr>
              <a:t> 36%</a:t>
            </a:r>
          </a:p>
          <a:p>
            <a:pPr algn="l">
              <a:buFont typeface="Arial" panose="020B0604020202020204" pitchFamily="34" charset="0"/>
              <a:buChar char="•"/>
            </a:pPr>
            <a:r>
              <a:rPr lang="en-US" sz="2000" b="0" i="0" dirty="0">
                <a:solidFill>
                  <a:srgbClr val="1F1F1F"/>
                </a:solidFill>
                <a:effectLst/>
                <a:latin typeface="Google Sans"/>
              </a:rPr>
              <a:t>Generation X:</a:t>
            </a:r>
            <a:r>
              <a:rPr lang="en-US" sz="2000" b="0" i="0" dirty="0">
                <a:solidFill>
                  <a:srgbClr val="001D35"/>
                </a:solidFill>
                <a:effectLst/>
                <a:latin typeface="Google Sans"/>
              </a:rPr>
              <a:t> 31%</a:t>
            </a:r>
          </a:p>
          <a:p>
            <a:pPr algn="l">
              <a:buFont typeface="Arial" panose="020B0604020202020204" pitchFamily="34" charset="0"/>
              <a:buChar char="•"/>
            </a:pPr>
            <a:r>
              <a:rPr lang="en-US" sz="2000" b="0" i="0" dirty="0">
                <a:solidFill>
                  <a:srgbClr val="1F1F1F"/>
                </a:solidFill>
                <a:effectLst/>
                <a:latin typeface="Google Sans"/>
              </a:rPr>
              <a:t>Generation Z:</a:t>
            </a:r>
            <a:r>
              <a:rPr lang="en-US" sz="2000" b="0" i="0" dirty="0">
                <a:solidFill>
                  <a:srgbClr val="001D35"/>
                </a:solidFill>
                <a:effectLst/>
                <a:latin typeface="Google Sans"/>
              </a:rPr>
              <a:t> 18%</a:t>
            </a:r>
          </a:p>
          <a:p>
            <a:pPr algn="l">
              <a:buFont typeface="Arial" panose="020B0604020202020204" pitchFamily="34" charset="0"/>
              <a:buChar char="•"/>
            </a:pPr>
            <a:r>
              <a:rPr lang="en-US" sz="2000" b="0" i="0" dirty="0">
                <a:solidFill>
                  <a:srgbClr val="1F1F1F"/>
                </a:solidFill>
                <a:effectLst/>
                <a:latin typeface="Google Sans"/>
              </a:rPr>
              <a:t>Baby Boomers:</a:t>
            </a:r>
            <a:r>
              <a:rPr lang="en-US" sz="2000" b="0" i="0" dirty="0">
                <a:solidFill>
                  <a:srgbClr val="001D35"/>
                </a:solidFill>
                <a:effectLst/>
                <a:latin typeface="Google Sans"/>
              </a:rPr>
              <a:t> 15%</a:t>
            </a:r>
          </a:p>
          <a:p>
            <a:pPr algn="l">
              <a:buFont typeface="Arial" panose="020B0604020202020204" pitchFamily="34" charset="0"/>
              <a:buChar char="•"/>
            </a:pPr>
            <a:r>
              <a:rPr lang="en-US" sz="2000" b="0" i="0" dirty="0">
                <a:solidFill>
                  <a:srgbClr val="1F1F1F"/>
                </a:solidFill>
                <a:effectLst/>
                <a:latin typeface="Google Sans"/>
              </a:rPr>
              <a:t>Silent Generation (Traditionalists):</a:t>
            </a:r>
            <a:r>
              <a:rPr lang="en-US" sz="2000" b="0" i="0" dirty="0">
                <a:solidFill>
                  <a:srgbClr val="001D35"/>
                </a:solidFill>
                <a:effectLst/>
                <a:latin typeface="Google Sans"/>
              </a:rPr>
              <a:t> 1-2% </a:t>
            </a:r>
          </a:p>
        </p:txBody>
      </p:sp>
      <p:sp>
        <p:nvSpPr>
          <p:cNvPr id="2" name="TextBox 1">
            <a:extLst>
              <a:ext uri="{FF2B5EF4-FFF2-40B4-BE49-F238E27FC236}">
                <a16:creationId xmlns:a16="http://schemas.microsoft.com/office/drawing/2014/main" id="{300B5294-045B-6727-AE16-56566E16C43A}"/>
              </a:ext>
            </a:extLst>
          </p:cNvPr>
          <p:cNvSpPr txBox="1"/>
          <p:nvPr/>
        </p:nvSpPr>
        <p:spPr>
          <a:xfrm>
            <a:off x="2652138" y="371102"/>
            <a:ext cx="6065687" cy="584775"/>
          </a:xfrm>
          <a:prstGeom prst="rect">
            <a:avLst/>
          </a:prstGeom>
          <a:noFill/>
        </p:spPr>
        <p:txBody>
          <a:bodyPr wrap="square" rtlCol="0">
            <a:spAutoFit/>
          </a:bodyPr>
          <a:lstStyle/>
          <a:p>
            <a:r>
              <a:rPr lang="en-US" sz="3200" b="1" u="sng" dirty="0"/>
              <a:t>Generations in Today’s Workplace</a:t>
            </a:r>
          </a:p>
        </p:txBody>
      </p:sp>
    </p:spTree>
    <p:extLst>
      <p:ext uri="{BB962C8B-B14F-4D97-AF65-F5344CB8AC3E}">
        <p14:creationId xmlns:p14="http://schemas.microsoft.com/office/powerpoint/2010/main" val="2108538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129C3D-2965-412D-625B-FC7975C24D74}"/>
              </a:ext>
            </a:extLst>
          </p:cNvPr>
          <p:cNvSpPr txBox="1"/>
          <p:nvPr/>
        </p:nvSpPr>
        <p:spPr>
          <a:xfrm>
            <a:off x="3177310" y="1786084"/>
            <a:ext cx="8885381" cy="584775"/>
          </a:xfrm>
          <a:prstGeom prst="rect">
            <a:avLst/>
          </a:prstGeom>
          <a:noFill/>
        </p:spPr>
        <p:txBody>
          <a:bodyPr wrap="square" rtlCol="0">
            <a:spAutoFit/>
          </a:bodyPr>
          <a:lstStyle/>
          <a:p>
            <a:r>
              <a:rPr lang="en-US" sz="3200" dirty="0"/>
              <a:t>How old were you when you got your first cell phone?</a:t>
            </a:r>
          </a:p>
        </p:txBody>
      </p:sp>
      <p:sp>
        <p:nvSpPr>
          <p:cNvPr id="5" name="TextBox 4">
            <a:extLst>
              <a:ext uri="{FF2B5EF4-FFF2-40B4-BE49-F238E27FC236}">
                <a16:creationId xmlns:a16="http://schemas.microsoft.com/office/drawing/2014/main" id="{AE550957-89B9-1CA3-6CF8-813670B5F191}"/>
              </a:ext>
            </a:extLst>
          </p:cNvPr>
          <p:cNvSpPr txBox="1"/>
          <p:nvPr/>
        </p:nvSpPr>
        <p:spPr>
          <a:xfrm>
            <a:off x="1413162" y="778867"/>
            <a:ext cx="10104582" cy="584775"/>
          </a:xfrm>
          <a:prstGeom prst="rect">
            <a:avLst/>
          </a:prstGeom>
          <a:noFill/>
        </p:spPr>
        <p:txBody>
          <a:bodyPr wrap="square" rtlCol="0">
            <a:spAutoFit/>
          </a:bodyPr>
          <a:lstStyle/>
          <a:p>
            <a:r>
              <a:rPr lang="en-US" sz="3200" dirty="0"/>
              <a:t>How old were you when you got your first job?</a:t>
            </a:r>
          </a:p>
        </p:txBody>
      </p:sp>
      <p:sp>
        <p:nvSpPr>
          <p:cNvPr id="6" name="TextBox 5">
            <a:extLst>
              <a:ext uri="{FF2B5EF4-FFF2-40B4-BE49-F238E27FC236}">
                <a16:creationId xmlns:a16="http://schemas.microsoft.com/office/drawing/2014/main" id="{F0F95703-E3FA-1D3E-245A-87FBB77984DF}"/>
              </a:ext>
            </a:extLst>
          </p:cNvPr>
          <p:cNvSpPr txBox="1"/>
          <p:nvPr/>
        </p:nvSpPr>
        <p:spPr>
          <a:xfrm>
            <a:off x="2059708" y="1277833"/>
            <a:ext cx="9864437" cy="584775"/>
          </a:xfrm>
          <a:prstGeom prst="rect">
            <a:avLst/>
          </a:prstGeom>
          <a:noFill/>
        </p:spPr>
        <p:txBody>
          <a:bodyPr wrap="square" rtlCol="0">
            <a:spAutoFit/>
          </a:bodyPr>
          <a:lstStyle/>
          <a:p>
            <a:r>
              <a:rPr lang="en-US" sz="3200" dirty="0"/>
              <a:t>Where did you work?</a:t>
            </a:r>
          </a:p>
        </p:txBody>
      </p:sp>
      <p:sp>
        <p:nvSpPr>
          <p:cNvPr id="8" name="TextBox 7">
            <a:extLst>
              <a:ext uri="{FF2B5EF4-FFF2-40B4-BE49-F238E27FC236}">
                <a16:creationId xmlns:a16="http://schemas.microsoft.com/office/drawing/2014/main" id="{6A0B2E70-077D-EA30-0DCB-47F59A815DF2}"/>
              </a:ext>
            </a:extLst>
          </p:cNvPr>
          <p:cNvSpPr txBox="1"/>
          <p:nvPr/>
        </p:nvSpPr>
        <p:spPr>
          <a:xfrm>
            <a:off x="350981" y="5041558"/>
            <a:ext cx="11000509" cy="1077218"/>
          </a:xfrm>
          <a:prstGeom prst="rect">
            <a:avLst/>
          </a:prstGeom>
          <a:noFill/>
        </p:spPr>
        <p:txBody>
          <a:bodyPr wrap="square" rtlCol="0">
            <a:spAutoFit/>
          </a:bodyPr>
          <a:lstStyle/>
          <a:p>
            <a:r>
              <a:rPr lang="en-US" sz="3200" dirty="0"/>
              <a:t>Give me an example of a national/global event in your lifetime that has impacted you and how you live your life.</a:t>
            </a:r>
          </a:p>
        </p:txBody>
      </p:sp>
      <p:sp>
        <p:nvSpPr>
          <p:cNvPr id="2" name="TextBox 1">
            <a:extLst>
              <a:ext uri="{FF2B5EF4-FFF2-40B4-BE49-F238E27FC236}">
                <a16:creationId xmlns:a16="http://schemas.microsoft.com/office/drawing/2014/main" id="{C7BF860C-C4C6-E4F6-7977-40BE87A898FA}"/>
              </a:ext>
            </a:extLst>
          </p:cNvPr>
          <p:cNvSpPr txBox="1"/>
          <p:nvPr/>
        </p:nvSpPr>
        <p:spPr>
          <a:xfrm>
            <a:off x="1930399" y="2300356"/>
            <a:ext cx="8885381" cy="584775"/>
          </a:xfrm>
          <a:prstGeom prst="rect">
            <a:avLst/>
          </a:prstGeom>
          <a:noFill/>
        </p:spPr>
        <p:txBody>
          <a:bodyPr wrap="square" rtlCol="0">
            <a:spAutoFit/>
          </a:bodyPr>
          <a:lstStyle/>
          <a:p>
            <a:r>
              <a:rPr lang="en-US" sz="3200" dirty="0"/>
              <a:t>What is the longest you have stayed at one job?</a:t>
            </a:r>
          </a:p>
        </p:txBody>
      </p:sp>
      <p:sp>
        <p:nvSpPr>
          <p:cNvPr id="3" name="TextBox 2">
            <a:extLst>
              <a:ext uri="{FF2B5EF4-FFF2-40B4-BE49-F238E27FC236}">
                <a16:creationId xmlns:a16="http://schemas.microsoft.com/office/drawing/2014/main" id="{D6A3FA86-36C8-3DDD-7667-94651F1593BB}"/>
              </a:ext>
            </a:extLst>
          </p:cNvPr>
          <p:cNvSpPr txBox="1"/>
          <p:nvPr/>
        </p:nvSpPr>
        <p:spPr>
          <a:xfrm>
            <a:off x="997526" y="2844225"/>
            <a:ext cx="8885381" cy="584775"/>
          </a:xfrm>
          <a:prstGeom prst="rect">
            <a:avLst/>
          </a:prstGeom>
          <a:noFill/>
        </p:spPr>
        <p:txBody>
          <a:bodyPr wrap="square" rtlCol="0">
            <a:spAutoFit/>
          </a:bodyPr>
          <a:lstStyle/>
          <a:p>
            <a:r>
              <a:rPr lang="en-US" sz="3200" dirty="0"/>
              <a:t>How many TV channels did you have growing up?</a:t>
            </a:r>
          </a:p>
        </p:txBody>
      </p:sp>
      <p:sp>
        <p:nvSpPr>
          <p:cNvPr id="7" name="TextBox 6">
            <a:extLst>
              <a:ext uri="{FF2B5EF4-FFF2-40B4-BE49-F238E27FC236}">
                <a16:creationId xmlns:a16="http://schemas.microsoft.com/office/drawing/2014/main" id="{9312106C-47BA-1113-E892-242FE5700A3A}"/>
              </a:ext>
            </a:extLst>
          </p:cNvPr>
          <p:cNvSpPr txBox="1"/>
          <p:nvPr/>
        </p:nvSpPr>
        <p:spPr>
          <a:xfrm>
            <a:off x="2309093" y="3397311"/>
            <a:ext cx="9882907" cy="584775"/>
          </a:xfrm>
          <a:prstGeom prst="rect">
            <a:avLst/>
          </a:prstGeom>
          <a:noFill/>
        </p:spPr>
        <p:txBody>
          <a:bodyPr wrap="square" rtlCol="0">
            <a:spAutoFit/>
          </a:bodyPr>
          <a:lstStyle/>
          <a:p>
            <a:r>
              <a:rPr lang="en-US" sz="3200" dirty="0"/>
              <a:t>How did you get typically to/from school daily? (age 5-14)</a:t>
            </a:r>
          </a:p>
        </p:txBody>
      </p:sp>
      <p:sp>
        <p:nvSpPr>
          <p:cNvPr id="10" name="TextBox 9">
            <a:extLst>
              <a:ext uri="{FF2B5EF4-FFF2-40B4-BE49-F238E27FC236}">
                <a16:creationId xmlns:a16="http://schemas.microsoft.com/office/drawing/2014/main" id="{343BA7F0-C5AF-DC4C-A942-29E777924510}"/>
              </a:ext>
            </a:extLst>
          </p:cNvPr>
          <p:cNvSpPr txBox="1"/>
          <p:nvPr/>
        </p:nvSpPr>
        <p:spPr>
          <a:xfrm>
            <a:off x="886691" y="3891469"/>
            <a:ext cx="9531927" cy="584775"/>
          </a:xfrm>
          <a:prstGeom prst="rect">
            <a:avLst/>
          </a:prstGeom>
          <a:noFill/>
        </p:spPr>
        <p:txBody>
          <a:bodyPr wrap="square" rtlCol="0">
            <a:spAutoFit/>
          </a:bodyPr>
          <a:lstStyle/>
          <a:p>
            <a:r>
              <a:rPr lang="en-US" sz="3200" dirty="0"/>
              <a:t>How did you learn about news; what medium? (age 16)</a:t>
            </a:r>
          </a:p>
        </p:txBody>
      </p:sp>
      <p:sp>
        <p:nvSpPr>
          <p:cNvPr id="11" name="TextBox 10">
            <a:extLst>
              <a:ext uri="{FF2B5EF4-FFF2-40B4-BE49-F238E27FC236}">
                <a16:creationId xmlns:a16="http://schemas.microsoft.com/office/drawing/2014/main" id="{8FD92308-47E2-DD37-0C60-B04070764A67}"/>
              </a:ext>
            </a:extLst>
          </p:cNvPr>
          <p:cNvSpPr txBox="1"/>
          <p:nvPr/>
        </p:nvSpPr>
        <p:spPr>
          <a:xfrm>
            <a:off x="73891" y="4412865"/>
            <a:ext cx="11000509" cy="584775"/>
          </a:xfrm>
          <a:prstGeom prst="rect">
            <a:avLst/>
          </a:prstGeom>
          <a:noFill/>
        </p:spPr>
        <p:txBody>
          <a:bodyPr wrap="square" rtlCol="0">
            <a:spAutoFit/>
          </a:bodyPr>
          <a:lstStyle/>
          <a:p>
            <a:r>
              <a:rPr lang="en-US" sz="3200" dirty="0"/>
              <a:t>What did you do during your summer break from school? (age 13)</a:t>
            </a:r>
          </a:p>
        </p:txBody>
      </p:sp>
    </p:spTree>
    <p:extLst>
      <p:ext uri="{BB962C8B-B14F-4D97-AF65-F5344CB8AC3E}">
        <p14:creationId xmlns:p14="http://schemas.microsoft.com/office/powerpoint/2010/main" val="1039758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A54510-CFA4-3317-29BB-97684ACB5010}"/>
              </a:ext>
            </a:extLst>
          </p:cNvPr>
          <p:cNvSpPr txBox="1"/>
          <p:nvPr/>
        </p:nvSpPr>
        <p:spPr>
          <a:xfrm>
            <a:off x="2937164" y="350979"/>
            <a:ext cx="6022109" cy="1015663"/>
          </a:xfrm>
          <a:prstGeom prst="rect">
            <a:avLst/>
          </a:prstGeom>
          <a:noFill/>
          <a:ln w="57150">
            <a:solidFill>
              <a:schemeClr val="accent6">
                <a:lumMod val="75000"/>
              </a:schemeClr>
            </a:solidFill>
          </a:ln>
        </p:spPr>
        <p:txBody>
          <a:bodyPr wrap="square" rtlCol="0">
            <a:spAutoFit/>
          </a:bodyPr>
          <a:lstStyle/>
          <a:p>
            <a:r>
              <a:rPr lang="en-US" sz="2000" dirty="0"/>
              <a:t>Traditionalists						1925-1942</a:t>
            </a:r>
          </a:p>
          <a:p>
            <a:r>
              <a:rPr lang="en-US" sz="2000" dirty="0"/>
              <a:t>Greatest Generation				1925-1945</a:t>
            </a:r>
          </a:p>
          <a:p>
            <a:r>
              <a:rPr lang="en-US" sz="2000" dirty="0"/>
              <a:t>Silent Generation					1928-1945</a:t>
            </a:r>
          </a:p>
        </p:txBody>
      </p:sp>
      <p:sp>
        <p:nvSpPr>
          <p:cNvPr id="5" name="TextBox 4">
            <a:extLst>
              <a:ext uri="{FF2B5EF4-FFF2-40B4-BE49-F238E27FC236}">
                <a16:creationId xmlns:a16="http://schemas.microsoft.com/office/drawing/2014/main" id="{89E81A3D-36D9-540D-7D02-0EA6132B67A1}"/>
              </a:ext>
            </a:extLst>
          </p:cNvPr>
          <p:cNvSpPr txBox="1"/>
          <p:nvPr/>
        </p:nvSpPr>
        <p:spPr>
          <a:xfrm>
            <a:off x="364836" y="1580128"/>
            <a:ext cx="4531013" cy="800219"/>
          </a:xfrm>
          <a:prstGeom prst="rect">
            <a:avLst/>
          </a:prstGeom>
          <a:noFill/>
        </p:spPr>
        <p:txBody>
          <a:bodyPr wrap="square" rtlCol="0">
            <a:spAutoFit/>
          </a:bodyPr>
          <a:lstStyle/>
          <a:p>
            <a:r>
              <a:rPr lang="en-US" sz="2800" u="sng" dirty="0">
                <a:solidFill>
                  <a:schemeClr val="accent6">
                    <a:lumMod val="75000"/>
                  </a:schemeClr>
                </a:solidFill>
              </a:rPr>
              <a:t>Common Characteristics:</a:t>
            </a:r>
          </a:p>
          <a:p>
            <a:endParaRPr lang="en-US" dirty="0"/>
          </a:p>
        </p:txBody>
      </p:sp>
      <p:sp>
        <p:nvSpPr>
          <p:cNvPr id="6" name="TextBox 5">
            <a:extLst>
              <a:ext uri="{FF2B5EF4-FFF2-40B4-BE49-F238E27FC236}">
                <a16:creationId xmlns:a16="http://schemas.microsoft.com/office/drawing/2014/main" id="{628B0368-5673-0D53-6DA4-12F109AAFDB5}"/>
              </a:ext>
            </a:extLst>
          </p:cNvPr>
          <p:cNvSpPr txBox="1"/>
          <p:nvPr/>
        </p:nvSpPr>
        <p:spPr>
          <a:xfrm>
            <a:off x="591127" y="2021493"/>
            <a:ext cx="11009746" cy="523220"/>
          </a:xfrm>
          <a:prstGeom prst="rect">
            <a:avLst/>
          </a:prstGeom>
          <a:noFill/>
        </p:spPr>
        <p:txBody>
          <a:bodyPr wrap="square" rtlCol="0">
            <a:spAutoFit/>
          </a:bodyPr>
          <a:lstStyle/>
          <a:p>
            <a:r>
              <a:rPr lang="en-US" sz="2800" dirty="0">
                <a:solidFill>
                  <a:schemeClr val="accent6">
                    <a:lumMod val="75000"/>
                  </a:schemeClr>
                </a:solidFill>
              </a:rPr>
              <a:t>Dependable, Straight Forward, Tactful, Loyal, Strong work ethic</a:t>
            </a:r>
            <a:endParaRPr lang="en-US" dirty="0"/>
          </a:p>
        </p:txBody>
      </p:sp>
      <p:sp>
        <p:nvSpPr>
          <p:cNvPr id="7" name="TextBox 6">
            <a:extLst>
              <a:ext uri="{FF2B5EF4-FFF2-40B4-BE49-F238E27FC236}">
                <a16:creationId xmlns:a16="http://schemas.microsoft.com/office/drawing/2014/main" id="{AE361560-1FCE-687C-9CB2-D1D66CCAF045}"/>
              </a:ext>
            </a:extLst>
          </p:cNvPr>
          <p:cNvSpPr txBox="1"/>
          <p:nvPr/>
        </p:nvSpPr>
        <p:spPr>
          <a:xfrm>
            <a:off x="364836" y="2547271"/>
            <a:ext cx="5666509" cy="523220"/>
          </a:xfrm>
          <a:prstGeom prst="rect">
            <a:avLst/>
          </a:prstGeom>
          <a:noFill/>
        </p:spPr>
        <p:txBody>
          <a:bodyPr wrap="square" rtlCol="0">
            <a:spAutoFit/>
          </a:bodyPr>
          <a:lstStyle/>
          <a:p>
            <a:r>
              <a:rPr lang="en-US" sz="2800" u="sng" dirty="0">
                <a:solidFill>
                  <a:schemeClr val="accent6">
                    <a:lumMod val="75000"/>
                  </a:schemeClr>
                </a:solidFill>
              </a:rPr>
              <a:t>Things that shaped their generation:</a:t>
            </a:r>
            <a:endParaRPr lang="en-US" u="sng" dirty="0"/>
          </a:p>
        </p:txBody>
      </p:sp>
      <p:sp>
        <p:nvSpPr>
          <p:cNvPr id="8" name="TextBox 7">
            <a:extLst>
              <a:ext uri="{FF2B5EF4-FFF2-40B4-BE49-F238E27FC236}">
                <a16:creationId xmlns:a16="http://schemas.microsoft.com/office/drawing/2014/main" id="{F81E463D-01FF-571E-6B12-12EE22BBD420}"/>
              </a:ext>
            </a:extLst>
          </p:cNvPr>
          <p:cNvSpPr txBox="1"/>
          <p:nvPr/>
        </p:nvSpPr>
        <p:spPr>
          <a:xfrm>
            <a:off x="591127" y="2975805"/>
            <a:ext cx="7721601" cy="523220"/>
          </a:xfrm>
          <a:prstGeom prst="rect">
            <a:avLst/>
          </a:prstGeom>
          <a:noFill/>
        </p:spPr>
        <p:txBody>
          <a:bodyPr wrap="square" rtlCol="0">
            <a:spAutoFit/>
          </a:bodyPr>
          <a:lstStyle/>
          <a:p>
            <a:r>
              <a:rPr lang="en-US" sz="2800" dirty="0">
                <a:solidFill>
                  <a:schemeClr val="accent6">
                    <a:lumMod val="75000"/>
                  </a:schemeClr>
                </a:solidFill>
              </a:rPr>
              <a:t>The Great Depression, World War II, radio, movies</a:t>
            </a:r>
            <a:endParaRPr lang="en-US" dirty="0"/>
          </a:p>
        </p:txBody>
      </p:sp>
      <p:sp>
        <p:nvSpPr>
          <p:cNvPr id="9" name="TextBox 8">
            <a:extLst>
              <a:ext uri="{FF2B5EF4-FFF2-40B4-BE49-F238E27FC236}">
                <a16:creationId xmlns:a16="http://schemas.microsoft.com/office/drawing/2014/main" id="{7F76C45F-7C03-F9EF-0509-A11B068BE8E6}"/>
              </a:ext>
            </a:extLst>
          </p:cNvPr>
          <p:cNvSpPr txBox="1"/>
          <p:nvPr/>
        </p:nvSpPr>
        <p:spPr>
          <a:xfrm>
            <a:off x="290946" y="3501605"/>
            <a:ext cx="3403599" cy="800219"/>
          </a:xfrm>
          <a:prstGeom prst="rect">
            <a:avLst/>
          </a:prstGeom>
          <a:noFill/>
        </p:spPr>
        <p:txBody>
          <a:bodyPr wrap="square" rtlCol="0">
            <a:spAutoFit/>
          </a:bodyPr>
          <a:lstStyle/>
          <a:p>
            <a:r>
              <a:rPr lang="en-US" sz="2800" u="sng" dirty="0">
                <a:solidFill>
                  <a:schemeClr val="accent6">
                    <a:lumMod val="75000"/>
                  </a:schemeClr>
                </a:solidFill>
              </a:rPr>
              <a:t>What motivates them?</a:t>
            </a:r>
          </a:p>
          <a:p>
            <a:endParaRPr lang="en-US" dirty="0"/>
          </a:p>
        </p:txBody>
      </p:sp>
      <p:sp>
        <p:nvSpPr>
          <p:cNvPr id="10" name="TextBox 9">
            <a:extLst>
              <a:ext uri="{FF2B5EF4-FFF2-40B4-BE49-F238E27FC236}">
                <a16:creationId xmlns:a16="http://schemas.microsoft.com/office/drawing/2014/main" id="{B46A180C-4918-106F-A1D4-28B696A552B2}"/>
              </a:ext>
            </a:extLst>
          </p:cNvPr>
          <p:cNvSpPr txBox="1"/>
          <p:nvPr/>
        </p:nvSpPr>
        <p:spPr>
          <a:xfrm>
            <a:off x="591126" y="3932719"/>
            <a:ext cx="11600873" cy="800219"/>
          </a:xfrm>
          <a:prstGeom prst="rect">
            <a:avLst/>
          </a:prstGeom>
          <a:noFill/>
        </p:spPr>
        <p:txBody>
          <a:bodyPr wrap="square" rtlCol="0">
            <a:spAutoFit/>
          </a:bodyPr>
          <a:lstStyle/>
          <a:p>
            <a:r>
              <a:rPr lang="en-US" sz="2800" dirty="0">
                <a:solidFill>
                  <a:schemeClr val="accent6">
                    <a:lumMod val="75000"/>
                  </a:schemeClr>
                </a:solidFill>
              </a:rPr>
              <a:t>Respect, recognition, clear expectations &amp; processes, development opportunities</a:t>
            </a:r>
          </a:p>
          <a:p>
            <a:endParaRPr lang="en-US" dirty="0"/>
          </a:p>
        </p:txBody>
      </p:sp>
      <p:sp>
        <p:nvSpPr>
          <p:cNvPr id="11" name="TextBox 10">
            <a:extLst>
              <a:ext uri="{FF2B5EF4-FFF2-40B4-BE49-F238E27FC236}">
                <a16:creationId xmlns:a16="http://schemas.microsoft.com/office/drawing/2014/main" id="{B6E5D38B-899A-DFA7-B188-2AC6669A735E}"/>
              </a:ext>
            </a:extLst>
          </p:cNvPr>
          <p:cNvSpPr txBox="1"/>
          <p:nvPr/>
        </p:nvSpPr>
        <p:spPr>
          <a:xfrm>
            <a:off x="290946" y="4486921"/>
            <a:ext cx="6433128" cy="800219"/>
          </a:xfrm>
          <a:prstGeom prst="rect">
            <a:avLst/>
          </a:prstGeom>
          <a:noFill/>
        </p:spPr>
        <p:txBody>
          <a:bodyPr wrap="square" rtlCol="0">
            <a:spAutoFit/>
          </a:bodyPr>
          <a:lstStyle/>
          <a:p>
            <a:r>
              <a:rPr lang="en-US" sz="2800" u="sng" dirty="0">
                <a:solidFill>
                  <a:schemeClr val="accent6">
                    <a:lumMod val="75000"/>
                  </a:schemeClr>
                </a:solidFill>
              </a:rPr>
              <a:t>What communication style do they prefer?</a:t>
            </a:r>
          </a:p>
          <a:p>
            <a:endParaRPr lang="en-US" dirty="0"/>
          </a:p>
        </p:txBody>
      </p:sp>
      <p:sp>
        <p:nvSpPr>
          <p:cNvPr id="12" name="TextBox 11">
            <a:extLst>
              <a:ext uri="{FF2B5EF4-FFF2-40B4-BE49-F238E27FC236}">
                <a16:creationId xmlns:a16="http://schemas.microsoft.com/office/drawing/2014/main" id="{71187E63-B51B-3AF9-F739-E94630E91A61}"/>
              </a:ext>
            </a:extLst>
          </p:cNvPr>
          <p:cNvSpPr txBox="1"/>
          <p:nvPr/>
        </p:nvSpPr>
        <p:spPr>
          <a:xfrm>
            <a:off x="591127" y="4921178"/>
            <a:ext cx="8460509" cy="800219"/>
          </a:xfrm>
          <a:prstGeom prst="rect">
            <a:avLst/>
          </a:prstGeom>
          <a:noFill/>
        </p:spPr>
        <p:txBody>
          <a:bodyPr wrap="square" rtlCol="0">
            <a:spAutoFit/>
          </a:bodyPr>
          <a:lstStyle/>
          <a:p>
            <a:r>
              <a:rPr lang="en-US" sz="2800" dirty="0">
                <a:solidFill>
                  <a:schemeClr val="accent6">
                    <a:lumMod val="75000"/>
                  </a:schemeClr>
                </a:solidFill>
              </a:rPr>
              <a:t>Personal touch, handwritten notes, phone calls, meetings</a:t>
            </a:r>
          </a:p>
          <a:p>
            <a:endParaRPr lang="en-US" dirty="0"/>
          </a:p>
        </p:txBody>
      </p:sp>
      <p:sp>
        <p:nvSpPr>
          <p:cNvPr id="13" name="TextBox 12">
            <a:extLst>
              <a:ext uri="{FF2B5EF4-FFF2-40B4-BE49-F238E27FC236}">
                <a16:creationId xmlns:a16="http://schemas.microsoft.com/office/drawing/2014/main" id="{B43EEC67-778E-DE45-A004-DF9C6CD8FEBA}"/>
              </a:ext>
            </a:extLst>
          </p:cNvPr>
          <p:cNvSpPr txBox="1"/>
          <p:nvPr/>
        </p:nvSpPr>
        <p:spPr>
          <a:xfrm>
            <a:off x="290946" y="5385328"/>
            <a:ext cx="1861127" cy="800219"/>
          </a:xfrm>
          <a:prstGeom prst="rect">
            <a:avLst/>
          </a:prstGeom>
          <a:noFill/>
        </p:spPr>
        <p:txBody>
          <a:bodyPr wrap="square" rtlCol="0">
            <a:spAutoFit/>
          </a:bodyPr>
          <a:lstStyle/>
          <a:p>
            <a:r>
              <a:rPr lang="en-US" sz="2800" u="sng" dirty="0">
                <a:solidFill>
                  <a:schemeClr val="accent6">
                    <a:lumMod val="75000"/>
                  </a:schemeClr>
                </a:solidFill>
              </a:rPr>
              <a:t>Worldview:</a:t>
            </a:r>
          </a:p>
          <a:p>
            <a:endParaRPr lang="en-US" dirty="0"/>
          </a:p>
        </p:txBody>
      </p:sp>
      <p:sp>
        <p:nvSpPr>
          <p:cNvPr id="14" name="TextBox 13">
            <a:extLst>
              <a:ext uri="{FF2B5EF4-FFF2-40B4-BE49-F238E27FC236}">
                <a16:creationId xmlns:a16="http://schemas.microsoft.com/office/drawing/2014/main" id="{075F2D5A-A1F9-60C0-D101-8AE3B09AA118}"/>
              </a:ext>
            </a:extLst>
          </p:cNvPr>
          <p:cNvSpPr txBox="1"/>
          <p:nvPr/>
        </p:nvSpPr>
        <p:spPr>
          <a:xfrm>
            <a:off x="507999" y="5785437"/>
            <a:ext cx="10612582" cy="1231106"/>
          </a:xfrm>
          <a:prstGeom prst="rect">
            <a:avLst/>
          </a:prstGeom>
          <a:noFill/>
        </p:spPr>
        <p:txBody>
          <a:bodyPr wrap="square" rtlCol="0">
            <a:spAutoFit/>
          </a:bodyPr>
          <a:lstStyle/>
          <a:p>
            <a:r>
              <a:rPr lang="en-US" sz="2800" dirty="0">
                <a:solidFill>
                  <a:schemeClr val="accent6">
                    <a:lumMod val="75000"/>
                  </a:schemeClr>
                </a:solidFill>
              </a:rPr>
              <a:t>Obedience over individualism, age equals seniority, advancing through the hierarchy</a:t>
            </a:r>
          </a:p>
          <a:p>
            <a:endParaRPr lang="en-US" dirty="0"/>
          </a:p>
        </p:txBody>
      </p:sp>
    </p:spTree>
    <p:extLst>
      <p:ext uri="{BB962C8B-B14F-4D97-AF65-F5344CB8AC3E}">
        <p14:creationId xmlns:p14="http://schemas.microsoft.com/office/powerpoint/2010/main" val="1226710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DC66ACD-5505-AE62-3102-903490805E4A}"/>
              </a:ext>
            </a:extLst>
          </p:cNvPr>
          <p:cNvSpPr txBox="1"/>
          <p:nvPr/>
        </p:nvSpPr>
        <p:spPr>
          <a:xfrm>
            <a:off x="3278908" y="383354"/>
            <a:ext cx="5366327" cy="923330"/>
          </a:xfrm>
          <a:prstGeom prst="rect">
            <a:avLst/>
          </a:prstGeom>
          <a:noFill/>
          <a:ln w="57150">
            <a:solidFill>
              <a:schemeClr val="accent1">
                <a:lumMod val="75000"/>
              </a:schemeClr>
            </a:solidFill>
          </a:ln>
        </p:spPr>
        <p:txBody>
          <a:bodyPr wrap="square" rtlCol="0">
            <a:spAutoFit/>
          </a:bodyPr>
          <a:lstStyle/>
          <a:p>
            <a:r>
              <a:rPr lang="en-US" dirty="0"/>
              <a:t>Baby Boomers				1943-1960</a:t>
            </a:r>
          </a:p>
          <a:p>
            <a:r>
              <a:rPr lang="en-US" dirty="0"/>
              <a:t>Boomers					1946-1964</a:t>
            </a:r>
          </a:p>
          <a:p>
            <a:r>
              <a:rPr lang="en-US" dirty="0"/>
              <a:t>						1946-1964</a:t>
            </a:r>
          </a:p>
        </p:txBody>
      </p:sp>
      <p:sp>
        <p:nvSpPr>
          <p:cNvPr id="7" name="TextBox 6">
            <a:extLst>
              <a:ext uri="{FF2B5EF4-FFF2-40B4-BE49-F238E27FC236}">
                <a16:creationId xmlns:a16="http://schemas.microsoft.com/office/drawing/2014/main" id="{3DBBDF33-3080-8200-9D3E-434F4237F006}"/>
              </a:ext>
            </a:extLst>
          </p:cNvPr>
          <p:cNvSpPr txBox="1"/>
          <p:nvPr/>
        </p:nvSpPr>
        <p:spPr>
          <a:xfrm>
            <a:off x="364836" y="1580128"/>
            <a:ext cx="4531013" cy="800219"/>
          </a:xfrm>
          <a:prstGeom prst="rect">
            <a:avLst/>
          </a:prstGeom>
          <a:noFill/>
        </p:spPr>
        <p:txBody>
          <a:bodyPr wrap="square" rtlCol="0">
            <a:spAutoFit/>
          </a:bodyPr>
          <a:lstStyle/>
          <a:p>
            <a:r>
              <a:rPr lang="en-US" sz="2800" u="sng" dirty="0">
                <a:solidFill>
                  <a:srgbClr val="0070C0"/>
                </a:solidFill>
              </a:rPr>
              <a:t>Common Characteristics:</a:t>
            </a:r>
          </a:p>
          <a:p>
            <a:endParaRPr lang="en-US" dirty="0"/>
          </a:p>
        </p:txBody>
      </p:sp>
      <p:sp>
        <p:nvSpPr>
          <p:cNvPr id="8" name="TextBox 7">
            <a:extLst>
              <a:ext uri="{FF2B5EF4-FFF2-40B4-BE49-F238E27FC236}">
                <a16:creationId xmlns:a16="http://schemas.microsoft.com/office/drawing/2014/main" id="{C272D114-2356-2E40-A8BF-AE35ABF5834E}"/>
              </a:ext>
            </a:extLst>
          </p:cNvPr>
          <p:cNvSpPr txBox="1"/>
          <p:nvPr/>
        </p:nvSpPr>
        <p:spPr>
          <a:xfrm>
            <a:off x="364836" y="2547271"/>
            <a:ext cx="5666509" cy="523220"/>
          </a:xfrm>
          <a:prstGeom prst="rect">
            <a:avLst/>
          </a:prstGeom>
          <a:noFill/>
        </p:spPr>
        <p:txBody>
          <a:bodyPr wrap="square" rtlCol="0">
            <a:spAutoFit/>
          </a:bodyPr>
          <a:lstStyle/>
          <a:p>
            <a:r>
              <a:rPr lang="en-US" sz="2800" u="sng" dirty="0">
                <a:solidFill>
                  <a:srgbClr val="0070C0"/>
                </a:solidFill>
              </a:rPr>
              <a:t>Things that shaped their generation:</a:t>
            </a:r>
            <a:endParaRPr lang="en-US" u="sng" dirty="0">
              <a:solidFill>
                <a:srgbClr val="0070C0"/>
              </a:solidFill>
            </a:endParaRPr>
          </a:p>
        </p:txBody>
      </p:sp>
      <p:sp>
        <p:nvSpPr>
          <p:cNvPr id="9" name="TextBox 8">
            <a:extLst>
              <a:ext uri="{FF2B5EF4-FFF2-40B4-BE49-F238E27FC236}">
                <a16:creationId xmlns:a16="http://schemas.microsoft.com/office/drawing/2014/main" id="{FA35C8B0-79C3-0DAF-63EA-35BF119321EB}"/>
              </a:ext>
            </a:extLst>
          </p:cNvPr>
          <p:cNvSpPr txBox="1"/>
          <p:nvPr/>
        </p:nvSpPr>
        <p:spPr>
          <a:xfrm>
            <a:off x="290946" y="3501605"/>
            <a:ext cx="3403599" cy="800219"/>
          </a:xfrm>
          <a:prstGeom prst="rect">
            <a:avLst/>
          </a:prstGeom>
          <a:noFill/>
        </p:spPr>
        <p:txBody>
          <a:bodyPr wrap="square" rtlCol="0">
            <a:spAutoFit/>
          </a:bodyPr>
          <a:lstStyle/>
          <a:p>
            <a:r>
              <a:rPr lang="en-US" sz="2800" u="sng" dirty="0">
                <a:solidFill>
                  <a:srgbClr val="0070C0"/>
                </a:solidFill>
              </a:rPr>
              <a:t>What motivates them?</a:t>
            </a:r>
          </a:p>
          <a:p>
            <a:endParaRPr lang="en-US" dirty="0"/>
          </a:p>
        </p:txBody>
      </p:sp>
      <p:sp>
        <p:nvSpPr>
          <p:cNvPr id="10" name="TextBox 9">
            <a:extLst>
              <a:ext uri="{FF2B5EF4-FFF2-40B4-BE49-F238E27FC236}">
                <a16:creationId xmlns:a16="http://schemas.microsoft.com/office/drawing/2014/main" id="{C2CACC28-1915-B154-C517-1330901705C7}"/>
              </a:ext>
            </a:extLst>
          </p:cNvPr>
          <p:cNvSpPr txBox="1"/>
          <p:nvPr/>
        </p:nvSpPr>
        <p:spPr>
          <a:xfrm>
            <a:off x="290946" y="4486921"/>
            <a:ext cx="6433128" cy="800219"/>
          </a:xfrm>
          <a:prstGeom prst="rect">
            <a:avLst/>
          </a:prstGeom>
          <a:noFill/>
        </p:spPr>
        <p:txBody>
          <a:bodyPr wrap="square" rtlCol="0">
            <a:spAutoFit/>
          </a:bodyPr>
          <a:lstStyle/>
          <a:p>
            <a:r>
              <a:rPr lang="en-US" sz="2800" u="sng" dirty="0">
                <a:solidFill>
                  <a:srgbClr val="0070C0"/>
                </a:solidFill>
              </a:rPr>
              <a:t>What communication style do they prefer?</a:t>
            </a:r>
          </a:p>
          <a:p>
            <a:endParaRPr lang="en-US" dirty="0"/>
          </a:p>
        </p:txBody>
      </p:sp>
      <p:sp>
        <p:nvSpPr>
          <p:cNvPr id="11" name="TextBox 10">
            <a:extLst>
              <a:ext uri="{FF2B5EF4-FFF2-40B4-BE49-F238E27FC236}">
                <a16:creationId xmlns:a16="http://schemas.microsoft.com/office/drawing/2014/main" id="{0E57F47A-DEB4-268A-3BFA-A569A7CF508F}"/>
              </a:ext>
            </a:extLst>
          </p:cNvPr>
          <p:cNvSpPr txBox="1"/>
          <p:nvPr/>
        </p:nvSpPr>
        <p:spPr>
          <a:xfrm>
            <a:off x="290946" y="5385328"/>
            <a:ext cx="1861127" cy="800219"/>
          </a:xfrm>
          <a:prstGeom prst="rect">
            <a:avLst/>
          </a:prstGeom>
          <a:noFill/>
        </p:spPr>
        <p:txBody>
          <a:bodyPr wrap="square" rtlCol="0">
            <a:spAutoFit/>
          </a:bodyPr>
          <a:lstStyle/>
          <a:p>
            <a:r>
              <a:rPr lang="en-US" sz="2800" u="sng" dirty="0">
                <a:solidFill>
                  <a:srgbClr val="0070C0"/>
                </a:solidFill>
              </a:rPr>
              <a:t>Worldview:</a:t>
            </a:r>
          </a:p>
          <a:p>
            <a:endParaRPr lang="en-US" dirty="0"/>
          </a:p>
        </p:txBody>
      </p:sp>
      <p:sp>
        <p:nvSpPr>
          <p:cNvPr id="12" name="TextBox 11">
            <a:extLst>
              <a:ext uri="{FF2B5EF4-FFF2-40B4-BE49-F238E27FC236}">
                <a16:creationId xmlns:a16="http://schemas.microsoft.com/office/drawing/2014/main" id="{549A7575-BD37-FAFD-53DB-8439A0B06B55}"/>
              </a:ext>
            </a:extLst>
          </p:cNvPr>
          <p:cNvSpPr txBox="1"/>
          <p:nvPr/>
        </p:nvSpPr>
        <p:spPr>
          <a:xfrm>
            <a:off x="591127" y="2021493"/>
            <a:ext cx="11009746" cy="523220"/>
          </a:xfrm>
          <a:prstGeom prst="rect">
            <a:avLst/>
          </a:prstGeom>
          <a:noFill/>
        </p:spPr>
        <p:txBody>
          <a:bodyPr wrap="square" rtlCol="0">
            <a:spAutoFit/>
          </a:bodyPr>
          <a:lstStyle/>
          <a:p>
            <a:r>
              <a:rPr lang="en-US" sz="2800" dirty="0">
                <a:solidFill>
                  <a:srgbClr val="0070C0"/>
                </a:solidFill>
              </a:rPr>
              <a:t>Optimistic, competitive, workaholic, team-oriented</a:t>
            </a:r>
            <a:endParaRPr lang="en-US" dirty="0">
              <a:solidFill>
                <a:srgbClr val="0070C0"/>
              </a:solidFill>
            </a:endParaRPr>
          </a:p>
        </p:txBody>
      </p:sp>
      <p:sp>
        <p:nvSpPr>
          <p:cNvPr id="13" name="TextBox 12">
            <a:extLst>
              <a:ext uri="{FF2B5EF4-FFF2-40B4-BE49-F238E27FC236}">
                <a16:creationId xmlns:a16="http://schemas.microsoft.com/office/drawing/2014/main" id="{238A3F61-EBB1-ADC7-BCFA-A6EF42B63ED6}"/>
              </a:ext>
            </a:extLst>
          </p:cNvPr>
          <p:cNvSpPr txBox="1"/>
          <p:nvPr/>
        </p:nvSpPr>
        <p:spPr>
          <a:xfrm>
            <a:off x="526472" y="2993978"/>
            <a:ext cx="11300692" cy="523220"/>
          </a:xfrm>
          <a:prstGeom prst="rect">
            <a:avLst/>
          </a:prstGeom>
          <a:noFill/>
        </p:spPr>
        <p:txBody>
          <a:bodyPr wrap="square" rtlCol="0">
            <a:spAutoFit/>
          </a:bodyPr>
          <a:lstStyle/>
          <a:p>
            <a:r>
              <a:rPr lang="en-US" sz="2800" dirty="0">
                <a:solidFill>
                  <a:srgbClr val="0070C0"/>
                </a:solidFill>
              </a:rPr>
              <a:t>The Vietnam War, civil rights movement, Watergate, Rock &amp; Roll, death of JFK</a:t>
            </a:r>
            <a:endParaRPr lang="en-US" dirty="0">
              <a:solidFill>
                <a:srgbClr val="0070C0"/>
              </a:solidFill>
            </a:endParaRPr>
          </a:p>
        </p:txBody>
      </p:sp>
      <p:sp>
        <p:nvSpPr>
          <p:cNvPr id="14" name="TextBox 13">
            <a:extLst>
              <a:ext uri="{FF2B5EF4-FFF2-40B4-BE49-F238E27FC236}">
                <a16:creationId xmlns:a16="http://schemas.microsoft.com/office/drawing/2014/main" id="{07DFB2A1-3522-3595-4188-DE654FF08ACD}"/>
              </a:ext>
            </a:extLst>
          </p:cNvPr>
          <p:cNvSpPr txBox="1"/>
          <p:nvPr/>
        </p:nvSpPr>
        <p:spPr>
          <a:xfrm>
            <a:off x="526472" y="3958849"/>
            <a:ext cx="11009746" cy="523220"/>
          </a:xfrm>
          <a:prstGeom prst="rect">
            <a:avLst/>
          </a:prstGeom>
          <a:noFill/>
        </p:spPr>
        <p:txBody>
          <a:bodyPr wrap="square" rtlCol="0">
            <a:spAutoFit/>
          </a:bodyPr>
          <a:lstStyle/>
          <a:p>
            <a:r>
              <a:rPr lang="en-US" sz="2800" dirty="0">
                <a:solidFill>
                  <a:srgbClr val="0070C0"/>
                </a:solidFill>
              </a:rPr>
              <a:t>Company loyalty, teamwork, duty, money</a:t>
            </a:r>
            <a:endParaRPr lang="en-US" dirty="0">
              <a:solidFill>
                <a:srgbClr val="0070C0"/>
              </a:solidFill>
            </a:endParaRPr>
          </a:p>
        </p:txBody>
      </p:sp>
      <p:sp>
        <p:nvSpPr>
          <p:cNvPr id="15" name="TextBox 14">
            <a:extLst>
              <a:ext uri="{FF2B5EF4-FFF2-40B4-BE49-F238E27FC236}">
                <a16:creationId xmlns:a16="http://schemas.microsoft.com/office/drawing/2014/main" id="{B124D7FA-896F-04D7-F477-8B4B1B73EF82}"/>
              </a:ext>
            </a:extLst>
          </p:cNvPr>
          <p:cNvSpPr txBox="1"/>
          <p:nvPr/>
        </p:nvSpPr>
        <p:spPr>
          <a:xfrm>
            <a:off x="526472" y="4949017"/>
            <a:ext cx="11009746" cy="523220"/>
          </a:xfrm>
          <a:prstGeom prst="rect">
            <a:avLst/>
          </a:prstGeom>
          <a:noFill/>
        </p:spPr>
        <p:txBody>
          <a:bodyPr wrap="square" rtlCol="0">
            <a:spAutoFit/>
          </a:bodyPr>
          <a:lstStyle/>
          <a:p>
            <a:r>
              <a:rPr lang="en-US" sz="2800" dirty="0">
                <a:solidFill>
                  <a:srgbClr val="0070C0"/>
                </a:solidFill>
              </a:rPr>
              <a:t>Whatever is most efficient, face-to-face, phone calls, meetings</a:t>
            </a:r>
            <a:endParaRPr lang="en-US" dirty="0">
              <a:solidFill>
                <a:srgbClr val="0070C0"/>
              </a:solidFill>
            </a:endParaRPr>
          </a:p>
        </p:txBody>
      </p:sp>
      <p:sp>
        <p:nvSpPr>
          <p:cNvPr id="16" name="TextBox 15">
            <a:extLst>
              <a:ext uri="{FF2B5EF4-FFF2-40B4-BE49-F238E27FC236}">
                <a16:creationId xmlns:a16="http://schemas.microsoft.com/office/drawing/2014/main" id="{39C26006-07ED-3DA1-84E2-1C037D3C08E9}"/>
              </a:ext>
            </a:extLst>
          </p:cNvPr>
          <p:cNvSpPr txBox="1"/>
          <p:nvPr/>
        </p:nvSpPr>
        <p:spPr>
          <a:xfrm>
            <a:off x="457198" y="5760515"/>
            <a:ext cx="11009746" cy="523220"/>
          </a:xfrm>
          <a:prstGeom prst="rect">
            <a:avLst/>
          </a:prstGeom>
          <a:noFill/>
        </p:spPr>
        <p:txBody>
          <a:bodyPr wrap="square" rtlCol="0">
            <a:spAutoFit/>
          </a:bodyPr>
          <a:lstStyle/>
          <a:p>
            <a:r>
              <a:rPr lang="en-US" sz="2800" dirty="0">
                <a:solidFill>
                  <a:srgbClr val="0070C0"/>
                </a:solidFill>
              </a:rPr>
              <a:t>Achievement comes after paying one’s dues, sacrifice for success</a:t>
            </a:r>
            <a:endParaRPr lang="en-US" dirty="0">
              <a:solidFill>
                <a:srgbClr val="0070C0"/>
              </a:solidFill>
            </a:endParaRPr>
          </a:p>
        </p:txBody>
      </p:sp>
    </p:spTree>
    <p:extLst>
      <p:ext uri="{BB962C8B-B14F-4D97-AF65-F5344CB8AC3E}">
        <p14:creationId xmlns:p14="http://schemas.microsoft.com/office/powerpoint/2010/main" val="3839309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CC0675-0284-090E-7F87-601FA2084C9E}"/>
              </a:ext>
            </a:extLst>
          </p:cNvPr>
          <p:cNvSpPr txBox="1"/>
          <p:nvPr/>
        </p:nvSpPr>
        <p:spPr>
          <a:xfrm>
            <a:off x="3334326" y="376224"/>
            <a:ext cx="5366327" cy="923330"/>
          </a:xfrm>
          <a:prstGeom prst="rect">
            <a:avLst/>
          </a:prstGeom>
          <a:noFill/>
          <a:ln w="57150">
            <a:solidFill>
              <a:schemeClr val="accent3">
                <a:lumMod val="75000"/>
              </a:schemeClr>
            </a:solidFill>
          </a:ln>
        </p:spPr>
        <p:txBody>
          <a:bodyPr wrap="square" rtlCol="0">
            <a:spAutoFit/>
          </a:bodyPr>
          <a:lstStyle/>
          <a:p>
            <a:r>
              <a:rPr lang="en-US" dirty="0"/>
              <a:t>Generation X				1961-1981</a:t>
            </a:r>
          </a:p>
          <a:p>
            <a:r>
              <a:rPr lang="en-US" dirty="0"/>
              <a:t>Gen X					1965-1980</a:t>
            </a:r>
          </a:p>
          <a:p>
            <a:r>
              <a:rPr lang="en-US" dirty="0"/>
              <a:t>Xers						1965-1980</a:t>
            </a:r>
          </a:p>
        </p:txBody>
      </p:sp>
      <p:sp>
        <p:nvSpPr>
          <p:cNvPr id="3" name="TextBox 2">
            <a:extLst>
              <a:ext uri="{FF2B5EF4-FFF2-40B4-BE49-F238E27FC236}">
                <a16:creationId xmlns:a16="http://schemas.microsoft.com/office/drawing/2014/main" id="{2C0CA2EB-55A3-8289-C87A-57BAFF6F3142}"/>
              </a:ext>
            </a:extLst>
          </p:cNvPr>
          <p:cNvSpPr txBox="1"/>
          <p:nvPr/>
        </p:nvSpPr>
        <p:spPr>
          <a:xfrm>
            <a:off x="364836" y="1580128"/>
            <a:ext cx="4531013" cy="800219"/>
          </a:xfrm>
          <a:prstGeom prst="rect">
            <a:avLst/>
          </a:prstGeom>
          <a:noFill/>
        </p:spPr>
        <p:txBody>
          <a:bodyPr wrap="square" rtlCol="0">
            <a:spAutoFit/>
          </a:bodyPr>
          <a:lstStyle/>
          <a:p>
            <a:r>
              <a:rPr lang="en-US" sz="2800" u="sng" dirty="0">
                <a:solidFill>
                  <a:schemeClr val="accent3">
                    <a:lumMod val="75000"/>
                  </a:schemeClr>
                </a:solidFill>
              </a:rPr>
              <a:t>Common Characteristics:</a:t>
            </a:r>
          </a:p>
          <a:p>
            <a:endParaRPr lang="en-US" dirty="0"/>
          </a:p>
        </p:txBody>
      </p:sp>
      <p:sp>
        <p:nvSpPr>
          <p:cNvPr id="4" name="TextBox 3">
            <a:extLst>
              <a:ext uri="{FF2B5EF4-FFF2-40B4-BE49-F238E27FC236}">
                <a16:creationId xmlns:a16="http://schemas.microsoft.com/office/drawing/2014/main" id="{61CCFC0F-6FD7-A2B6-5FEF-AABB2177F3A2}"/>
              </a:ext>
            </a:extLst>
          </p:cNvPr>
          <p:cNvSpPr txBox="1"/>
          <p:nvPr/>
        </p:nvSpPr>
        <p:spPr>
          <a:xfrm>
            <a:off x="364836" y="2547271"/>
            <a:ext cx="5666509" cy="523220"/>
          </a:xfrm>
          <a:prstGeom prst="rect">
            <a:avLst/>
          </a:prstGeom>
          <a:noFill/>
        </p:spPr>
        <p:txBody>
          <a:bodyPr wrap="square" rtlCol="0">
            <a:spAutoFit/>
          </a:bodyPr>
          <a:lstStyle/>
          <a:p>
            <a:r>
              <a:rPr lang="en-US" sz="2800" u="sng" dirty="0">
                <a:solidFill>
                  <a:schemeClr val="accent3">
                    <a:lumMod val="75000"/>
                  </a:schemeClr>
                </a:solidFill>
              </a:rPr>
              <a:t>Things that shaped their generation:</a:t>
            </a:r>
            <a:endParaRPr lang="en-US" u="sng" dirty="0">
              <a:solidFill>
                <a:schemeClr val="accent3">
                  <a:lumMod val="75000"/>
                </a:schemeClr>
              </a:solidFill>
            </a:endParaRPr>
          </a:p>
        </p:txBody>
      </p:sp>
      <p:sp>
        <p:nvSpPr>
          <p:cNvPr id="5" name="TextBox 4">
            <a:extLst>
              <a:ext uri="{FF2B5EF4-FFF2-40B4-BE49-F238E27FC236}">
                <a16:creationId xmlns:a16="http://schemas.microsoft.com/office/drawing/2014/main" id="{25222E7A-036F-C9DE-860C-66D4FD1249DA}"/>
              </a:ext>
            </a:extLst>
          </p:cNvPr>
          <p:cNvSpPr txBox="1"/>
          <p:nvPr/>
        </p:nvSpPr>
        <p:spPr>
          <a:xfrm>
            <a:off x="290946" y="3501605"/>
            <a:ext cx="3403599" cy="800219"/>
          </a:xfrm>
          <a:prstGeom prst="rect">
            <a:avLst/>
          </a:prstGeom>
          <a:noFill/>
        </p:spPr>
        <p:txBody>
          <a:bodyPr wrap="square" rtlCol="0">
            <a:spAutoFit/>
          </a:bodyPr>
          <a:lstStyle/>
          <a:p>
            <a:r>
              <a:rPr lang="en-US" sz="2800" u="sng" dirty="0">
                <a:solidFill>
                  <a:schemeClr val="accent3">
                    <a:lumMod val="75000"/>
                  </a:schemeClr>
                </a:solidFill>
              </a:rPr>
              <a:t>What motivates them?</a:t>
            </a:r>
          </a:p>
          <a:p>
            <a:endParaRPr lang="en-US" dirty="0"/>
          </a:p>
        </p:txBody>
      </p:sp>
      <p:sp>
        <p:nvSpPr>
          <p:cNvPr id="6" name="TextBox 5">
            <a:extLst>
              <a:ext uri="{FF2B5EF4-FFF2-40B4-BE49-F238E27FC236}">
                <a16:creationId xmlns:a16="http://schemas.microsoft.com/office/drawing/2014/main" id="{E67DA1EF-7CE2-BDDB-45FA-C182D63B72DD}"/>
              </a:ext>
            </a:extLst>
          </p:cNvPr>
          <p:cNvSpPr txBox="1"/>
          <p:nvPr/>
        </p:nvSpPr>
        <p:spPr>
          <a:xfrm>
            <a:off x="591127" y="2021493"/>
            <a:ext cx="11009746" cy="523220"/>
          </a:xfrm>
          <a:prstGeom prst="rect">
            <a:avLst/>
          </a:prstGeom>
          <a:noFill/>
        </p:spPr>
        <p:txBody>
          <a:bodyPr wrap="square" rtlCol="0">
            <a:spAutoFit/>
          </a:bodyPr>
          <a:lstStyle/>
          <a:p>
            <a:r>
              <a:rPr lang="en-US" sz="2800" dirty="0">
                <a:solidFill>
                  <a:schemeClr val="accent3">
                    <a:lumMod val="75000"/>
                  </a:schemeClr>
                </a:solidFill>
              </a:rPr>
              <a:t>Flexible, informal, skeptical, independent</a:t>
            </a:r>
            <a:endParaRPr lang="en-US" dirty="0">
              <a:solidFill>
                <a:schemeClr val="accent3">
                  <a:lumMod val="75000"/>
                </a:schemeClr>
              </a:solidFill>
            </a:endParaRPr>
          </a:p>
        </p:txBody>
      </p:sp>
      <p:sp>
        <p:nvSpPr>
          <p:cNvPr id="7" name="TextBox 6">
            <a:extLst>
              <a:ext uri="{FF2B5EF4-FFF2-40B4-BE49-F238E27FC236}">
                <a16:creationId xmlns:a16="http://schemas.microsoft.com/office/drawing/2014/main" id="{9EA0EF51-7840-9983-AE66-2E874B5471B1}"/>
              </a:ext>
            </a:extLst>
          </p:cNvPr>
          <p:cNvSpPr txBox="1"/>
          <p:nvPr/>
        </p:nvSpPr>
        <p:spPr>
          <a:xfrm>
            <a:off x="591127" y="2975805"/>
            <a:ext cx="11236037" cy="523220"/>
          </a:xfrm>
          <a:prstGeom prst="rect">
            <a:avLst/>
          </a:prstGeom>
          <a:noFill/>
        </p:spPr>
        <p:txBody>
          <a:bodyPr wrap="square" rtlCol="0">
            <a:spAutoFit/>
          </a:bodyPr>
          <a:lstStyle/>
          <a:p>
            <a:r>
              <a:rPr lang="en-US" sz="2800" dirty="0">
                <a:solidFill>
                  <a:schemeClr val="accent3">
                    <a:lumMod val="75000"/>
                  </a:schemeClr>
                </a:solidFill>
              </a:rPr>
              <a:t>AIDs epidemic, fall of the Berlin Wall, the dot-com boom, 1</a:t>
            </a:r>
            <a:r>
              <a:rPr lang="en-US" sz="2800" baseline="30000" dirty="0">
                <a:solidFill>
                  <a:schemeClr val="accent3">
                    <a:lumMod val="75000"/>
                  </a:schemeClr>
                </a:solidFill>
              </a:rPr>
              <a:t>st</a:t>
            </a:r>
            <a:r>
              <a:rPr lang="en-US" sz="2800" dirty="0">
                <a:solidFill>
                  <a:schemeClr val="accent3">
                    <a:lumMod val="75000"/>
                  </a:schemeClr>
                </a:solidFill>
              </a:rPr>
              <a:t> latch key kids</a:t>
            </a:r>
            <a:endParaRPr lang="en-US" dirty="0">
              <a:solidFill>
                <a:schemeClr val="accent3">
                  <a:lumMod val="75000"/>
                </a:schemeClr>
              </a:solidFill>
            </a:endParaRPr>
          </a:p>
        </p:txBody>
      </p:sp>
      <p:sp>
        <p:nvSpPr>
          <p:cNvPr id="8" name="TextBox 7">
            <a:extLst>
              <a:ext uri="{FF2B5EF4-FFF2-40B4-BE49-F238E27FC236}">
                <a16:creationId xmlns:a16="http://schemas.microsoft.com/office/drawing/2014/main" id="{4A373718-3E8C-52B8-8234-013ECB10DC86}"/>
              </a:ext>
            </a:extLst>
          </p:cNvPr>
          <p:cNvSpPr txBox="1"/>
          <p:nvPr/>
        </p:nvSpPr>
        <p:spPr>
          <a:xfrm>
            <a:off x="591126" y="3932719"/>
            <a:ext cx="11600873" cy="800219"/>
          </a:xfrm>
          <a:prstGeom prst="rect">
            <a:avLst/>
          </a:prstGeom>
          <a:noFill/>
        </p:spPr>
        <p:txBody>
          <a:bodyPr wrap="square" rtlCol="0">
            <a:spAutoFit/>
          </a:bodyPr>
          <a:lstStyle/>
          <a:p>
            <a:r>
              <a:rPr lang="en-US" sz="2800" dirty="0">
                <a:solidFill>
                  <a:schemeClr val="accent3">
                    <a:lumMod val="75000"/>
                  </a:schemeClr>
                </a:solidFill>
              </a:rPr>
              <a:t>Diversity, work/life balance, money, fringe benefits, autonomy</a:t>
            </a:r>
          </a:p>
          <a:p>
            <a:endParaRPr lang="en-US" dirty="0"/>
          </a:p>
        </p:txBody>
      </p:sp>
      <p:sp>
        <p:nvSpPr>
          <p:cNvPr id="9" name="TextBox 8">
            <a:extLst>
              <a:ext uri="{FF2B5EF4-FFF2-40B4-BE49-F238E27FC236}">
                <a16:creationId xmlns:a16="http://schemas.microsoft.com/office/drawing/2014/main" id="{1CE25F03-B15C-22C3-E07E-067E414DB2DF}"/>
              </a:ext>
            </a:extLst>
          </p:cNvPr>
          <p:cNvSpPr txBox="1"/>
          <p:nvPr/>
        </p:nvSpPr>
        <p:spPr>
          <a:xfrm>
            <a:off x="290946" y="4486921"/>
            <a:ext cx="6433128" cy="800219"/>
          </a:xfrm>
          <a:prstGeom prst="rect">
            <a:avLst/>
          </a:prstGeom>
          <a:noFill/>
        </p:spPr>
        <p:txBody>
          <a:bodyPr wrap="square" rtlCol="0">
            <a:spAutoFit/>
          </a:bodyPr>
          <a:lstStyle/>
          <a:p>
            <a:r>
              <a:rPr lang="en-US" sz="2800" u="sng" dirty="0">
                <a:solidFill>
                  <a:schemeClr val="accent3">
                    <a:lumMod val="75000"/>
                  </a:schemeClr>
                </a:solidFill>
              </a:rPr>
              <a:t>What communication style do they prefer?</a:t>
            </a:r>
          </a:p>
          <a:p>
            <a:endParaRPr lang="en-US" dirty="0"/>
          </a:p>
        </p:txBody>
      </p:sp>
      <p:sp>
        <p:nvSpPr>
          <p:cNvPr id="10" name="TextBox 9">
            <a:extLst>
              <a:ext uri="{FF2B5EF4-FFF2-40B4-BE49-F238E27FC236}">
                <a16:creationId xmlns:a16="http://schemas.microsoft.com/office/drawing/2014/main" id="{3F66093B-BC37-AEAA-7D0E-969EB023E6CF}"/>
              </a:ext>
            </a:extLst>
          </p:cNvPr>
          <p:cNvSpPr txBox="1"/>
          <p:nvPr/>
        </p:nvSpPr>
        <p:spPr>
          <a:xfrm>
            <a:off x="591127" y="4921178"/>
            <a:ext cx="10529454" cy="800219"/>
          </a:xfrm>
          <a:prstGeom prst="rect">
            <a:avLst/>
          </a:prstGeom>
          <a:noFill/>
        </p:spPr>
        <p:txBody>
          <a:bodyPr wrap="square" rtlCol="0">
            <a:spAutoFit/>
          </a:bodyPr>
          <a:lstStyle/>
          <a:p>
            <a:r>
              <a:rPr lang="en-US" sz="2800" dirty="0">
                <a:solidFill>
                  <a:schemeClr val="accent3">
                    <a:lumMod val="75000"/>
                  </a:schemeClr>
                </a:solidFill>
              </a:rPr>
              <a:t>Whatever is most efficient, face-to-face, phone calls, emails</a:t>
            </a:r>
          </a:p>
          <a:p>
            <a:endParaRPr lang="en-US" dirty="0"/>
          </a:p>
        </p:txBody>
      </p:sp>
      <p:sp>
        <p:nvSpPr>
          <p:cNvPr id="11" name="TextBox 10">
            <a:extLst>
              <a:ext uri="{FF2B5EF4-FFF2-40B4-BE49-F238E27FC236}">
                <a16:creationId xmlns:a16="http://schemas.microsoft.com/office/drawing/2014/main" id="{0EC51F53-3EFB-1898-BD5D-13B106B3D664}"/>
              </a:ext>
            </a:extLst>
          </p:cNvPr>
          <p:cNvSpPr txBox="1"/>
          <p:nvPr/>
        </p:nvSpPr>
        <p:spPr>
          <a:xfrm>
            <a:off x="290946" y="5385328"/>
            <a:ext cx="1861127" cy="800219"/>
          </a:xfrm>
          <a:prstGeom prst="rect">
            <a:avLst/>
          </a:prstGeom>
          <a:noFill/>
        </p:spPr>
        <p:txBody>
          <a:bodyPr wrap="square" rtlCol="0">
            <a:spAutoFit/>
          </a:bodyPr>
          <a:lstStyle/>
          <a:p>
            <a:r>
              <a:rPr lang="en-US" sz="2800" u="sng" dirty="0">
                <a:solidFill>
                  <a:schemeClr val="accent3">
                    <a:lumMod val="75000"/>
                  </a:schemeClr>
                </a:solidFill>
              </a:rPr>
              <a:t>Worldview:</a:t>
            </a:r>
          </a:p>
          <a:p>
            <a:endParaRPr lang="en-US" dirty="0"/>
          </a:p>
        </p:txBody>
      </p:sp>
      <p:sp>
        <p:nvSpPr>
          <p:cNvPr id="12" name="TextBox 11">
            <a:extLst>
              <a:ext uri="{FF2B5EF4-FFF2-40B4-BE49-F238E27FC236}">
                <a16:creationId xmlns:a16="http://schemas.microsoft.com/office/drawing/2014/main" id="{086413A2-CE94-1545-F59B-0C6DF8AD0DCB}"/>
              </a:ext>
            </a:extLst>
          </p:cNvPr>
          <p:cNvSpPr txBox="1"/>
          <p:nvPr/>
        </p:nvSpPr>
        <p:spPr>
          <a:xfrm>
            <a:off x="507999" y="5785437"/>
            <a:ext cx="10612582" cy="1231106"/>
          </a:xfrm>
          <a:prstGeom prst="rect">
            <a:avLst/>
          </a:prstGeom>
          <a:noFill/>
        </p:spPr>
        <p:txBody>
          <a:bodyPr wrap="square" rtlCol="0">
            <a:spAutoFit/>
          </a:bodyPr>
          <a:lstStyle/>
          <a:p>
            <a:r>
              <a:rPr lang="en-US" sz="2800" dirty="0">
                <a:solidFill>
                  <a:schemeClr val="accent3">
                    <a:lumMod val="75000"/>
                  </a:schemeClr>
                </a:solidFill>
              </a:rPr>
              <a:t>Diversity, quick to change jobs if needs aren’t being met, sensitive to changes that will affect their personal lives</a:t>
            </a:r>
          </a:p>
          <a:p>
            <a:endParaRPr lang="en-US" dirty="0"/>
          </a:p>
        </p:txBody>
      </p:sp>
    </p:spTree>
    <p:extLst>
      <p:ext uri="{BB962C8B-B14F-4D97-AF65-F5344CB8AC3E}">
        <p14:creationId xmlns:p14="http://schemas.microsoft.com/office/powerpoint/2010/main" val="78558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9E81A3D-36D9-540D-7D02-0EA6132B67A1}"/>
              </a:ext>
            </a:extLst>
          </p:cNvPr>
          <p:cNvSpPr txBox="1"/>
          <p:nvPr/>
        </p:nvSpPr>
        <p:spPr>
          <a:xfrm>
            <a:off x="364836" y="1580128"/>
            <a:ext cx="4531013" cy="800219"/>
          </a:xfrm>
          <a:prstGeom prst="rect">
            <a:avLst/>
          </a:prstGeom>
          <a:noFill/>
        </p:spPr>
        <p:txBody>
          <a:bodyPr wrap="square" rtlCol="0">
            <a:spAutoFit/>
          </a:bodyPr>
          <a:lstStyle/>
          <a:p>
            <a:r>
              <a:rPr lang="en-US" sz="2800" u="sng" dirty="0">
                <a:solidFill>
                  <a:srgbClr val="FBA711"/>
                </a:solidFill>
              </a:rPr>
              <a:t>Common Characteristics:</a:t>
            </a:r>
          </a:p>
          <a:p>
            <a:endParaRPr lang="en-US" dirty="0"/>
          </a:p>
        </p:txBody>
      </p:sp>
      <p:sp>
        <p:nvSpPr>
          <p:cNvPr id="6" name="TextBox 5">
            <a:extLst>
              <a:ext uri="{FF2B5EF4-FFF2-40B4-BE49-F238E27FC236}">
                <a16:creationId xmlns:a16="http://schemas.microsoft.com/office/drawing/2014/main" id="{628B0368-5673-0D53-6DA4-12F109AAFDB5}"/>
              </a:ext>
            </a:extLst>
          </p:cNvPr>
          <p:cNvSpPr txBox="1"/>
          <p:nvPr/>
        </p:nvSpPr>
        <p:spPr>
          <a:xfrm>
            <a:off x="591127" y="2021493"/>
            <a:ext cx="11009746" cy="523220"/>
          </a:xfrm>
          <a:prstGeom prst="rect">
            <a:avLst/>
          </a:prstGeom>
          <a:noFill/>
        </p:spPr>
        <p:txBody>
          <a:bodyPr wrap="square" rtlCol="0">
            <a:spAutoFit/>
          </a:bodyPr>
          <a:lstStyle/>
          <a:p>
            <a:r>
              <a:rPr lang="en-US" sz="2800" dirty="0">
                <a:solidFill>
                  <a:srgbClr val="FBA711"/>
                </a:solidFill>
              </a:rPr>
              <a:t>Competitive, civic and open minded, achievement oriented</a:t>
            </a:r>
            <a:endParaRPr lang="en-US" dirty="0">
              <a:solidFill>
                <a:srgbClr val="FBA711"/>
              </a:solidFill>
            </a:endParaRPr>
          </a:p>
        </p:txBody>
      </p:sp>
      <p:sp>
        <p:nvSpPr>
          <p:cNvPr id="7" name="TextBox 6">
            <a:extLst>
              <a:ext uri="{FF2B5EF4-FFF2-40B4-BE49-F238E27FC236}">
                <a16:creationId xmlns:a16="http://schemas.microsoft.com/office/drawing/2014/main" id="{AE361560-1FCE-687C-9CB2-D1D66CCAF045}"/>
              </a:ext>
            </a:extLst>
          </p:cNvPr>
          <p:cNvSpPr txBox="1"/>
          <p:nvPr/>
        </p:nvSpPr>
        <p:spPr>
          <a:xfrm>
            <a:off x="364836" y="2547271"/>
            <a:ext cx="5666509" cy="523220"/>
          </a:xfrm>
          <a:prstGeom prst="rect">
            <a:avLst/>
          </a:prstGeom>
          <a:noFill/>
        </p:spPr>
        <p:txBody>
          <a:bodyPr wrap="square" rtlCol="0">
            <a:spAutoFit/>
          </a:bodyPr>
          <a:lstStyle/>
          <a:p>
            <a:r>
              <a:rPr lang="en-US" sz="2800" u="sng" dirty="0">
                <a:solidFill>
                  <a:srgbClr val="FBA711"/>
                </a:solidFill>
              </a:rPr>
              <a:t>Things that shaped their generation:</a:t>
            </a:r>
            <a:endParaRPr lang="en-US" u="sng" dirty="0">
              <a:solidFill>
                <a:srgbClr val="FBA711"/>
              </a:solidFill>
            </a:endParaRPr>
          </a:p>
        </p:txBody>
      </p:sp>
      <p:sp>
        <p:nvSpPr>
          <p:cNvPr id="8" name="TextBox 7">
            <a:extLst>
              <a:ext uri="{FF2B5EF4-FFF2-40B4-BE49-F238E27FC236}">
                <a16:creationId xmlns:a16="http://schemas.microsoft.com/office/drawing/2014/main" id="{F81E463D-01FF-571E-6B12-12EE22BBD420}"/>
              </a:ext>
            </a:extLst>
          </p:cNvPr>
          <p:cNvSpPr txBox="1"/>
          <p:nvPr/>
        </p:nvSpPr>
        <p:spPr>
          <a:xfrm>
            <a:off x="591127" y="2975805"/>
            <a:ext cx="7721601" cy="523220"/>
          </a:xfrm>
          <a:prstGeom prst="rect">
            <a:avLst/>
          </a:prstGeom>
          <a:noFill/>
        </p:spPr>
        <p:txBody>
          <a:bodyPr wrap="square" rtlCol="0">
            <a:spAutoFit/>
          </a:bodyPr>
          <a:lstStyle/>
          <a:p>
            <a:r>
              <a:rPr lang="en-US" sz="2800" dirty="0">
                <a:solidFill>
                  <a:srgbClr val="FBA711"/>
                </a:solidFill>
              </a:rPr>
              <a:t>Columbine, 9/11, the internet, social media</a:t>
            </a:r>
            <a:endParaRPr lang="en-US" dirty="0">
              <a:solidFill>
                <a:srgbClr val="FBA711"/>
              </a:solidFill>
            </a:endParaRPr>
          </a:p>
        </p:txBody>
      </p:sp>
      <p:sp>
        <p:nvSpPr>
          <p:cNvPr id="9" name="TextBox 8">
            <a:extLst>
              <a:ext uri="{FF2B5EF4-FFF2-40B4-BE49-F238E27FC236}">
                <a16:creationId xmlns:a16="http://schemas.microsoft.com/office/drawing/2014/main" id="{7F76C45F-7C03-F9EF-0509-A11B068BE8E6}"/>
              </a:ext>
            </a:extLst>
          </p:cNvPr>
          <p:cNvSpPr txBox="1"/>
          <p:nvPr/>
        </p:nvSpPr>
        <p:spPr>
          <a:xfrm>
            <a:off x="290946" y="3501605"/>
            <a:ext cx="3403599" cy="800219"/>
          </a:xfrm>
          <a:prstGeom prst="rect">
            <a:avLst/>
          </a:prstGeom>
          <a:noFill/>
        </p:spPr>
        <p:txBody>
          <a:bodyPr wrap="square" rtlCol="0">
            <a:spAutoFit/>
          </a:bodyPr>
          <a:lstStyle/>
          <a:p>
            <a:r>
              <a:rPr lang="en-US" sz="2800" u="sng" dirty="0">
                <a:solidFill>
                  <a:srgbClr val="FBA711"/>
                </a:solidFill>
              </a:rPr>
              <a:t>What motivates them?</a:t>
            </a:r>
          </a:p>
          <a:p>
            <a:endParaRPr lang="en-US" dirty="0"/>
          </a:p>
        </p:txBody>
      </p:sp>
      <p:sp>
        <p:nvSpPr>
          <p:cNvPr id="10" name="TextBox 9">
            <a:extLst>
              <a:ext uri="{FF2B5EF4-FFF2-40B4-BE49-F238E27FC236}">
                <a16:creationId xmlns:a16="http://schemas.microsoft.com/office/drawing/2014/main" id="{B46A180C-4918-106F-A1D4-28B696A552B2}"/>
              </a:ext>
            </a:extLst>
          </p:cNvPr>
          <p:cNvSpPr txBox="1"/>
          <p:nvPr/>
        </p:nvSpPr>
        <p:spPr>
          <a:xfrm>
            <a:off x="591126" y="3932719"/>
            <a:ext cx="11600873" cy="800219"/>
          </a:xfrm>
          <a:prstGeom prst="rect">
            <a:avLst/>
          </a:prstGeom>
          <a:noFill/>
        </p:spPr>
        <p:txBody>
          <a:bodyPr wrap="square" rtlCol="0">
            <a:spAutoFit/>
          </a:bodyPr>
          <a:lstStyle/>
          <a:p>
            <a:r>
              <a:rPr lang="en-US" sz="2800" dirty="0">
                <a:solidFill>
                  <a:srgbClr val="FBA711"/>
                </a:solidFill>
              </a:rPr>
              <a:t>Responsibility, quality of their leadership, unique work experiences</a:t>
            </a:r>
          </a:p>
          <a:p>
            <a:endParaRPr lang="en-US" dirty="0"/>
          </a:p>
        </p:txBody>
      </p:sp>
      <p:sp>
        <p:nvSpPr>
          <p:cNvPr id="11" name="TextBox 10">
            <a:extLst>
              <a:ext uri="{FF2B5EF4-FFF2-40B4-BE49-F238E27FC236}">
                <a16:creationId xmlns:a16="http://schemas.microsoft.com/office/drawing/2014/main" id="{B6E5D38B-899A-DFA7-B188-2AC6669A735E}"/>
              </a:ext>
            </a:extLst>
          </p:cNvPr>
          <p:cNvSpPr txBox="1"/>
          <p:nvPr/>
        </p:nvSpPr>
        <p:spPr>
          <a:xfrm>
            <a:off x="290946" y="4486921"/>
            <a:ext cx="6433128" cy="800219"/>
          </a:xfrm>
          <a:prstGeom prst="rect">
            <a:avLst/>
          </a:prstGeom>
          <a:noFill/>
        </p:spPr>
        <p:txBody>
          <a:bodyPr wrap="square" rtlCol="0">
            <a:spAutoFit/>
          </a:bodyPr>
          <a:lstStyle/>
          <a:p>
            <a:r>
              <a:rPr lang="en-US" sz="2800" u="sng" dirty="0">
                <a:solidFill>
                  <a:srgbClr val="FBA711"/>
                </a:solidFill>
              </a:rPr>
              <a:t>What communication style do they prefer?</a:t>
            </a:r>
          </a:p>
          <a:p>
            <a:endParaRPr lang="en-US" dirty="0"/>
          </a:p>
        </p:txBody>
      </p:sp>
      <p:sp>
        <p:nvSpPr>
          <p:cNvPr id="12" name="TextBox 11">
            <a:extLst>
              <a:ext uri="{FF2B5EF4-FFF2-40B4-BE49-F238E27FC236}">
                <a16:creationId xmlns:a16="http://schemas.microsoft.com/office/drawing/2014/main" id="{71187E63-B51B-3AF9-F739-E94630E91A61}"/>
              </a:ext>
            </a:extLst>
          </p:cNvPr>
          <p:cNvSpPr txBox="1"/>
          <p:nvPr/>
        </p:nvSpPr>
        <p:spPr>
          <a:xfrm>
            <a:off x="591127" y="4921178"/>
            <a:ext cx="8460509" cy="800219"/>
          </a:xfrm>
          <a:prstGeom prst="rect">
            <a:avLst/>
          </a:prstGeom>
          <a:noFill/>
        </p:spPr>
        <p:txBody>
          <a:bodyPr wrap="square" rtlCol="0">
            <a:spAutoFit/>
          </a:bodyPr>
          <a:lstStyle/>
          <a:p>
            <a:r>
              <a:rPr lang="en-US" sz="2800" dirty="0">
                <a:solidFill>
                  <a:srgbClr val="FBA711"/>
                </a:solidFill>
              </a:rPr>
              <a:t>IMs, texts, and emails</a:t>
            </a:r>
          </a:p>
          <a:p>
            <a:endParaRPr lang="en-US" dirty="0"/>
          </a:p>
        </p:txBody>
      </p:sp>
      <p:sp>
        <p:nvSpPr>
          <p:cNvPr id="13" name="TextBox 12">
            <a:extLst>
              <a:ext uri="{FF2B5EF4-FFF2-40B4-BE49-F238E27FC236}">
                <a16:creationId xmlns:a16="http://schemas.microsoft.com/office/drawing/2014/main" id="{B43EEC67-778E-DE45-A004-DF9C6CD8FEBA}"/>
              </a:ext>
            </a:extLst>
          </p:cNvPr>
          <p:cNvSpPr txBox="1"/>
          <p:nvPr/>
        </p:nvSpPr>
        <p:spPr>
          <a:xfrm>
            <a:off x="290946" y="5385328"/>
            <a:ext cx="1861127" cy="800219"/>
          </a:xfrm>
          <a:prstGeom prst="rect">
            <a:avLst/>
          </a:prstGeom>
          <a:noFill/>
        </p:spPr>
        <p:txBody>
          <a:bodyPr wrap="square" rtlCol="0">
            <a:spAutoFit/>
          </a:bodyPr>
          <a:lstStyle/>
          <a:p>
            <a:r>
              <a:rPr lang="en-US" sz="2800" u="sng" dirty="0">
                <a:solidFill>
                  <a:srgbClr val="FBA711"/>
                </a:solidFill>
              </a:rPr>
              <a:t>Worldview:</a:t>
            </a:r>
          </a:p>
          <a:p>
            <a:endParaRPr lang="en-US" dirty="0"/>
          </a:p>
        </p:txBody>
      </p:sp>
      <p:sp>
        <p:nvSpPr>
          <p:cNvPr id="14" name="TextBox 13">
            <a:extLst>
              <a:ext uri="{FF2B5EF4-FFF2-40B4-BE49-F238E27FC236}">
                <a16:creationId xmlns:a16="http://schemas.microsoft.com/office/drawing/2014/main" id="{075F2D5A-A1F9-60C0-D101-8AE3B09AA118}"/>
              </a:ext>
            </a:extLst>
          </p:cNvPr>
          <p:cNvSpPr txBox="1"/>
          <p:nvPr/>
        </p:nvSpPr>
        <p:spPr>
          <a:xfrm>
            <a:off x="507999" y="5785437"/>
            <a:ext cx="10612582" cy="1231106"/>
          </a:xfrm>
          <a:prstGeom prst="rect">
            <a:avLst/>
          </a:prstGeom>
          <a:noFill/>
        </p:spPr>
        <p:txBody>
          <a:bodyPr wrap="square" rtlCol="0">
            <a:spAutoFit/>
          </a:bodyPr>
          <a:lstStyle/>
          <a:p>
            <a:r>
              <a:rPr lang="en-US" sz="2800" dirty="0">
                <a:solidFill>
                  <a:srgbClr val="FBA711"/>
                </a:solidFill>
              </a:rPr>
              <a:t>Seeking challenge, growth, &amp; development, fun work life, work/life balance, will leave a stagnant environment</a:t>
            </a:r>
          </a:p>
          <a:p>
            <a:endParaRPr lang="en-US" dirty="0"/>
          </a:p>
        </p:txBody>
      </p:sp>
      <p:sp>
        <p:nvSpPr>
          <p:cNvPr id="2" name="TextBox 1">
            <a:extLst>
              <a:ext uri="{FF2B5EF4-FFF2-40B4-BE49-F238E27FC236}">
                <a16:creationId xmlns:a16="http://schemas.microsoft.com/office/drawing/2014/main" id="{F1BB311F-C79D-E9F5-D9EA-BCA5441B02D8}"/>
              </a:ext>
            </a:extLst>
          </p:cNvPr>
          <p:cNvSpPr txBox="1"/>
          <p:nvPr/>
        </p:nvSpPr>
        <p:spPr>
          <a:xfrm>
            <a:off x="3265055" y="331328"/>
            <a:ext cx="5366327" cy="923330"/>
          </a:xfrm>
          <a:prstGeom prst="rect">
            <a:avLst/>
          </a:prstGeom>
          <a:noFill/>
          <a:ln w="57150">
            <a:solidFill>
              <a:srgbClr val="FBA711"/>
            </a:solidFill>
          </a:ln>
        </p:spPr>
        <p:txBody>
          <a:bodyPr wrap="square" rtlCol="0">
            <a:spAutoFit/>
          </a:bodyPr>
          <a:lstStyle/>
          <a:p>
            <a:r>
              <a:rPr lang="en-US" dirty="0"/>
              <a:t>Generation Y				1982-1994</a:t>
            </a:r>
          </a:p>
          <a:p>
            <a:r>
              <a:rPr lang="en-US" dirty="0"/>
              <a:t>Millennials				1981-2000</a:t>
            </a:r>
          </a:p>
          <a:p>
            <a:r>
              <a:rPr lang="en-US" dirty="0"/>
              <a:t>Gen Y					1981-1996</a:t>
            </a:r>
          </a:p>
        </p:txBody>
      </p:sp>
    </p:spTree>
    <p:extLst>
      <p:ext uri="{BB962C8B-B14F-4D97-AF65-F5344CB8AC3E}">
        <p14:creationId xmlns:p14="http://schemas.microsoft.com/office/powerpoint/2010/main" val="3146503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9E81A3D-36D9-540D-7D02-0EA6132B67A1}"/>
              </a:ext>
            </a:extLst>
          </p:cNvPr>
          <p:cNvSpPr txBox="1"/>
          <p:nvPr/>
        </p:nvSpPr>
        <p:spPr>
          <a:xfrm>
            <a:off x="364836" y="1580128"/>
            <a:ext cx="4531013" cy="800219"/>
          </a:xfrm>
          <a:prstGeom prst="rect">
            <a:avLst/>
          </a:prstGeom>
          <a:noFill/>
        </p:spPr>
        <p:txBody>
          <a:bodyPr wrap="square" rtlCol="0">
            <a:spAutoFit/>
          </a:bodyPr>
          <a:lstStyle/>
          <a:p>
            <a:r>
              <a:rPr lang="en-US" sz="2800" u="sng" dirty="0">
                <a:solidFill>
                  <a:srgbClr val="F73703"/>
                </a:solidFill>
              </a:rPr>
              <a:t>Common Characteristics:</a:t>
            </a:r>
          </a:p>
          <a:p>
            <a:endParaRPr lang="en-US" dirty="0"/>
          </a:p>
        </p:txBody>
      </p:sp>
      <p:sp>
        <p:nvSpPr>
          <p:cNvPr id="6" name="TextBox 5">
            <a:extLst>
              <a:ext uri="{FF2B5EF4-FFF2-40B4-BE49-F238E27FC236}">
                <a16:creationId xmlns:a16="http://schemas.microsoft.com/office/drawing/2014/main" id="{628B0368-5673-0D53-6DA4-12F109AAFDB5}"/>
              </a:ext>
            </a:extLst>
          </p:cNvPr>
          <p:cNvSpPr txBox="1"/>
          <p:nvPr/>
        </p:nvSpPr>
        <p:spPr>
          <a:xfrm>
            <a:off x="591127" y="2021493"/>
            <a:ext cx="11009746" cy="523220"/>
          </a:xfrm>
          <a:prstGeom prst="rect">
            <a:avLst/>
          </a:prstGeom>
          <a:noFill/>
        </p:spPr>
        <p:txBody>
          <a:bodyPr wrap="square" rtlCol="0">
            <a:spAutoFit/>
          </a:bodyPr>
          <a:lstStyle/>
          <a:p>
            <a:r>
              <a:rPr lang="en-US" sz="2800" dirty="0">
                <a:solidFill>
                  <a:srgbClr val="F73703"/>
                </a:solidFill>
              </a:rPr>
              <a:t>Global, entrepreneurial, progressive, less focused</a:t>
            </a:r>
            <a:endParaRPr lang="en-US" dirty="0">
              <a:solidFill>
                <a:srgbClr val="F73703"/>
              </a:solidFill>
            </a:endParaRPr>
          </a:p>
        </p:txBody>
      </p:sp>
      <p:sp>
        <p:nvSpPr>
          <p:cNvPr id="7" name="TextBox 6">
            <a:extLst>
              <a:ext uri="{FF2B5EF4-FFF2-40B4-BE49-F238E27FC236}">
                <a16:creationId xmlns:a16="http://schemas.microsoft.com/office/drawing/2014/main" id="{AE361560-1FCE-687C-9CB2-D1D66CCAF045}"/>
              </a:ext>
            </a:extLst>
          </p:cNvPr>
          <p:cNvSpPr txBox="1"/>
          <p:nvPr/>
        </p:nvSpPr>
        <p:spPr>
          <a:xfrm>
            <a:off x="364836" y="2547271"/>
            <a:ext cx="5666509" cy="523220"/>
          </a:xfrm>
          <a:prstGeom prst="rect">
            <a:avLst/>
          </a:prstGeom>
          <a:noFill/>
        </p:spPr>
        <p:txBody>
          <a:bodyPr wrap="square" rtlCol="0">
            <a:spAutoFit/>
          </a:bodyPr>
          <a:lstStyle/>
          <a:p>
            <a:r>
              <a:rPr lang="en-US" sz="2800" u="sng" dirty="0">
                <a:solidFill>
                  <a:srgbClr val="F73703"/>
                </a:solidFill>
              </a:rPr>
              <a:t>Things that shaped their generation:</a:t>
            </a:r>
            <a:endParaRPr lang="en-US" u="sng" dirty="0">
              <a:solidFill>
                <a:srgbClr val="F73703"/>
              </a:solidFill>
            </a:endParaRPr>
          </a:p>
        </p:txBody>
      </p:sp>
      <p:sp>
        <p:nvSpPr>
          <p:cNvPr id="8" name="TextBox 7">
            <a:extLst>
              <a:ext uri="{FF2B5EF4-FFF2-40B4-BE49-F238E27FC236}">
                <a16:creationId xmlns:a16="http://schemas.microsoft.com/office/drawing/2014/main" id="{F81E463D-01FF-571E-6B12-12EE22BBD420}"/>
              </a:ext>
            </a:extLst>
          </p:cNvPr>
          <p:cNvSpPr txBox="1"/>
          <p:nvPr/>
        </p:nvSpPr>
        <p:spPr>
          <a:xfrm>
            <a:off x="591127" y="2975805"/>
            <a:ext cx="11526982" cy="523220"/>
          </a:xfrm>
          <a:prstGeom prst="rect">
            <a:avLst/>
          </a:prstGeom>
          <a:noFill/>
        </p:spPr>
        <p:txBody>
          <a:bodyPr wrap="square" rtlCol="0">
            <a:spAutoFit/>
          </a:bodyPr>
          <a:lstStyle/>
          <a:p>
            <a:r>
              <a:rPr lang="en-US" sz="2800" dirty="0">
                <a:solidFill>
                  <a:srgbClr val="F73703"/>
                </a:solidFill>
              </a:rPr>
              <a:t>Life after 9/11, Great Recession, access to technology from a very young age</a:t>
            </a:r>
            <a:endParaRPr lang="en-US" dirty="0">
              <a:solidFill>
                <a:srgbClr val="F73703"/>
              </a:solidFill>
            </a:endParaRPr>
          </a:p>
        </p:txBody>
      </p:sp>
      <p:sp>
        <p:nvSpPr>
          <p:cNvPr id="9" name="TextBox 8">
            <a:extLst>
              <a:ext uri="{FF2B5EF4-FFF2-40B4-BE49-F238E27FC236}">
                <a16:creationId xmlns:a16="http://schemas.microsoft.com/office/drawing/2014/main" id="{7F76C45F-7C03-F9EF-0509-A11B068BE8E6}"/>
              </a:ext>
            </a:extLst>
          </p:cNvPr>
          <p:cNvSpPr txBox="1"/>
          <p:nvPr/>
        </p:nvSpPr>
        <p:spPr>
          <a:xfrm>
            <a:off x="290946" y="3501605"/>
            <a:ext cx="3403599" cy="800219"/>
          </a:xfrm>
          <a:prstGeom prst="rect">
            <a:avLst/>
          </a:prstGeom>
          <a:noFill/>
        </p:spPr>
        <p:txBody>
          <a:bodyPr wrap="square" rtlCol="0">
            <a:spAutoFit/>
          </a:bodyPr>
          <a:lstStyle/>
          <a:p>
            <a:r>
              <a:rPr lang="en-US" sz="2800" u="sng" dirty="0">
                <a:solidFill>
                  <a:srgbClr val="F73703"/>
                </a:solidFill>
              </a:rPr>
              <a:t>What motivates them?</a:t>
            </a:r>
          </a:p>
          <a:p>
            <a:endParaRPr lang="en-US" dirty="0"/>
          </a:p>
        </p:txBody>
      </p:sp>
      <p:sp>
        <p:nvSpPr>
          <p:cNvPr id="10" name="TextBox 9">
            <a:extLst>
              <a:ext uri="{FF2B5EF4-FFF2-40B4-BE49-F238E27FC236}">
                <a16:creationId xmlns:a16="http://schemas.microsoft.com/office/drawing/2014/main" id="{B46A180C-4918-106F-A1D4-28B696A552B2}"/>
              </a:ext>
            </a:extLst>
          </p:cNvPr>
          <p:cNvSpPr txBox="1"/>
          <p:nvPr/>
        </p:nvSpPr>
        <p:spPr>
          <a:xfrm>
            <a:off x="591126" y="3932719"/>
            <a:ext cx="11600873" cy="800219"/>
          </a:xfrm>
          <a:prstGeom prst="rect">
            <a:avLst/>
          </a:prstGeom>
          <a:noFill/>
        </p:spPr>
        <p:txBody>
          <a:bodyPr wrap="square" rtlCol="0">
            <a:spAutoFit/>
          </a:bodyPr>
          <a:lstStyle/>
          <a:p>
            <a:r>
              <a:rPr lang="en-US" sz="2800" dirty="0">
                <a:solidFill>
                  <a:srgbClr val="F73703"/>
                </a:solidFill>
              </a:rPr>
              <a:t>Diversity, personalization, individuality, creativity</a:t>
            </a:r>
          </a:p>
          <a:p>
            <a:endParaRPr lang="en-US" dirty="0"/>
          </a:p>
        </p:txBody>
      </p:sp>
      <p:sp>
        <p:nvSpPr>
          <p:cNvPr id="11" name="TextBox 10">
            <a:extLst>
              <a:ext uri="{FF2B5EF4-FFF2-40B4-BE49-F238E27FC236}">
                <a16:creationId xmlns:a16="http://schemas.microsoft.com/office/drawing/2014/main" id="{B6E5D38B-899A-DFA7-B188-2AC6669A735E}"/>
              </a:ext>
            </a:extLst>
          </p:cNvPr>
          <p:cNvSpPr txBox="1"/>
          <p:nvPr/>
        </p:nvSpPr>
        <p:spPr>
          <a:xfrm>
            <a:off x="290946" y="4486921"/>
            <a:ext cx="6433128" cy="800219"/>
          </a:xfrm>
          <a:prstGeom prst="rect">
            <a:avLst/>
          </a:prstGeom>
          <a:noFill/>
        </p:spPr>
        <p:txBody>
          <a:bodyPr wrap="square" rtlCol="0">
            <a:spAutoFit/>
          </a:bodyPr>
          <a:lstStyle/>
          <a:p>
            <a:r>
              <a:rPr lang="en-US" sz="2800" u="sng" dirty="0">
                <a:solidFill>
                  <a:srgbClr val="F73703"/>
                </a:solidFill>
              </a:rPr>
              <a:t>What communication style do they prefer?</a:t>
            </a:r>
          </a:p>
          <a:p>
            <a:endParaRPr lang="en-US" dirty="0"/>
          </a:p>
        </p:txBody>
      </p:sp>
      <p:sp>
        <p:nvSpPr>
          <p:cNvPr id="12" name="TextBox 11">
            <a:extLst>
              <a:ext uri="{FF2B5EF4-FFF2-40B4-BE49-F238E27FC236}">
                <a16:creationId xmlns:a16="http://schemas.microsoft.com/office/drawing/2014/main" id="{71187E63-B51B-3AF9-F739-E94630E91A61}"/>
              </a:ext>
            </a:extLst>
          </p:cNvPr>
          <p:cNvSpPr txBox="1"/>
          <p:nvPr/>
        </p:nvSpPr>
        <p:spPr>
          <a:xfrm>
            <a:off x="591127" y="4921178"/>
            <a:ext cx="8460509" cy="800219"/>
          </a:xfrm>
          <a:prstGeom prst="rect">
            <a:avLst/>
          </a:prstGeom>
          <a:noFill/>
        </p:spPr>
        <p:txBody>
          <a:bodyPr wrap="square" rtlCol="0">
            <a:spAutoFit/>
          </a:bodyPr>
          <a:lstStyle/>
          <a:p>
            <a:r>
              <a:rPr lang="en-US" sz="2800" dirty="0">
                <a:solidFill>
                  <a:srgbClr val="F73703"/>
                </a:solidFill>
              </a:rPr>
              <a:t>IMs, texts, and emails</a:t>
            </a:r>
          </a:p>
          <a:p>
            <a:endParaRPr lang="en-US" dirty="0"/>
          </a:p>
        </p:txBody>
      </p:sp>
      <p:sp>
        <p:nvSpPr>
          <p:cNvPr id="13" name="TextBox 12">
            <a:extLst>
              <a:ext uri="{FF2B5EF4-FFF2-40B4-BE49-F238E27FC236}">
                <a16:creationId xmlns:a16="http://schemas.microsoft.com/office/drawing/2014/main" id="{B43EEC67-778E-DE45-A004-DF9C6CD8FEBA}"/>
              </a:ext>
            </a:extLst>
          </p:cNvPr>
          <p:cNvSpPr txBox="1"/>
          <p:nvPr/>
        </p:nvSpPr>
        <p:spPr>
          <a:xfrm>
            <a:off x="290946" y="5385328"/>
            <a:ext cx="1861127" cy="800219"/>
          </a:xfrm>
          <a:prstGeom prst="rect">
            <a:avLst/>
          </a:prstGeom>
          <a:noFill/>
        </p:spPr>
        <p:txBody>
          <a:bodyPr wrap="square" rtlCol="0">
            <a:spAutoFit/>
          </a:bodyPr>
          <a:lstStyle/>
          <a:p>
            <a:r>
              <a:rPr lang="en-US" sz="2800" u="sng" dirty="0">
                <a:solidFill>
                  <a:srgbClr val="F73703"/>
                </a:solidFill>
              </a:rPr>
              <a:t>Worldview:</a:t>
            </a:r>
          </a:p>
          <a:p>
            <a:endParaRPr lang="en-US" dirty="0"/>
          </a:p>
        </p:txBody>
      </p:sp>
      <p:sp>
        <p:nvSpPr>
          <p:cNvPr id="14" name="TextBox 13">
            <a:extLst>
              <a:ext uri="{FF2B5EF4-FFF2-40B4-BE49-F238E27FC236}">
                <a16:creationId xmlns:a16="http://schemas.microsoft.com/office/drawing/2014/main" id="{075F2D5A-A1F9-60C0-D101-8AE3B09AA118}"/>
              </a:ext>
            </a:extLst>
          </p:cNvPr>
          <p:cNvSpPr txBox="1"/>
          <p:nvPr/>
        </p:nvSpPr>
        <p:spPr>
          <a:xfrm>
            <a:off x="507999" y="5785437"/>
            <a:ext cx="10612582" cy="1231106"/>
          </a:xfrm>
          <a:prstGeom prst="rect">
            <a:avLst/>
          </a:prstGeom>
          <a:noFill/>
        </p:spPr>
        <p:txBody>
          <a:bodyPr wrap="square" rtlCol="0">
            <a:spAutoFit/>
          </a:bodyPr>
          <a:lstStyle/>
          <a:p>
            <a:r>
              <a:rPr lang="en-US" sz="2800" dirty="0">
                <a:solidFill>
                  <a:srgbClr val="F73703"/>
                </a:solidFill>
              </a:rPr>
              <a:t>Digital device addicts, value independence &amp; individuality; prefer Millennial managers, innovative coworkers, &amp; new technology</a:t>
            </a:r>
          </a:p>
          <a:p>
            <a:endParaRPr lang="en-US" dirty="0"/>
          </a:p>
        </p:txBody>
      </p:sp>
      <p:sp>
        <p:nvSpPr>
          <p:cNvPr id="3" name="TextBox 2">
            <a:extLst>
              <a:ext uri="{FF2B5EF4-FFF2-40B4-BE49-F238E27FC236}">
                <a16:creationId xmlns:a16="http://schemas.microsoft.com/office/drawing/2014/main" id="{F7DE3234-839A-5C9A-F635-078E4E5C2E40}"/>
              </a:ext>
            </a:extLst>
          </p:cNvPr>
          <p:cNvSpPr txBox="1"/>
          <p:nvPr/>
        </p:nvSpPr>
        <p:spPr>
          <a:xfrm>
            <a:off x="3198090" y="192122"/>
            <a:ext cx="5366327" cy="923330"/>
          </a:xfrm>
          <a:prstGeom prst="rect">
            <a:avLst/>
          </a:prstGeom>
          <a:noFill/>
          <a:ln w="57150">
            <a:solidFill>
              <a:srgbClr val="F73703"/>
            </a:solidFill>
          </a:ln>
        </p:spPr>
        <p:txBody>
          <a:bodyPr wrap="square" rtlCol="0">
            <a:spAutoFit/>
          </a:bodyPr>
          <a:lstStyle/>
          <a:p>
            <a:r>
              <a:rPr lang="en-US" dirty="0"/>
              <a:t>Generation Z				1995-2010</a:t>
            </a:r>
          </a:p>
          <a:p>
            <a:r>
              <a:rPr lang="en-US" dirty="0"/>
              <a:t>Gen Z					2001-2020</a:t>
            </a:r>
          </a:p>
          <a:p>
            <a:r>
              <a:rPr lang="en-US" dirty="0"/>
              <a:t>Anxious Generation			1997-2012</a:t>
            </a:r>
          </a:p>
        </p:txBody>
      </p:sp>
    </p:spTree>
    <p:extLst>
      <p:ext uri="{BB962C8B-B14F-4D97-AF65-F5344CB8AC3E}">
        <p14:creationId xmlns:p14="http://schemas.microsoft.com/office/powerpoint/2010/main" val="9682986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476</TotalTime>
  <Words>1971</Words>
  <Application>Microsoft Office PowerPoint</Application>
  <PresentationFormat>Widescreen</PresentationFormat>
  <Paragraphs>189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Google Sans</vt:lpstr>
      <vt:lpstr>Tw Cen MT</vt:lpstr>
      <vt:lpstr>Droplet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Charlotte County Board of County Commissioners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Johnson, Janet</dc:creator>
  <cp:lastModifiedBy>Johnson, Janet</cp:lastModifiedBy>
  <cp:revision>29</cp:revision>
  <dcterms:created xsi:type="dcterms:W3CDTF">2025-05-23T16:59:51Z</dcterms:created>
  <dcterms:modified xsi:type="dcterms:W3CDTF">2025-06-26T15:11:38Z</dcterms:modified>
</cp:coreProperties>
</file>